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9"/>
  </p:notesMasterIdLst>
  <p:sldIdLst>
    <p:sldId id="256" r:id="rId3"/>
    <p:sldId id="275" r:id="rId4"/>
    <p:sldId id="257" r:id="rId5"/>
    <p:sldId id="306" r:id="rId6"/>
    <p:sldId id="307" r:id="rId7"/>
    <p:sldId id="308" r:id="rId8"/>
    <p:sldId id="309" r:id="rId9"/>
    <p:sldId id="301" r:id="rId10"/>
    <p:sldId id="302" r:id="rId11"/>
    <p:sldId id="303" r:id="rId12"/>
    <p:sldId id="304" r:id="rId13"/>
    <p:sldId id="310" r:id="rId14"/>
    <p:sldId id="297" r:id="rId15"/>
    <p:sldId id="290" r:id="rId16"/>
    <p:sldId id="295" r:id="rId17"/>
    <p:sldId id="26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037" autoAdjust="0"/>
  </p:normalViewPr>
  <p:slideViewPr>
    <p:cSldViewPr snapToGrid="0" snapToObjects="1">
      <p:cViewPr varScale="1">
        <p:scale>
          <a:sx n="78" d="100"/>
          <a:sy n="78" d="100"/>
        </p:scale>
        <p:origin x="850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FC86F7-AA16-41BA-A3B7-F37F1CA36A01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AAA71BFB-343C-4203-8422-B0CF7DA362BC}">
      <dgm:prSet phldrT="[Text]" custT="1"/>
      <dgm:spPr/>
      <dgm:t>
        <a:bodyPr/>
        <a:lstStyle/>
        <a:p>
          <a:r>
            <a:rPr lang="de-DE" sz="2000" b="0" i="0" u="none" dirty="0"/>
            <a:t>Irgendetwas</a:t>
          </a:r>
          <a:endParaRPr lang="de-DE" sz="2000" dirty="0"/>
        </a:p>
      </dgm:t>
    </dgm:pt>
    <dgm:pt modelId="{1B9BE031-2434-4C23-9415-0E1675E097AD}" type="parTrans" cxnId="{3E82D18C-B903-4A8F-B492-8E78EBA8B3A8}">
      <dgm:prSet/>
      <dgm:spPr/>
      <dgm:t>
        <a:bodyPr/>
        <a:lstStyle/>
        <a:p>
          <a:endParaRPr lang="de-DE" sz="3200"/>
        </a:p>
      </dgm:t>
    </dgm:pt>
    <dgm:pt modelId="{46EAE70D-0A99-493B-BA2E-7295D48B2CC9}" type="sibTrans" cxnId="{3E82D18C-B903-4A8F-B492-8E78EBA8B3A8}">
      <dgm:prSet/>
      <dgm:spPr/>
      <dgm:t>
        <a:bodyPr/>
        <a:lstStyle/>
        <a:p>
          <a:endParaRPr lang="de-DE" sz="3200"/>
        </a:p>
      </dgm:t>
    </dgm:pt>
    <dgm:pt modelId="{F91355E5-893B-4F8C-9D3D-D14F16608DBE}">
      <dgm:prSet phldrT="[Text]" custT="1"/>
      <dgm:spPr/>
      <dgm:t>
        <a:bodyPr/>
        <a:lstStyle/>
        <a:p>
          <a:r>
            <a:rPr lang="de-DE" sz="1800" b="0" i="0" u="none" dirty="0"/>
            <a:t>Alle Geräte (Smartphones, Tablets, Laptops usw.)</a:t>
          </a:r>
          <a:endParaRPr lang="de-DE" sz="1800" dirty="0"/>
        </a:p>
      </dgm:t>
    </dgm:pt>
    <dgm:pt modelId="{B69CEEBB-14E0-4DA9-A9C7-9E2F5A5453B9}" type="parTrans" cxnId="{4BF40B84-B98C-4E9B-A6A3-9D0322FBCD40}">
      <dgm:prSet/>
      <dgm:spPr/>
      <dgm:t>
        <a:bodyPr/>
        <a:lstStyle/>
        <a:p>
          <a:endParaRPr lang="de-DE" sz="1400"/>
        </a:p>
      </dgm:t>
    </dgm:pt>
    <dgm:pt modelId="{90BDD357-F9C4-48B8-965D-AD55BF2F9C9E}" type="sibTrans" cxnId="{4BF40B84-B98C-4E9B-A6A3-9D0322FBCD40}">
      <dgm:prSet/>
      <dgm:spPr/>
      <dgm:t>
        <a:bodyPr/>
        <a:lstStyle/>
        <a:p>
          <a:endParaRPr lang="de-DE" sz="1400"/>
        </a:p>
      </dgm:t>
    </dgm:pt>
    <dgm:pt modelId="{8D42BD32-EC20-42C0-8C72-F66B1A2F41D6}">
      <dgm:prSet phldrT="[Text]" custT="1"/>
      <dgm:spPr/>
      <dgm:t>
        <a:bodyPr/>
        <a:lstStyle/>
        <a:p>
          <a:r>
            <a:rPr lang="de-DE" sz="2000" b="0" i="0" u="none" dirty="0"/>
            <a:t>Irgendjemand</a:t>
          </a:r>
          <a:endParaRPr lang="de-DE" sz="2000" dirty="0"/>
        </a:p>
      </dgm:t>
    </dgm:pt>
    <dgm:pt modelId="{127F39A7-BF6E-4290-A6A6-7BF8909CAD67}" type="parTrans" cxnId="{D68C7EA0-CF9C-49D0-A8D3-AAD87A8E3B44}">
      <dgm:prSet/>
      <dgm:spPr/>
      <dgm:t>
        <a:bodyPr/>
        <a:lstStyle/>
        <a:p>
          <a:endParaRPr lang="de-DE" sz="1400"/>
        </a:p>
      </dgm:t>
    </dgm:pt>
    <dgm:pt modelId="{2D872A6B-14ED-4698-A3AE-29784E234C92}" type="sibTrans" cxnId="{D68C7EA0-CF9C-49D0-A8D3-AAD87A8E3B44}">
      <dgm:prSet/>
      <dgm:spPr/>
      <dgm:t>
        <a:bodyPr/>
        <a:lstStyle/>
        <a:p>
          <a:endParaRPr lang="de-DE" sz="1400"/>
        </a:p>
      </dgm:t>
    </dgm:pt>
    <dgm:pt modelId="{CDBFA641-75F9-4BE4-AB24-C3103D1751CA}">
      <dgm:prSet phldrT="[Text]" custT="1"/>
      <dgm:spPr/>
      <dgm:t>
        <a:bodyPr/>
        <a:lstStyle/>
        <a:p>
          <a:r>
            <a:rPr lang="de-DE" sz="1800" b="0" i="0" u="none" dirty="0"/>
            <a:t>Jeder (jede Person kann Teil des </a:t>
          </a:r>
          <a:r>
            <a:rPr lang="de-DE" sz="1800" b="0" i="0" u="none" dirty="0" err="1"/>
            <a:t>IdD</a:t>
          </a:r>
          <a:r>
            <a:rPr lang="de-DE" sz="1800" b="0" i="0" u="none" dirty="0"/>
            <a:t> sein)</a:t>
          </a:r>
          <a:endParaRPr lang="de-DE" sz="1800" dirty="0"/>
        </a:p>
      </dgm:t>
    </dgm:pt>
    <dgm:pt modelId="{2EB4713A-5371-4B82-B537-C7FC2887637C}" type="parTrans" cxnId="{48E0A756-EFE6-4B75-8541-AB559F229CAD}">
      <dgm:prSet/>
      <dgm:spPr/>
      <dgm:t>
        <a:bodyPr/>
        <a:lstStyle/>
        <a:p>
          <a:endParaRPr lang="de-DE" sz="1400"/>
        </a:p>
      </dgm:t>
    </dgm:pt>
    <dgm:pt modelId="{FA4DAC90-1404-40F4-934A-078E21E1F395}" type="sibTrans" cxnId="{48E0A756-EFE6-4B75-8541-AB559F229CAD}">
      <dgm:prSet/>
      <dgm:spPr/>
      <dgm:t>
        <a:bodyPr/>
        <a:lstStyle/>
        <a:p>
          <a:endParaRPr lang="de-DE" sz="1400"/>
        </a:p>
      </dgm:t>
    </dgm:pt>
    <dgm:pt modelId="{A104F7D0-C3C7-40D4-ACAE-6851B0C234B1}">
      <dgm:prSet phldrT="[Text]" custT="1"/>
      <dgm:spPr/>
      <dgm:t>
        <a:bodyPr/>
        <a:lstStyle/>
        <a:p>
          <a:r>
            <a:rPr lang="de-DE" sz="2000" b="0" i="0" u="none" dirty="0"/>
            <a:t>Jede Dienstleistung</a:t>
          </a:r>
          <a:endParaRPr lang="de-DE" sz="2000" dirty="0"/>
        </a:p>
      </dgm:t>
    </dgm:pt>
    <dgm:pt modelId="{D6A61390-255B-4035-8FB3-CE28D0A997B6}" type="parTrans" cxnId="{3CDA2014-3D38-420B-8E15-CA9DB90DD83E}">
      <dgm:prSet/>
      <dgm:spPr/>
      <dgm:t>
        <a:bodyPr/>
        <a:lstStyle/>
        <a:p>
          <a:endParaRPr lang="de-DE" sz="1400"/>
        </a:p>
      </dgm:t>
    </dgm:pt>
    <dgm:pt modelId="{0F41B4E1-3F53-4F7F-A784-5A3CCF1CA92E}" type="sibTrans" cxnId="{3CDA2014-3D38-420B-8E15-CA9DB90DD83E}">
      <dgm:prSet/>
      <dgm:spPr/>
      <dgm:t>
        <a:bodyPr/>
        <a:lstStyle/>
        <a:p>
          <a:endParaRPr lang="de-DE" sz="1400"/>
        </a:p>
      </dgm:t>
    </dgm:pt>
    <dgm:pt modelId="{B9C52E48-DDC5-44ED-B444-15F07F5B5E15}">
      <dgm:prSet phldrT="[Text]" custT="1"/>
      <dgm:spPr/>
      <dgm:t>
        <a:bodyPr/>
        <a:lstStyle/>
        <a:p>
          <a:r>
            <a:rPr lang="de-DE" sz="2000" b="0" i="0" u="none" dirty="0"/>
            <a:t>Jeder beliebige Pfad</a:t>
          </a:r>
          <a:endParaRPr lang="de-DE" sz="2000" dirty="0"/>
        </a:p>
      </dgm:t>
    </dgm:pt>
    <dgm:pt modelId="{2649EF2B-8820-4BBE-9978-9037A6579A60}" type="parTrans" cxnId="{0FD5F50C-E1DE-428F-8A5A-07AA36D43C1B}">
      <dgm:prSet/>
      <dgm:spPr/>
      <dgm:t>
        <a:bodyPr/>
        <a:lstStyle/>
        <a:p>
          <a:endParaRPr lang="de-DE" sz="1400"/>
        </a:p>
      </dgm:t>
    </dgm:pt>
    <dgm:pt modelId="{246F2D17-F939-4C81-A652-72E4CDE94D29}" type="sibTrans" cxnId="{0FD5F50C-E1DE-428F-8A5A-07AA36D43C1B}">
      <dgm:prSet/>
      <dgm:spPr/>
      <dgm:t>
        <a:bodyPr/>
        <a:lstStyle/>
        <a:p>
          <a:endParaRPr lang="de-DE" sz="1400"/>
        </a:p>
      </dgm:t>
    </dgm:pt>
    <dgm:pt modelId="{8287094C-993F-4BE8-992B-7CA63A33F8BE}">
      <dgm:prSet phldrT="[Text]" custT="1"/>
      <dgm:spPr/>
      <dgm:t>
        <a:bodyPr/>
        <a:lstStyle/>
        <a:p>
          <a:r>
            <a:rPr lang="de-DE" sz="1800" b="0" i="0" u="none" dirty="0"/>
            <a:t>Jedes Netzwerk ist möglich</a:t>
          </a:r>
          <a:endParaRPr lang="de-DE" sz="1800" dirty="0"/>
        </a:p>
      </dgm:t>
    </dgm:pt>
    <dgm:pt modelId="{BB03872E-C68B-4D34-8FE2-7675A76C366D}" type="parTrans" cxnId="{5C48803F-C89B-41E9-A736-F1651DC7283A}">
      <dgm:prSet/>
      <dgm:spPr/>
      <dgm:t>
        <a:bodyPr/>
        <a:lstStyle/>
        <a:p>
          <a:endParaRPr lang="de-DE" sz="1400"/>
        </a:p>
      </dgm:t>
    </dgm:pt>
    <dgm:pt modelId="{0452CA67-D161-4EBC-A776-778256989D85}" type="sibTrans" cxnId="{5C48803F-C89B-41E9-A736-F1651DC7283A}">
      <dgm:prSet/>
      <dgm:spPr/>
      <dgm:t>
        <a:bodyPr/>
        <a:lstStyle/>
        <a:p>
          <a:endParaRPr lang="de-DE" sz="1400"/>
        </a:p>
      </dgm:t>
    </dgm:pt>
    <dgm:pt modelId="{38E3C69F-F18F-48B2-B77F-9C3F26118321}">
      <dgm:prSet phldrT="[Text]" custT="1"/>
      <dgm:spPr/>
      <dgm:t>
        <a:bodyPr/>
        <a:lstStyle/>
        <a:p>
          <a:r>
            <a:rPr lang="de-DE" sz="2000" b="0" i="0" u="none" dirty="0"/>
            <a:t>Jeder Ort und zu jeder Zeit</a:t>
          </a:r>
          <a:endParaRPr lang="de-DE" sz="2000" dirty="0"/>
        </a:p>
      </dgm:t>
    </dgm:pt>
    <dgm:pt modelId="{B4F07FD3-8946-4155-9152-1C3153725438}" type="parTrans" cxnId="{9A4A30CE-0CB6-4CCA-B97F-F08D78D62A30}">
      <dgm:prSet/>
      <dgm:spPr/>
      <dgm:t>
        <a:bodyPr/>
        <a:lstStyle/>
        <a:p>
          <a:endParaRPr lang="de-DE" sz="1400"/>
        </a:p>
      </dgm:t>
    </dgm:pt>
    <dgm:pt modelId="{08E3AEB7-3D55-4BEF-999F-ACC3DAA6B9EA}" type="sibTrans" cxnId="{9A4A30CE-0CB6-4CCA-B97F-F08D78D62A30}">
      <dgm:prSet/>
      <dgm:spPr/>
      <dgm:t>
        <a:bodyPr/>
        <a:lstStyle/>
        <a:p>
          <a:endParaRPr lang="de-DE" sz="1400"/>
        </a:p>
      </dgm:t>
    </dgm:pt>
    <dgm:pt modelId="{4BC8C898-4D47-48BE-B451-D3B762B6F33F}">
      <dgm:prSet phldrT="[Text]" custT="1"/>
      <dgm:spPr/>
      <dgm:t>
        <a:bodyPr/>
        <a:lstStyle/>
        <a:p>
          <a:r>
            <a:rPr lang="de-DE" sz="1800" b="0" i="0" u="none"/>
            <a:t>Zeitliche </a:t>
          </a:r>
          <a:r>
            <a:rPr lang="de-DE" sz="1800" b="0" i="0" u="none" dirty="0"/>
            <a:t>und räumliche Flexibilität aufgrund der Vorteile der Digitalisierung und der Verbindung zum Internet</a:t>
          </a:r>
          <a:endParaRPr lang="de-DE" sz="1800" dirty="0"/>
        </a:p>
      </dgm:t>
    </dgm:pt>
    <dgm:pt modelId="{6E8A5E6D-445D-40F6-84B9-FCEE4C62439F}" type="parTrans" cxnId="{C7BE1EF9-5BFA-4F54-8151-3A63E931F1B1}">
      <dgm:prSet/>
      <dgm:spPr/>
      <dgm:t>
        <a:bodyPr/>
        <a:lstStyle/>
        <a:p>
          <a:endParaRPr lang="de-DE" sz="1400"/>
        </a:p>
      </dgm:t>
    </dgm:pt>
    <dgm:pt modelId="{3308BCA5-818F-4475-B13D-90348ECB222D}" type="sibTrans" cxnId="{C7BE1EF9-5BFA-4F54-8151-3A63E931F1B1}">
      <dgm:prSet/>
      <dgm:spPr/>
      <dgm:t>
        <a:bodyPr/>
        <a:lstStyle/>
        <a:p>
          <a:endParaRPr lang="de-DE" sz="1400"/>
        </a:p>
      </dgm:t>
    </dgm:pt>
    <dgm:pt modelId="{6C6F0886-F8C5-4C34-8641-5E08FBA7907D}">
      <dgm:prSet phldrT="[Text]" custT="1"/>
      <dgm:spPr/>
      <dgm:t>
        <a:bodyPr/>
        <a:lstStyle/>
        <a:p>
          <a:r>
            <a:rPr lang="de-DE" sz="1800" b="0" i="0" u="none"/>
            <a:t>unabhängig </a:t>
          </a:r>
          <a:r>
            <a:rPr lang="de-DE" sz="1800" b="0" i="0" u="none" dirty="0"/>
            <a:t>von Unternehmensgröße, Branche und Geschäft</a:t>
          </a:r>
          <a:endParaRPr lang="de-DE" sz="1800" dirty="0"/>
        </a:p>
      </dgm:t>
    </dgm:pt>
    <dgm:pt modelId="{748A3D4B-202E-494D-8C1E-4262616FD231}" type="parTrans" cxnId="{08339754-4B06-4502-8D65-38D24EF241F7}">
      <dgm:prSet/>
      <dgm:spPr/>
      <dgm:t>
        <a:bodyPr/>
        <a:lstStyle/>
        <a:p>
          <a:endParaRPr lang="de-DE" sz="1400"/>
        </a:p>
      </dgm:t>
    </dgm:pt>
    <dgm:pt modelId="{FB4CDDA3-2E33-4684-AA98-934B253416AB}" type="sibTrans" cxnId="{08339754-4B06-4502-8D65-38D24EF241F7}">
      <dgm:prSet/>
      <dgm:spPr/>
      <dgm:t>
        <a:bodyPr/>
        <a:lstStyle/>
        <a:p>
          <a:endParaRPr lang="de-DE" sz="1400"/>
        </a:p>
      </dgm:t>
    </dgm:pt>
    <dgm:pt modelId="{3EC037E7-5E60-43EC-A3A0-7D86AE1AC5F4}" type="pres">
      <dgm:prSet presAssocID="{8AFC86F7-AA16-41BA-A3B7-F37F1CA36A01}" presName="Name0" presStyleCnt="0">
        <dgm:presLayoutVars>
          <dgm:dir/>
          <dgm:animLvl val="lvl"/>
          <dgm:resizeHandles/>
        </dgm:presLayoutVars>
      </dgm:prSet>
      <dgm:spPr/>
    </dgm:pt>
    <dgm:pt modelId="{2BAA9C5D-D853-4A0E-9B83-CDA39C483034}" type="pres">
      <dgm:prSet presAssocID="{AAA71BFB-343C-4203-8422-B0CF7DA362BC}" presName="linNode" presStyleCnt="0"/>
      <dgm:spPr/>
    </dgm:pt>
    <dgm:pt modelId="{4E2EA061-C65E-42BD-A084-BE28DB9EA710}" type="pres">
      <dgm:prSet presAssocID="{AAA71BFB-343C-4203-8422-B0CF7DA362BC}" presName="parentShp" presStyleLbl="node1" presStyleIdx="0" presStyleCnt="5" custScaleX="64667">
        <dgm:presLayoutVars>
          <dgm:bulletEnabled val="1"/>
        </dgm:presLayoutVars>
      </dgm:prSet>
      <dgm:spPr/>
    </dgm:pt>
    <dgm:pt modelId="{E713BF47-318F-468A-98F2-4DEF6D1A28CF}" type="pres">
      <dgm:prSet presAssocID="{AAA71BFB-343C-4203-8422-B0CF7DA362BC}" presName="childShp" presStyleLbl="bgAccFollowNode1" presStyleIdx="0" presStyleCnt="5" custScaleX="126887">
        <dgm:presLayoutVars>
          <dgm:bulletEnabled val="1"/>
        </dgm:presLayoutVars>
      </dgm:prSet>
      <dgm:spPr/>
    </dgm:pt>
    <dgm:pt modelId="{18AEBB27-0F5B-426A-9BF9-8A769B41F136}" type="pres">
      <dgm:prSet presAssocID="{46EAE70D-0A99-493B-BA2E-7295D48B2CC9}" presName="spacing" presStyleCnt="0"/>
      <dgm:spPr/>
    </dgm:pt>
    <dgm:pt modelId="{9BF3149B-58E0-4841-881F-D8E67E03ADC2}" type="pres">
      <dgm:prSet presAssocID="{8D42BD32-EC20-42C0-8C72-F66B1A2F41D6}" presName="linNode" presStyleCnt="0"/>
      <dgm:spPr/>
    </dgm:pt>
    <dgm:pt modelId="{606A6B1C-2B2E-46AF-938E-06A1E6105AD4}" type="pres">
      <dgm:prSet presAssocID="{8D42BD32-EC20-42C0-8C72-F66B1A2F41D6}" presName="parentShp" presStyleLbl="node1" presStyleIdx="1" presStyleCnt="5" custScaleX="64667">
        <dgm:presLayoutVars>
          <dgm:bulletEnabled val="1"/>
        </dgm:presLayoutVars>
      </dgm:prSet>
      <dgm:spPr/>
    </dgm:pt>
    <dgm:pt modelId="{58FF9CE5-7ACA-4E3C-9767-3B8FDF67321A}" type="pres">
      <dgm:prSet presAssocID="{8D42BD32-EC20-42C0-8C72-F66B1A2F41D6}" presName="childShp" presStyleLbl="bgAccFollowNode1" presStyleIdx="1" presStyleCnt="5" custScaleX="126887">
        <dgm:presLayoutVars>
          <dgm:bulletEnabled val="1"/>
        </dgm:presLayoutVars>
      </dgm:prSet>
      <dgm:spPr/>
    </dgm:pt>
    <dgm:pt modelId="{29AEA4BA-9B51-4B9D-B166-C623753492F6}" type="pres">
      <dgm:prSet presAssocID="{2D872A6B-14ED-4698-A3AE-29784E234C92}" presName="spacing" presStyleCnt="0"/>
      <dgm:spPr/>
    </dgm:pt>
    <dgm:pt modelId="{0234F9A3-9A97-4488-BD09-28C03DA5CB80}" type="pres">
      <dgm:prSet presAssocID="{A104F7D0-C3C7-40D4-ACAE-6851B0C234B1}" presName="linNode" presStyleCnt="0"/>
      <dgm:spPr/>
    </dgm:pt>
    <dgm:pt modelId="{5001548E-1813-4022-A6A5-AFBCB4AF15F2}" type="pres">
      <dgm:prSet presAssocID="{A104F7D0-C3C7-40D4-ACAE-6851B0C234B1}" presName="parentShp" presStyleLbl="node1" presStyleIdx="2" presStyleCnt="5" custScaleX="64667">
        <dgm:presLayoutVars>
          <dgm:bulletEnabled val="1"/>
        </dgm:presLayoutVars>
      </dgm:prSet>
      <dgm:spPr/>
    </dgm:pt>
    <dgm:pt modelId="{4A61E694-DCB2-4436-B391-66AB2B93E223}" type="pres">
      <dgm:prSet presAssocID="{A104F7D0-C3C7-40D4-ACAE-6851B0C234B1}" presName="childShp" presStyleLbl="bgAccFollowNode1" presStyleIdx="2" presStyleCnt="5" custScaleX="126887">
        <dgm:presLayoutVars>
          <dgm:bulletEnabled val="1"/>
        </dgm:presLayoutVars>
      </dgm:prSet>
      <dgm:spPr/>
    </dgm:pt>
    <dgm:pt modelId="{1C9E06E8-6B7B-4ABE-B8FB-93C57CD6E19A}" type="pres">
      <dgm:prSet presAssocID="{0F41B4E1-3F53-4F7F-A784-5A3CCF1CA92E}" presName="spacing" presStyleCnt="0"/>
      <dgm:spPr/>
    </dgm:pt>
    <dgm:pt modelId="{8B751FCE-4BB0-40C6-9D31-5D4D785433FC}" type="pres">
      <dgm:prSet presAssocID="{B9C52E48-DDC5-44ED-B444-15F07F5B5E15}" presName="linNode" presStyleCnt="0"/>
      <dgm:spPr/>
    </dgm:pt>
    <dgm:pt modelId="{D712C0B3-EF1A-4A11-ADC5-186CB3E046CF}" type="pres">
      <dgm:prSet presAssocID="{B9C52E48-DDC5-44ED-B444-15F07F5B5E15}" presName="parentShp" presStyleLbl="node1" presStyleIdx="3" presStyleCnt="5" custScaleX="64667">
        <dgm:presLayoutVars>
          <dgm:bulletEnabled val="1"/>
        </dgm:presLayoutVars>
      </dgm:prSet>
      <dgm:spPr/>
    </dgm:pt>
    <dgm:pt modelId="{57C87C8C-7F14-4A48-B220-98E65C08498A}" type="pres">
      <dgm:prSet presAssocID="{B9C52E48-DDC5-44ED-B444-15F07F5B5E15}" presName="childShp" presStyleLbl="bgAccFollowNode1" presStyleIdx="3" presStyleCnt="5" custScaleX="126887">
        <dgm:presLayoutVars>
          <dgm:bulletEnabled val="1"/>
        </dgm:presLayoutVars>
      </dgm:prSet>
      <dgm:spPr/>
    </dgm:pt>
    <dgm:pt modelId="{D3A90994-5B49-4D75-9FBE-98D41DA1B2A0}" type="pres">
      <dgm:prSet presAssocID="{246F2D17-F939-4C81-A652-72E4CDE94D29}" presName="spacing" presStyleCnt="0"/>
      <dgm:spPr/>
    </dgm:pt>
    <dgm:pt modelId="{2E0749AC-EE5E-4B66-9AC3-9FB6D8B19DEE}" type="pres">
      <dgm:prSet presAssocID="{38E3C69F-F18F-48B2-B77F-9C3F26118321}" presName="linNode" presStyleCnt="0"/>
      <dgm:spPr/>
    </dgm:pt>
    <dgm:pt modelId="{1CADF752-0D40-4FDE-94AB-FB66AE8B67CD}" type="pres">
      <dgm:prSet presAssocID="{38E3C69F-F18F-48B2-B77F-9C3F26118321}" presName="parentShp" presStyleLbl="node1" presStyleIdx="4" presStyleCnt="5" custScaleX="64667">
        <dgm:presLayoutVars>
          <dgm:bulletEnabled val="1"/>
        </dgm:presLayoutVars>
      </dgm:prSet>
      <dgm:spPr/>
    </dgm:pt>
    <dgm:pt modelId="{D55822FF-5E21-45FF-94E0-9D0A6C3132A0}" type="pres">
      <dgm:prSet presAssocID="{38E3C69F-F18F-48B2-B77F-9C3F26118321}" presName="childShp" presStyleLbl="bgAccFollowNode1" presStyleIdx="4" presStyleCnt="5" custScaleX="126887">
        <dgm:presLayoutVars>
          <dgm:bulletEnabled val="1"/>
        </dgm:presLayoutVars>
      </dgm:prSet>
      <dgm:spPr/>
    </dgm:pt>
  </dgm:ptLst>
  <dgm:cxnLst>
    <dgm:cxn modelId="{0FD5F50C-E1DE-428F-8A5A-07AA36D43C1B}" srcId="{8AFC86F7-AA16-41BA-A3B7-F37F1CA36A01}" destId="{B9C52E48-DDC5-44ED-B444-15F07F5B5E15}" srcOrd="3" destOrd="0" parTransId="{2649EF2B-8820-4BBE-9978-9037A6579A60}" sibTransId="{246F2D17-F939-4C81-A652-72E4CDE94D29}"/>
    <dgm:cxn modelId="{3CDA2014-3D38-420B-8E15-CA9DB90DD83E}" srcId="{8AFC86F7-AA16-41BA-A3B7-F37F1CA36A01}" destId="{A104F7D0-C3C7-40D4-ACAE-6851B0C234B1}" srcOrd="2" destOrd="0" parTransId="{D6A61390-255B-4035-8FB3-CE28D0A997B6}" sibTransId="{0F41B4E1-3F53-4F7F-A784-5A3CCF1CA92E}"/>
    <dgm:cxn modelId="{00DBCF1C-55AF-4E3F-A090-CF4A04ADB04E}" type="presOf" srcId="{CDBFA641-75F9-4BE4-AB24-C3103D1751CA}" destId="{58FF9CE5-7ACA-4E3C-9767-3B8FDF67321A}" srcOrd="0" destOrd="0" presId="urn:microsoft.com/office/officeart/2005/8/layout/vList6"/>
    <dgm:cxn modelId="{AD892226-49D3-4787-BAE8-C735A1F6851B}" type="presOf" srcId="{8D42BD32-EC20-42C0-8C72-F66B1A2F41D6}" destId="{606A6B1C-2B2E-46AF-938E-06A1E6105AD4}" srcOrd="0" destOrd="0" presId="urn:microsoft.com/office/officeart/2005/8/layout/vList6"/>
    <dgm:cxn modelId="{2CC63830-9EE6-4E20-B1E8-897B20D2E4B8}" type="presOf" srcId="{B9C52E48-DDC5-44ED-B444-15F07F5B5E15}" destId="{D712C0B3-EF1A-4A11-ADC5-186CB3E046CF}" srcOrd="0" destOrd="0" presId="urn:microsoft.com/office/officeart/2005/8/layout/vList6"/>
    <dgm:cxn modelId="{5C48803F-C89B-41E9-A736-F1651DC7283A}" srcId="{B9C52E48-DDC5-44ED-B444-15F07F5B5E15}" destId="{8287094C-993F-4BE8-992B-7CA63A33F8BE}" srcOrd="0" destOrd="0" parTransId="{BB03872E-C68B-4D34-8FE2-7675A76C366D}" sibTransId="{0452CA67-D161-4EBC-A776-778256989D85}"/>
    <dgm:cxn modelId="{218CAA3F-E78E-452A-BE32-7EFDFFD88A84}" type="presOf" srcId="{F91355E5-893B-4F8C-9D3D-D14F16608DBE}" destId="{E713BF47-318F-468A-98F2-4DEF6D1A28CF}" srcOrd="0" destOrd="0" presId="urn:microsoft.com/office/officeart/2005/8/layout/vList6"/>
    <dgm:cxn modelId="{740E0940-CAA3-4F16-913C-BC24FF0D03D0}" type="presOf" srcId="{6C6F0886-F8C5-4C34-8641-5E08FBA7907D}" destId="{4A61E694-DCB2-4436-B391-66AB2B93E223}" srcOrd="0" destOrd="0" presId="urn:microsoft.com/office/officeart/2005/8/layout/vList6"/>
    <dgm:cxn modelId="{6DEED34B-5285-4917-AE31-CE12EE797FC3}" type="presOf" srcId="{8287094C-993F-4BE8-992B-7CA63A33F8BE}" destId="{57C87C8C-7F14-4A48-B220-98E65C08498A}" srcOrd="0" destOrd="0" presId="urn:microsoft.com/office/officeart/2005/8/layout/vList6"/>
    <dgm:cxn modelId="{EACC984F-4AAA-4DE8-866E-6917933A8C01}" type="presOf" srcId="{A104F7D0-C3C7-40D4-ACAE-6851B0C234B1}" destId="{5001548E-1813-4022-A6A5-AFBCB4AF15F2}" srcOrd="0" destOrd="0" presId="urn:microsoft.com/office/officeart/2005/8/layout/vList6"/>
    <dgm:cxn modelId="{08339754-4B06-4502-8D65-38D24EF241F7}" srcId="{A104F7D0-C3C7-40D4-ACAE-6851B0C234B1}" destId="{6C6F0886-F8C5-4C34-8641-5E08FBA7907D}" srcOrd="0" destOrd="0" parTransId="{748A3D4B-202E-494D-8C1E-4262616FD231}" sibTransId="{FB4CDDA3-2E33-4684-AA98-934B253416AB}"/>
    <dgm:cxn modelId="{48E0A756-EFE6-4B75-8541-AB559F229CAD}" srcId="{8D42BD32-EC20-42C0-8C72-F66B1A2F41D6}" destId="{CDBFA641-75F9-4BE4-AB24-C3103D1751CA}" srcOrd="0" destOrd="0" parTransId="{2EB4713A-5371-4B82-B537-C7FC2887637C}" sibTransId="{FA4DAC90-1404-40F4-934A-078E21E1F395}"/>
    <dgm:cxn modelId="{839AE182-8C4D-4662-8DD3-E6FFC9843D0B}" type="presOf" srcId="{AAA71BFB-343C-4203-8422-B0CF7DA362BC}" destId="{4E2EA061-C65E-42BD-A084-BE28DB9EA710}" srcOrd="0" destOrd="0" presId="urn:microsoft.com/office/officeart/2005/8/layout/vList6"/>
    <dgm:cxn modelId="{4BF40B84-B98C-4E9B-A6A3-9D0322FBCD40}" srcId="{AAA71BFB-343C-4203-8422-B0CF7DA362BC}" destId="{F91355E5-893B-4F8C-9D3D-D14F16608DBE}" srcOrd="0" destOrd="0" parTransId="{B69CEEBB-14E0-4DA9-A9C7-9E2F5A5453B9}" sibTransId="{90BDD357-F9C4-48B8-965D-AD55BF2F9C9E}"/>
    <dgm:cxn modelId="{3E82D18C-B903-4A8F-B492-8E78EBA8B3A8}" srcId="{8AFC86F7-AA16-41BA-A3B7-F37F1CA36A01}" destId="{AAA71BFB-343C-4203-8422-B0CF7DA362BC}" srcOrd="0" destOrd="0" parTransId="{1B9BE031-2434-4C23-9415-0E1675E097AD}" sibTransId="{46EAE70D-0A99-493B-BA2E-7295D48B2CC9}"/>
    <dgm:cxn modelId="{FD4E2C9A-42E4-4FF6-9B8B-EBEC2BF192E4}" type="presOf" srcId="{4BC8C898-4D47-48BE-B451-D3B762B6F33F}" destId="{D55822FF-5E21-45FF-94E0-9D0A6C3132A0}" srcOrd="0" destOrd="0" presId="urn:microsoft.com/office/officeart/2005/8/layout/vList6"/>
    <dgm:cxn modelId="{D68C7EA0-CF9C-49D0-A8D3-AAD87A8E3B44}" srcId="{8AFC86F7-AA16-41BA-A3B7-F37F1CA36A01}" destId="{8D42BD32-EC20-42C0-8C72-F66B1A2F41D6}" srcOrd="1" destOrd="0" parTransId="{127F39A7-BF6E-4290-A6A6-7BF8909CAD67}" sibTransId="{2D872A6B-14ED-4698-A3AE-29784E234C92}"/>
    <dgm:cxn modelId="{C54A9CB2-45C3-4F71-854E-58499AC25215}" type="presOf" srcId="{8AFC86F7-AA16-41BA-A3B7-F37F1CA36A01}" destId="{3EC037E7-5E60-43EC-A3A0-7D86AE1AC5F4}" srcOrd="0" destOrd="0" presId="urn:microsoft.com/office/officeart/2005/8/layout/vList6"/>
    <dgm:cxn modelId="{9A4A30CE-0CB6-4CCA-B97F-F08D78D62A30}" srcId="{8AFC86F7-AA16-41BA-A3B7-F37F1CA36A01}" destId="{38E3C69F-F18F-48B2-B77F-9C3F26118321}" srcOrd="4" destOrd="0" parTransId="{B4F07FD3-8946-4155-9152-1C3153725438}" sibTransId="{08E3AEB7-3D55-4BEF-999F-ACC3DAA6B9EA}"/>
    <dgm:cxn modelId="{61BC6DE0-E9FD-4C7C-B4B4-E4F9EEC42A35}" type="presOf" srcId="{38E3C69F-F18F-48B2-B77F-9C3F26118321}" destId="{1CADF752-0D40-4FDE-94AB-FB66AE8B67CD}" srcOrd="0" destOrd="0" presId="urn:microsoft.com/office/officeart/2005/8/layout/vList6"/>
    <dgm:cxn modelId="{C7BE1EF9-5BFA-4F54-8151-3A63E931F1B1}" srcId="{38E3C69F-F18F-48B2-B77F-9C3F26118321}" destId="{4BC8C898-4D47-48BE-B451-D3B762B6F33F}" srcOrd="0" destOrd="0" parTransId="{6E8A5E6D-445D-40F6-84B9-FCEE4C62439F}" sibTransId="{3308BCA5-818F-4475-B13D-90348ECB222D}"/>
    <dgm:cxn modelId="{0D39A0B2-600B-4A73-8B92-10518419DA7E}" type="presParOf" srcId="{3EC037E7-5E60-43EC-A3A0-7D86AE1AC5F4}" destId="{2BAA9C5D-D853-4A0E-9B83-CDA39C483034}" srcOrd="0" destOrd="0" presId="urn:microsoft.com/office/officeart/2005/8/layout/vList6"/>
    <dgm:cxn modelId="{40FF20A0-5A27-4838-BAC4-B2AE107CE519}" type="presParOf" srcId="{2BAA9C5D-D853-4A0E-9B83-CDA39C483034}" destId="{4E2EA061-C65E-42BD-A084-BE28DB9EA710}" srcOrd="0" destOrd="0" presId="urn:microsoft.com/office/officeart/2005/8/layout/vList6"/>
    <dgm:cxn modelId="{C3C1D824-F6F8-4B00-907B-184BD1179454}" type="presParOf" srcId="{2BAA9C5D-D853-4A0E-9B83-CDA39C483034}" destId="{E713BF47-318F-468A-98F2-4DEF6D1A28CF}" srcOrd="1" destOrd="0" presId="urn:microsoft.com/office/officeart/2005/8/layout/vList6"/>
    <dgm:cxn modelId="{758E31FE-26A0-43C0-AE3D-E5576F004DFA}" type="presParOf" srcId="{3EC037E7-5E60-43EC-A3A0-7D86AE1AC5F4}" destId="{18AEBB27-0F5B-426A-9BF9-8A769B41F136}" srcOrd="1" destOrd="0" presId="urn:microsoft.com/office/officeart/2005/8/layout/vList6"/>
    <dgm:cxn modelId="{0D766D2C-0216-48E4-B213-FD540C1535CC}" type="presParOf" srcId="{3EC037E7-5E60-43EC-A3A0-7D86AE1AC5F4}" destId="{9BF3149B-58E0-4841-881F-D8E67E03ADC2}" srcOrd="2" destOrd="0" presId="urn:microsoft.com/office/officeart/2005/8/layout/vList6"/>
    <dgm:cxn modelId="{1CBD06D8-4F1B-4238-9EC7-D54389EDE865}" type="presParOf" srcId="{9BF3149B-58E0-4841-881F-D8E67E03ADC2}" destId="{606A6B1C-2B2E-46AF-938E-06A1E6105AD4}" srcOrd="0" destOrd="0" presId="urn:microsoft.com/office/officeart/2005/8/layout/vList6"/>
    <dgm:cxn modelId="{4874E704-3017-4B84-BE17-31DC07E871D1}" type="presParOf" srcId="{9BF3149B-58E0-4841-881F-D8E67E03ADC2}" destId="{58FF9CE5-7ACA-4E3C-9767-3B8FDF67321A}" srcOrd="1" destOrd="0" presId="urn:microsoft.com/office/officeart/2005/8/layout/vList6"/>
    <dgm:cxn modelId="{91CAFE11-C5AB-4DA6-A32B-79D7A774894D}" type="presParOf" srcId="{3EC037E7-5E60-43EC-A3A0-7D86AE1AC5F4}" destId="{29AEA4BA-9B51-4B9D-B166-C623753492F6}" srcOrd="3" destOrd="0" presId="urn:microsoft.com/office/officeart/2005/8/layout/vList6"/>
    <dgm:cxn modelId="{0106EC1E-2F02-4112-8C02-37C9ABE4493E}" type="presParOf" srcId="{3EC037E7-5E60-43EC-A3A0-7D86AE1AC5F4}" destId="{0234F9A3-9A97-4488-BD09-28C03DA5CB80}" srcOrd="4" destOrd="0" presId="urn:microsoft.com/office/officeart/2005/8/layout/vList6"/>
    <dgm:cxn modelId="{A1717C61-831E-48E8-B8DE-5FE55AC98CF3}" type="presParOf" srcId="{0234F9A3-9A97-4488-BD09-28C03DA5CB80}" destId="{5001548E-1813-4022-A6A5-AFBCB4AF15F2}" srcOrd="0" destOrd="0" presId="urn:microsoft.com/office/officeart/2005/8/layout/vList6"/>
    <dgm:cxn modelId="{CE706A6E-6214-4E1D-9BD0-846587D1E088}" type="presParOf" srcId="{0234F9A3-9A97-4488-BD09-28C03DA5CB80}" destId="{4A61E694-DCB2-4436-B391-66AB2B93E223}" srcOrd="1" destOrd="0" presId="urn:microsoft.com/office/officeart/2005/8/layout/vList6"/>
    <dgm:cxn modelId="{339AEA13-40A1-4DC0-987B-0F626CA20F6D}" type="presParOf" srcId="{3EC037E7-5E60-43EC-A3A0-7D86AE1AC5F4}" destId="{1C9E06E8-6B7B-4ABE-B8FB-93C57CD6E19A}" srcOrd="5" destOrd="0" presId="urn:microsoft.com/office/officeart/2005/8/layout/vList6"/>
    <dgm:cxn modelId="{A962C255-7761-47A7-B952-9A26DF610759}" type="presParOf" srcId="{3EC037E7-5E60-43EC-A3A0-7D86AE1AC5F4}" destId="{8B751FCE-4BB0-40C6-9D31-5D4D785433FC}" srcOrd="6" destOrd="0" presId="urn:microsoft.com/office/officeart/2005/8/layout/vList6"/>
    <dgm:cxn modelId="{4CD28CA2-5CDE-44A5-8E55-9F48BD1C0AB8}" type="presParOf" srcId="{8B751FCE-4BB0-40C6-9D31-5D4D785433FC}" destId="{D712C0B3-EF1A-4A11-ADC5-186CB3E046CF}" srcOrd="0" destOrd="0" presId="urn:microsoft.com/office/officeart/2005/8/layout/vList6"/>
    <dgm:cxn modelId="{4CC88E3F-62AF-4AD2-8B8B-5CBE3325053B}" type="presParOf" srcId="{8B751FCE-4BB0-40C6-9D31-5D4D785433FC}" destId="{57C87C8C-7F14-4A48-B220-98E65C08498A}" srcOrd="1" destOrd="0" presId="urn:microsoft.com/office/officeart/2005/8/layout/vList6"/>
    <dgm:cxn modelId="{45FCD90F-F179-4784-9866-B191ACDECEC6}" type="presParOf" srcId="{3EC037E7-5E60-43EC-A3A0-7D86AE1AC5F4}" destId="{D3A90994-5B49-4D75-9FBE-98D41DA1B2A0}" srcOrd="7" destOrd="0" presId="urn:microsoft.com/office/officeart/2005/8/layout/vList6"/>
    <dgm:cxn modelId="{1369B79C-5EAD-48B4-9B56-E2B3C4AF9EFD}" type="presParOf" srcId="{3EC037E7-5E60-43EC-A3A0-7D86AE1AC5F4}" destId="{2E0749AC-EE5E-4B66-9AC3-9FB6D8B19DEE}" srcOrd="8" destOrd="0" presId="urn:microsoft.com/office/officeart/2005/8/layout/vList6"/>
    <dgm:cxn modelId="{5E484915-37FE-404F-8F46-2AE2DBE6F6DE}" type="presParOf" srcId="{2E0749AC-EE5E-4B66-9AC3-9FB6D8B19DEE}" destId="{1CADF752-0D40-4FDE-94AB-FB66AE8B67CD}" srcOrd="0" destOrd="0" presId="urn:microsoft.com/office/officeart/2005/8/layout/vList6"/>
    <dgm:cxn modelId="{4C0EA8BE-A437-4213-B7DE-0EF4AAC63B5D}" type="presParOf" srcId="{2E0749AC-EE5E-4B66-9AC3-9FB6D8B19DEE}" destId="{D55822FF-5E21-45FF-94E0-9D0A6C3132A0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13BF47-318F-468A-98F2-4DEF6D1A28CF}">
      <dsp:nvSpPr>
        <dsp:cNvPr id="0" name=""/>
        <dsp:cNvSpPr/>
      </dsp:nvSpPr>
      <dsp:spPr>
        <a:xfrm>
          <a:off x="2140002" y="1349"/>
          <a:ext cx="6287029" cy="73078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800" b="0" i="0" u="none" kern="1200" dirty="0"/>
            <a:t>Alle Geräte (Smartphones, Tablets, Laptops usw.)</a:t>
          </a:r>
          <a:endParaRPr lang="de-DE" sz="1800" kern="1200" dirty="0"/>
        </a:p>
      </dsp:txBody>
      <dsp:txXfrm>
        <a:off x="2140002" y="92697"/>
        <a:ext cx="6012985" cy="548089"/>
      </dsp:txXfrm>
    </dsp:sp>
    <dsp:sp modelId="{4E2EA061-C65E-42BD-A084-BE28DB9EA710}">
      <dsp:nvSpPr>
        <dsp:cNvPr id="0" name=""/>
        <dsp:cNvSpPr/>
      </dsp:nvSpPr>
      <dsp:spPr>
        <a:xfrm>
          <a:off x="3910" y="1349"/>
          <a:ext cx="2136091" cy="7307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0" i="0" u="none" kern="1200" dirty="0"/>
            <a:t>Irgendetwas</a:t>
          </a:r>
          <a:endParaRPr lang="de-DE" sz="2000" kern="1200" dirty="0"/>
        </a:p>
      </dsp:txBody>
      <dsp:txXfrm>
        <a:off x="39584" y="37023"/>
        <a:ext cx="2064743" cy="659437"/>
      </dsp:txXfrm>
    </dsp:sp>
    <dsp:sp modelId="{58FF9CE5-7ACA-4E3C-9767-3B8FDF67321A}">
      <dsp:nvSpPr>
        <dsp:cNvPr id="0" name=""/>
        <dsp:cNvSpPr/>
      </dsp:nvSpPr>
      <dsp:spPr>
        <a:xfrm>
          <a:off x="2140002" y="805213"/>
          <a:ext cx="6287029" cy="73078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800" b="0" i="0" u="none" kern="1200" dirty="0"/>
            <a:t>Jeder (jede Person kann Teil des </a:t>
          </a:r>
          <a:r>
            <a:rPr lang="de-DE" sz="1800" b="0" i="0" u="none" kern="1200" dirty="0" err="1"/>
            <a:t>IdD</a:t>
          </a:r>
          <a:r>
            <a:rPr lang="de-DE" sz="1800" b="0" i="0" u="none" kern="1200" dirty="0"/>
            <a:t> sein)</a:t>
          </a:r>
          <a:endParaRPr lang="de-DE" sz="1800" kern="1200" dirty="0"/>
        </a:p>
      </dsp:txBody>
      <dsp:txXfrm>
        <a:off x="2140002" y="896561"/>
        <a:ext cx="6012985" cy="548089"/>
      </dsp:txXfrm>
    </dsp:sp>
    <dsp:sp modelId="{606A6B1C-2B2E-46AF-938E-06A1E6105AD4}">
      <dsp:nvSpPr>
        <dsp:cNvPr id="0" name=""/>
        <dsp:cNvSpPr/>
      </dsp:nvSpPr>
      <dsp:spPr>
        <a:xfrm>
          <a:off x="3910" y="805213"/>
          <a:ext cx="2136091" cy="7307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0" i="0" u="none" kern="1200" dirty="0"/>
            <a:t>Irgendjemand</a:t>
          </a:r>
          <a:endParaRPr lang="de-DE" sz="2000" kern="1200" dirty="0"/>
        </a:p>
      </dsp:txBody>
      <dsp:txXfrm>
        <a:off x="39584" y="840887"/>
        <a:ext cx="2064743" cy="659437"/>
      </dsp:txXfrm>
    </dsp:sp>
    <dsp:sp modelId="{4A61E694-DCB2-4436-B391-66AB2B93E223}">
      <dsp:nvSpPr>
        <dsp:cNvPr id="0" name=""/>
        <dsp:cNvSpPr/>
      </dsp:nvSpPr>
      <dsp:spPr>
        <a:xfrm>
          <a:off x="2140002" y="1609077"/>
          <a:ext cx="6287029" cy="73078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800" b="0" i="0" u="none" kern="1200"/>
            <a:t>unabhängig </a:t>
          </a:r>
          <a:r>
            <a:rPr lang="de-DE" sz="1800" b="0" i="0" u="none" kern="1200" dirty="0"/>
            <a:t>von Unternehmensgröße, Branche und Geschäft</a:t>
          </a:r>
          <a:endParaRPr lang="de-DE" sz="1800" kern="1200" dirty="0"/>
        </a:p>
      </dsp:txBody>
      <dsp:txXfrm>
        <a:off x="2140002" y="1700425"/>
        <a:ext cx="6012985" cy="548089"/>
      </dsp:txXfrm>
    </dsp:sp>
    <dsp:sp modelId="{5001548E-1813-4022-A6A5-AFBCB4AF15F2}">
      <dsp:nvSpPr>
        <dsp:cNvPr id="0" name=""/>
        <dsp:cNvSpPr/>
      </dsp:nvSpPr>
      <dsp:spPr>
        <a:xfrm>
          <a:off x="3910" y="1609077"/>
          <a:ext cx="2136091" cy="7307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0" i="0" u="none" kern="1200" dirty="0"/>
            <a:t>Jede Dienstleistung</a:t>
          </a:r>
          <a:endParaRPr lang="de-DE" sz="2000" kern="1200" dirty="0"/>
        </a:p>
      </dsp:txBody>
      <dsp:txXfrm>
        <a:off x="39584" y="1644751"/>
        <a:ext cx="2064743" cy="659437"/>
      </dsp:txXfrm>
    </dsp:sp>
    <dsp:sp modelId="{57C87C8C-7F14-4A48-B220-98E65C08498A}">
      <dsp:nvSpPr>
        <dsp:cNvPr id="0" name=""/>
        <dsp:cNvSpPr/>
      </dsp:nvSpPr>
      <dsp:spPr>
        <a:xfrm>
          <a:off x="2140002" y="2412941"/>
          <a:ext cx="6287029" cy="73078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800" b="0" i="0" u="none" kern="1200" dirty="0"/>
            <a:t>Jedes Netzwerk ist möglich</a:t>
          </a:r>
          <a:endParaRPr lang="de-DE" sz="1800" kern="1200" dirty="0"/>
        </a:p>
      </dsp:txBody>
      <dsp:txXfrm>
        <a:off x="2140002" y="2504289"/>
        <a:ext cx="6012985" cy="548089"/>
      </dsp:txXfrm>
    </dsp:sp>
    <dsp:sp modelId="{D712C0B3-EF1A-4A11-ADC5-186CB3E046CF}">
      <dsp:nvSpPr>
        <dsp:cNvPr id="0" name=""/>
        <dsp:cNvSpPr/>
      </dsp:nvSpPr>
      <dsp:spPr>
        <a:xfrm>
          <a:off x="3910" y="2412941"/>
          <a:ext cx="2136091" cy="7307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0" i="0" u="none" kern="1200" dirty="0"/>
            <a:t>Jeder beliebige Pfad</a:t>
          </a:r>
          <a:endParaRPr lang="de-DE" sz="2000" kern="1200" dirty="0"/>
        </a:p>
      </dsp:txBody>
      <dsp:txXfrm>
        <a:off x="39584" y="2448615"/>
        <a:ext cx="2064743" cy="659437"/>
      </dsp:txXfrm>
    </dsp:sp>
    <dsp:sp modelId="{D55822FF-5E21-45FF-94E0-9D0A6C3132A0}">
      <dsp:nvSpPr>
        <dsp:cNvPr id="0" name=""/>
        <dsp:cNvSpPr/>
      </dsp:nvSpPr>
      <dsp:spPr>
        <a:xfrm>
          <a:off x="2140002" y="3216804"/>
          <a:ext cx="6287029" cy="73078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800" b="0" i="0" u="none" kern="1200"/>
            <a:t>Zeitliche </a:t>
          </a:r>
          <a:r>
            <a:rPr lang="de-DE" sz="1800" b="0" i="0" u="none" kern="1200" dirty="0"/>
            <a:t>und räumliche Flexibilität aufgrund der Vorteile der Digitalisierung und der Verbindung zum Internet</a:t>
          </a:r>
          <a:endParaRPr lang="de-DE" sz="1800" kern="1200" dirty="0"/>
        </a:p>
      </dsp:txBody>
      <dsp:txXfrm>
        <a:off x="2140002" y="3308152"/>
        <a:ext cx="6012985" cy="548089"/>
      </dsp:txXfrm>
    </dsp:sp>
    <dsp:sp modelId="{1CADF752-0D40-4FDE-94AB-FB66AE8B67CD}">
      <dsp:nvSpPr>
        <dsp:cNvPr id="0" name=""/>
        <dsp:cNvSpPr/>
      </dsp:nvSpPr>
      <dsp:spPr>
        <a:xfrm>
          <a:off x="3910" y="3216804"/>
          <a:ext cx="2136091" cy="7307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0" i="0" u="none" kern="1200" dirty="0"/>
            <a:t>Jeder Ort und zu jeder Zeit</a:t>
          </a:r>
          <a:endParaRPr lang="de-DE" sz="2000" kern="1200" dirty="0"/>
        </a:p>
      </dsp:txBody>
      <dsp:txXfrm>
        <a:off x="39584" y="3252478"/>
        <a:ext cx="2064743" cy="6594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422B45-DFC1-4ABF-A912-28F385E8301F}" type="datetimeFigureOut">
              <a:rPr lang="de-DE" smtClean="0"/>
              <a:t>01.04.2020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CD5F6E-A259-4E94-903E-888D3015D06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8125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CD5F6E-A259-4E94-903E-888D3015D064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9451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CD5F6E-A259-4E94-903E-888D3015D064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62886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industrial sector is important to every country’s economy and remains the driver of growth and employment. (https://www.researchgate.net/profile/Fauzi_Othman/publication/304614356_Industry_40_A_review_on_industrial_automation_and_robotic/links/57ac15aa08ae3765c3b7bab8.pdf)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CD5F6E-A259-4E94-903E-888D3015D064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22685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industrial sector is important to every country’s economy and remains the driver of growth and employment. (https://www.researchgate.net/profile/Fauzi_Othman/publication/304614356_Industry_40_A_review_on_industrial_automation_and_robotic/links/57ac15aa08ae3765c3b7bab8.pdf)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CD5F6E-A259-4E94-903E-888D3015D064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59056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industrial sector is important to every country’s economy and remains the driver of growth and employment. (https://www.researchgate.net/profile/Fauzi_Othman/publication/304614356_Industry_40_A_review_on_industrial_automation_and_robotic/links/57ac15aa08ae3765c3b7bab8.pdf)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CD5F6E-A259-4E94-903E-888D3015D064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82979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CD5F6E-A259-4E94-903E-888D3015D064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6474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BF40A-DC24-4CCE-AD73-36EC42EAEEC3}" type="datetime1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F70C8-BBF8-4F38-BF4A-C08D7978C8FC}" type="datetime1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A4748-7E25-461A-9F8D-E9E301B77368}" type="datetime1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904530-CF1E-465C-86E0-65671F75F2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AFF5A5F-D515-47A0-9045-ABBF5FA4E0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87A7F8D-BC2D-48F1-860E-5EE637C8D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D9D30-0124-4103-AE56-350871A9E6F3}" type="datetimeFigureOut">
              <a:rPr lang="de-DE" smtClean="0"/>
              <a:t>01.04.2020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F2364C1-7075-4AFD-BDC1-1C1983DD6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E897EC4-8081-48F1-BF0B-82FD9E2C3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75ABF-A8D7-4398-9C4F-5F3F2763E3D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98332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B9820D-D1E7-4906-8672-5F5E6E8B6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E8AD9F0-F295-4B96-BDE8-70395C5DE5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6BF49C7-D03F-46E9-B897-760E1EF51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D9D30-0124-4103-AE56-350871A9E6F3}" type="datetimeFigureOut">
              <a:rPr lang="de-DE" smtClean="0"/>
              <a:t>01.04.2020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7E14815-E04B-4894-AFCE-649EF6C65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9026879-9B26-46F8-89E8-237F7B4C3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75ABF-A8D7-4398-9C4F-5F3F2763E3D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78475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B06317-8F37-4949-88C8-275A455F4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27FAB0B-64B6-472D-81FD-E50D88FDF8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9D39EAC-C25D-47B7-B9F4-1E28BF374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D9D30-0124-4103-AE56-350871A9E6F3}" type="datetimeFigureOut">
              <a:rPr lang="de-DE" smtClean="0"/>
              <a:t>01.04.2020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EDEA191-A3CD-4BA9-8EB4-B102B62BA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5DAB8A5-4C35-405E-85E9-94F398133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75ABF-A8D7-4398-9C4F-5F3F2763E3D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46546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37FE95-FCED-45DE-A28C-FDDD81935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BC496AB-4956-4D53-B2A6-06E5CD68B5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7FC843B-674F-474F-9FFC-4EE6AE4D70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21E9517-5B02-4F09-935C-2703DBD29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D9D30-0124-4103-AE56-350871A9E6F3}" type="datetimeFigureOut">
              <a:rPr lang="de-DE" smtClean="0"/>
              <a:t>01.04.2020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369C0F8-B3A4-4D65-9A51-D1FFE14C7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E1B4614-905C-4665-B42E-7597904A0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75ABF-A8D7-4398-9C4F-5F3F2763E3D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78760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386A2B-56F8-44D0-8EA8-DECF3FC0C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5916061-0778-4F37-AC4D-D831376B56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1C3A04D-6F4E-4819-B39B-FF58667E71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9EC12E6-20E7-4E1D-9DC1-401B17206C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B82BC9C-0A50-4326-90B5-262CBBE8D1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E6B7BEE7-D2E4-48E7-B86A-41F79F813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D9D30-0124-4103-AE56-350871A9E6F3}" type="datetimeFigureOut">
              <a:rPr lang="de-DE" smtClean="0"/>
              <a:t>01.04.2020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46D60ADE-2A19-42F8-8DCE-FF3AB956A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6B0F075-0200-4E56-B5E0-3351A148D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75ABF-A8D7-4398-9C4F-5F3F2763E3D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51735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29F2D9-0898-4D2F-AAFA-2A02F4436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F71B120-CCB8-41B6-8743-FF7E8CA9C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D9D30-0124-4103-AE56-350871A9E6F3}" type="datetimeFigureOut">
              <a:rPr lang="de-DE" smtClean="0"/>
              <a:t>01.04.2020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DA25546-2A04-4E78-9553-954C877C6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81F5436-FB8F-4896-8F03-D10DB2196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75ABF-A8D7-4398-9C4F-5F3F2763E3D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90577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5D9149E-28FA-414A-9724-D2A56555F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D9D30-0124-4103-AE56-350871A9E6F3}" type="datetimeFigureOut">
              <a:rPr lang="de-DE" smtClean="0"/>
              <a:t>01.04.2020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6C861E0-F9EF-4DA8-944F-762CD954A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655BDAA-162A-4432-82CB-69B719030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75ABF-A8D7-4398-9C4F-5F3F2763E3D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54999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BBF920-C839-4737-A664-DC61971A6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35BF7F0-EDBE-4856-AE99-277E711B9F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932AF53-91D1-4121-8B47-28EA431A02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9030202-22C2-4856-8B35-9CF74F455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D9D30-0124-4103-AE56-350871A9E6F3}" type="datetimeFigureOut">
              <a:rPr lang="de-DE" smtClean="0"/>
              <a:t>01.04.2020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12563CF-F533-4FBF-B985-3D2B3F768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AC48AE8-E5F7-4E53-B972-994F2DB8F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75ABF-A8D7-4398-9C4F-5F3F2763E3D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1204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1804C-E066-4D44-A64E-42A27AF002D7}" type="datetime1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2AAA1C-A41E-42C7-B388-7C1E07150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7776A8D2-3DD6-4DA3-B725-C661F7FE8E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83AD13F-9AAE-487B-94AA-C451686160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D907D3F-D00E-427C-A8CB-A31F1D3AB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D9D30-0124-4103-AE56-350871A9E6F3}" type="datetimeFigureOut">
              <a:rPr lang="de-DE" smtClean="0"/>
              <a:t>01.04.2020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BF3EA34-D8A1-4D99-97F2-F3AC6F831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3D48AE7-6491-4229-836E-36B3DD17C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75ABF-A8D7-4398-9C4F-5F3F2763E3D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73973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A3EF5C-BAD3-4DDF-A7D1-96892FA26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27BA673-73AA-41F8-A3FB-A8FFF40941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34BF490-ED79-4B98-B3AD-08F299922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D9D30-0124-4103-AE56-350871A9E6F3}" type="datetimeFigureOut">
              <a:rPr lang="de-DE" smtClean="0"/>
              <a:t>01.04.2020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7518407-70F0-4710-8AAE-F1F3041A3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41E2B23-6153-4D40-8622-8487B8301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75ABF-A8D7-4398-9C4F-5F3F2763E3D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458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76AD8E61-BD4A-4653-AFCC-A50D046999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259DD79-9AC7-4763-80D2-38F8E95998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905CE2C-2C1C-4D65-A7A3-EDE60BEB2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D9D30-0124-4103-AE56-350871A9E6F3}" type="datetimeFigureOut">
              <a:rPr lang="de-DE" smtClean="0"/>
              <a:t>01.04.2020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A1A4A0A-1091-488F-B5C1-221EA3BEF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1B0205-61C2-469D-9AB7-98F7A6EA2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75ABF-A8D7-4398-9C4F-5F3F2763E3D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9786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48AFD-FA09-418D-BDDD-B7927E4BDDD8}" type="datetime1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07324-B10A-4362-9262-AC97B4971895}" type="datetime1">
              <a:rPr lang="en-US" smtClean="0"/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934FE-29CE-4C5F-B2F5-98F00AFFC1F3}" type="datetime1">
              <a:rPr lang="en-US" smtClean="0"/>
              <a:t>4/1/2020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9E04E-2C5D-430C-B2DB-C62B778FD51B}" type="datetime1">
              <a:rPr lang="en-US" smtClean="0"/>
              <a:t>4/1/2020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AF946-FCBD-4271-BD4B-1F35030CED43}" type="datetime1">
              <a:rPr lang="en-US" smtClean="0"/>
              <a:t>4/1/2020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074B3-45E8-4751-9B9C-FF10C3BE1612}" type="datetime1">
              <a:rPr lang="en-US" smtClean="0"/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DE093-D3A0-4F66-93B2-FDB4C19A894C}" type="datetime1">
              <a:rPr lang="en-US" smtClean="0"/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260AF2-3E75-4CCC-9A52-0A127AC80A78}" type="datetime1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AF604-6CBA-6F4A-A6F6-26E48A4D0EE4}" type="slidenum">
              <a:rPr lang="en-US" smtClean="0"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AC690B4F-9B9D-46F3-910B-39B92C112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448B6D6-0AAA-42BD-A65D-3E9CCDD0A1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12D6AE5-5E0A-4AB0-A389-6D59611965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D9D30-0124-4103-AE56-350871A9E6F3}" type="datetimeFigureOut">
              <a:rPr lang="de-DE" smtClean="0"/>
              <a:t>01.04.2020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4F7491B-126E-4A41-8FBA-CB793B57F3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F2D0CBC-870A-4329-8673-07F1904E6A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B75ABF-A8D7-4398-9C4F-5F3F2763E3D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9319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sv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ZrXpv4PAFZk" TargetMode="Externa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4.svg"/><Relationship Id="rId4" Type="http://schemas.openxmlformats.org/officeDocument/2006/relationships/diagramData" Target="../diagrams/data1.xml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v2kV6pgJxuo" TargetMode="Externa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1"/>
          <p:cNvSpPr txBox="1"/>
          <p:nvPr/>
        </p:nvSpPr>
        <p:spPr>
          <a:xfrm>
            <a:off x="1968119" y="151473"/>
            <a:ext cx="6679193" cy="65425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525145">
              <a:lnSpc>
                <a:spcPct val="100000"/>
              </a:lnSpc>
            </a:pPr>
            <a:r>
              <a:rPr lang="en-US" altLang="zh-CN" sz="2000" b="1" spc="-154" dirty="0" err="1">
                <a:solidFill>
                  <a:srgbClr val="FEFEFE"/>
                </a:solidFill>
                <a:ea typeface="Times New Roman"/>
              </a:rPr>
              <a:t>DiGI</a:t>
            </a:r>
            <a:r>
              <a:rPr lang="en-US" altLang="zh-CN" sz="2000" b="1" spc="-104" dirty="0">
                <a:solidFill>
                  <a:srgbClr val="FEFEFE"/>
                </a:solidFill>
                <a:ea typeface="Times New Roman"/>
              </a:rPr>
              <a:t>-</a:t>
            </a:r>
            <a:r>
              <a:rPr lang="en-US" altLang="zh-CN" sz="2000" b="1" spc="-225" dirty="0">
                <a:solidFill>
                  <a:srgbClr val="FEFEFE"/>
                </a:solidFill>
                <a:ea typeface="Times New Roman"/>
              </a:rPr>
              <a:t>VET</a:t>
            </a:r>
          </a:p>
          <a:p>
            <a:pPr marL="0" indent="525145">
              <a:lnSpc>
                <a:spcPct val="100000"/>
              </a:lnSpc>
              <a:spcBef>
                <a:spcPts val="120"/>
              </a:spcBef>
            </a:pPr>
            <a:r>
              <a:rPr lang="en-US" altLang="zh-CN" sz="2000" dirty="0">
                <a:solidFill>
                  <a:srgbClr val="FEFEFE"/>
                </a:solidFill>
                <a:ea typeface="Times New Roman"/>
              </a:rPr>
              <a:t>Project</a:t>
            </a:r>
            <a:r>
              <a:rPr lang="en-US" altLang="zh-CN" sz="200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2000" dirty="0">
                <a:solidFill>
                  <a:srgbClr val="FEFEFE"/>
                </a:solidFill>
                <a:ea typeface="Times New Roman"/>
              </a:rPr>
              <a:t>Number:</a:t>
            </a:r>
            <a:r>
              <a:rPr lang="en-US" altLang="zh-CN" sz="2000" spc="-10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2000" dirty="0">
                <a:solidFill>
                  <a:srgbClr val="FEFEFE"/>
                </a:solidFill>
                <a:ea typeface="Times New Roman"/>
              </a:rPr>
              <a:t>2018-1-DE02-KA202-005145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875"/>
              </a:lnSpc>
            </a:pPr>
            <a:endParaRPr lang="en-US" dirty="0"/>
          </a:p>
          <a:p>
            <a:pPr marL="0">
              <a:lnSpc>
                <a:spcPct val="100000"/>
              </a:lnSpc>
            </a:pPr>
            <a:r>
              <a:rPr lang="en-US" altLang="zh-CN" sz="4800" spc="-440" dirty="0">
                <a:solidFill>
                  <a:srgbClr val="FEFEFE"/>
                </a:solidFill>
                <a:ea typeface="Times New Roman"/>
              </a:rPr>
              <a:t>DIGI</a:t>
            </a:r>
            <a:r>
              <a:rPr lang="en-US" altLang="zh-CN" sz="4800" spc="-275" dirty="0">
                <a:solidFill>
                  <a:srgbClr val="FEFEFE"/>
                </a:solidFill>
                <a:ea typeface="Times New Roman"/>
              </a:rPr>
              <a:t>-</a:t>
            </a:r>
            <a:r>
              <a:rPr lang="en-US" altLang="zh-CN" sz="4800" spc="-540" dirty="0">
                <a:solidFill>
                  <a:srgbClr val="FEFEFE"/>
                </a:solidFill>
                <a:ea typeface="Times New Roman"/>
              </a:rPr>
              <a:t>VET</a:t>
            </a:r>
          </a:p>
          <a:p>
            <a:pPr>
              <a:lnSpc>
                <a:spcPts val="1389"/>
              </a:lnSpc>
            </a:pPr>
            <a:endParaRPr lang="en-US" dirty="0"/>
          </a:p>
          <a:p>
            <a:pPr marL="0" hangingPunct="0">
              <a:lnSpc>
                <a:spcPct val="120000"/>
              </a:lnSpc>
            </a:pPr>
            <a:r>
              <a:rPr lang="en-US" altLang="zh-CN" sz="2000" spc="-169" dirty="0">
                <a:solidFill>
                  <a:srgbClr val="81FEFE"/>
                </a:solidFill>
                <a:ea typeface="Times New Roman"/>
              </a:rPr>
              <a:t>FOSTERING</a:t>
            </a:r>
            <a:r>
              <a:rPr lang="en-US" altLang="zh-CN" sz="2000" spc="-64" dirty="0">
                <a:solidFill>
                  <a:srgbClr val="81FEFE"/>
                </a:solidFill>
                <a:cs typeface="Times New Roman"/>
              </a:rPr>
              <a:t> </a:t>
            </a:r>
            <a:r>
              <a:rPr lang="en-US" altLang="zh-CN" sz="2000" spc="-154" dirty="0">
                <a:solidFill>
                  <a:srgbClr val="81FEFE"/>
                </a:solidFill>
                <a:ea typeface="Times New Roman"/>
              </a:rPr>
              <a:t>DIGITISATION</a:t>
            </a:r>
            <a:r>
              <a:rPr lang="en-US" altLang="zh-CN" sz="2000" spc="-69" dirty="0">
                <a:solidFill>
                  <a:srgbClr val="81FEFE"/>
                </a:solidFill>
                <a:cs typeface="Times New Roman"/>
              </a:rPr>
              <a:t> </a:t>
            </a:r>
            <a:r>
              <a:rPr lang="en-US" altLang="zh-CN" sz="2000" spc="-189" dirty="0">
                <a:solidFill>
                  <a:srgbClr val="81FEFE"/>
                </a:solidFill>
                <a:ea typeface="Times New Roman"/>
              </a:rPr>
              <a:t>AND</a:t>
            </a:r>
            <a:r>
              <a:rPr lang="en-US" altLang="zh-CN" sz="2000" spc="-69" dirty="0">
                <a:solidFill>
                  <a:srgbClr val="81FEFE"/>
                </a:solidFill>
                <a:cs typeface="Times New Roman"/>
              </a:rPr>
              <a:t> </a:t>
            </a:r>
            <a:r>
              <a:rPr lang="en-US" altLang="zh-CN" sz="2000" spc="-175" dirty="0">
                <a:solidFill>
                  <a:srgbClr val="81FEFE"/>
                </a:solidFill>
                <a:ea typeface="Times New Roman"/>
              </a:rPr>
              <a:t>INDUSTRY</a:t>
            </a:r>
            <a:r>
              <a:rPr lang="en-US" altLang="zh-CN" sz="2000" spc="-69" dirty="0">
                <a:solidFill>
                  <a:srgbClr val="81FEFE"/>
                </a:solidFill>
                <a:cs typeface="Times New Roman"/>
              </a:rPr>
              <a:t> </a:t>
            </a:r>
            <a:r>
              <a:rPr lang="en-US" altLang="zh-CN" sz="2000" spc="-110" dirty="0">
                <a:solidFill>
                  <a:srgbClr val="81FEFE"/>
                </a:solidFill>
                <a:ea typeface="Times New Roman"/>
              </a:rPr>
              <a:t>4.0</a:t>
            </a:r>
            <a:r>
              <a:rPr lang="en-US" altLang="zh-CN" sz="2000" spc="-75" dirty="0">
                <a:solidFill>
                  <a:srgbClr val="81FEFE"/>
                </a:solidFill>
                <a:cs typeface="Times New Roman"/>
              </a:rPr>
              <a:t> </a:t>
            </a:r>
            <a:r>
              <a:rPr lang="en-US" altLang="zh-CN" sz="2000" spc="-145" dirty="0">
                <a:solidFill>
                  <a:srgbClr val="81FEFE"/>
                </a:solidFill>
                <a:ea typeface="Times New Roman"/>
              </a:rPr>
              <a:t>IN</a:t>
            </a:r>
            <a:r>
              <a:rPr lang="en-US" altLang="zh-CN" sz="2000" dirty="0">
                <a:solidFill>
                  <a:srgbClr val="81FEFE"/>
                </a:solidFill>
                <a:cs typeface="Times New Roman"/>
              </a:rPr>
              <a:t> </a:t>
            </a:r>
            <a:br>
              <a:rPr dirty="0"/>
            </a:br>
            <a:r>
              <a:rPr lang="en-US" altLang="zh-CN" sz="2000" spc="-184" dirty="0">
                <a:solidFill>
                  <a:srgbClr val="81FEFE"/>
                </a:solidFill>
                <a:ea typeface="Times New Roman"/>
              </a:rPr>
              <a:t>VOCATIONAL</a:t>
            </a:r>
            <a:r>
              <a:rPr lang="en-US" altLang="zh-CN" sz="2000" spc="-69" dirty="0">
                <a:solidFill>
                  <a:srgbClr val="81FEFE"/>
                </a:solidFill>
                <a:cs typeface="Times New Roman"/>
              </a:rPr>
              <a:t> </a:t>
            </a:r>
            <a:r>
              <a:rPr lang="en-US" altLang="zh-CN" sz="2000" spc="-184" dirty="0">
                <a:solidFill>
                  <a:srgbClr val="81FEFE"/>
                </a:solidFill>
                <a:ea typeface="Times New Roman"/>
              </a:rPr>
              <a:t>EDUCATION</a:t>
            </a:r>
            <a:r>
              <a:rPr lang="en-US" altLang="zh-CN" sz="2000" spc="-75" dirty="0">
                <a:solidFill>
                  <a:srgbClr val="81FEFE"/>
                </a:solidFill>
                <a:cs typeface="Times New Roman"/>
              </a:rPr>
              <a:t> </a:t>
            </a:r>
            <a:r>
              <a:rPr lang="en-US" altLang="zh-CN" sz="2000" spc="-195" dirty="0">
                <a:solidFill>
                  <a:srgbClr val="81FEFE"/>
                </a:solidFill>
                <a:ea typeface="Times New Roman"/>
              </a:rPr>
              <a:t>AND</a:t>
            </a:r>
            <a:r>
              <a:rPr lang="en-US" altLang="zh-CN" sz="2000" spc="-80" dirty="0">
                <a:solidFill>
                  <a:srgbClr val="81FEFE"/>
                </a:solidFill>
                <a:cs typeface="Times New Roman"/>
              </a:rPr>
              <a:t> </a:t>
            </a:r>
            <a:r>
              <a:rPr lang="en-US" altLang="zh-CN" sz="2000" spc="-170" dirty="0">
                <a:solidFill>
                  <a:srgbClr val="81FEFE"/>
                </a:solidFill>
                <a:ea typeface="Times New Roman"/>
              </a:rPr>
              <a:t>TRAINING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675"/>
              </a:lnSpc>
            </a:pPr>
            <a:endParaRPr lang="en-US" dirty="0"/>
          </a:p>
          <a:p>
            <a:pPr marL="118236" hangingPunct="0">
              <a:lnSpc>
                <a:spcPct val="95416"/>
              </a:lnSpc>
            </a:pPr>
            <a:r>
              <a:rPr lang="en-US" altLang="zh-CN" sz="2400" b="1" spc="-104" dirty="0" err="1">
                <a:solidFill>
                  <a:schemeClr val="bg1"/>
                </a:solidFill>
                <a:ea typeface="Times New Roman"/>
              </a:rPr>
              <a:t>Trainingsmodul</a:t>
            </a:r>
            <a:r>
              <a:rPr lang="en-US" altLang="zh-CN" sz="2400" b="1" spc="-104" dirty="0">
                <a:solidFill>
                  <a:schemeClr val="bg1"/>
                </a:solidFill>
                <a:ea typeface="Times New Roman"/>
              </a:rPr>
              <a:t> </a:t>
            </a:r>
            <a:r>
              <a:rPr lang="en-US" altLang="zh-CN" sz="2400" b="1" spc="-104" dirty="0" err="1">
                <a:solidFill>
                  <a:schemeClr val="bg1"/>
                </a:solidFill>
                <a:ea typeface="Times New Roman"/>
              </a:rPr>
              <a:t>für</a:t>
            </a:r>
            <a:r>
              <a:rPr lang="en-US" altLang="zh-CN" sz="2400" b="1" spc="-104" dirty="0">
                <a:solidFill>
                  <a:schemeClr val="bg1"/>
                </a:solidFill>
                <a:ea typeface="Times New Roman"/>
              </a:rPr>
              <a:t> </a:t>
            </a:r>
            <a:r>
              <a:rPr lang="en-US" altLang="zh-CN" sz="2400" b="1" spc="-104" dirty="0" err="1">
                <a:solidFill>
                  <a:schemeClr val="bg1"/>
                </a:solidFill>
                <a:ea typeface="Times New Roman"/>
              </a:rPr>
              <a:t>Lehrkräfte</a:t>
            </a:r>
            <a:br>
              <a:rPr dirty="0">
                <a:solidFill>
                  <a:schemeClr val="bg1"/>
                </a:solidFill>
              </a:rPr>
            </a:br>
            <a:r>
              <a:rPr lang="en-US" sz="2400" spc="-65" dirty="0">
                <a:solidFill>
                  <a:schemeClr val="bg1"/>
                </a:solidFill>
              </a:rPr>
              <a:t>Modul C: </a:t>
            </a:r>
          </a:p>
          <a:p>
            <a:pPr marL="118236" hangingPunct="0">
              <a:lnSpc>
                <a:spcPct val="95416"/>
              </a:lnSpc>
            </a:pPr>
            <a:r>
              <a:rPr lang="en-US" sz="2400" spc="-65" dirty="0" err="1">
                <a:solidFill>
                  <a:schemeClr val="bg1"/>
                </a:solidFill>
              </a:rPr>
              <a:t>Aktuelle</a:t>
            </a:r>
            <a:r>
              <a:rPr lang="en-US" sz="2400" spc="-65" dirty="0">
                <a:solidFill>
                  <a:schemeClr val="bg1"/>
                </a:solidFill>
              </a:rPr>
              <a:t> Situation und </a:t>
            </a:r>
            <a:r>
              <a:rPr lang="en-US" sz="2400" spc="-65" dirty="0" err="1">
                <a:solidFill>
                  <a:schemeClr val="bg1"/>
                </a:solidFill>
              </a:rPr>
              <a:t>Zukunftsentwicklungen</a:t>
            </a:r>
            <a:r>
              <a:rPr lang="en-US" sz="2400" spc="-65" dirty="0">
                <a:solidFill>
                  <a:schemeClr val="bg1"/>
                </a:solidFill>
              </a:rPr>
              <a:t> </a:t>
            </a:r>
          </a:p>
          <a:p>
            <a:pPr marL="118236" hangingPunct="0">
              <a:lnSpc>
                <a:spcPct val="95416"/>
              </a:lnSpc>
            </a:pPr>
            <a:r>
              <a:rPr lang="en-US" altLang="zh-CN" spc="-65" dirty="0">
                <a:solidFill>
                  <a:schemeClr val="bg1"/>
                </a:solidFill>
                <a:ea typeface="Times New Roman"/>
              </a:rPr>
              <a:t>Universität Paderborn, Jennifer Schneider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405"/>
              </a:lnSpc>
            </a:pPr>
            <a:endParaRPr lang="en-US" dirty="0"/>
          </a:p>
          <a:p>
            <a:pPr>
              <a:lnSpc>
                <a:spcPts val="1405"/>
              </a:lnSpc>
            </a:pPr>
            <a:endParaRPr lang="en-US" dirty="0"/>
          </a:p>
          <a:p>
            <a:pPr marL="972947" indent="-25908" hangingPunct="0">
              <a:lnSpc>
                <a:spcPct val="95833"/>
              </a:lnSpc>
            </a:pPr>
            <a:r>
              <a:rPr lang="en-US" altLang="zh-CN" sz="1100" spc="-25" dirty="0">
                <a:solidFill>
                  <a:srgbClr val="FEFEFE"/>
                </a:solidFill>
                <a:ea typeface="Times New Roman"/>
              </a:rPr>
              <a:t>The</a:t>
            </a:r>
            <a:r>
              <a:rPr lang="en-US" altLang="zh-CN" sz="1100" spc="-1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spc="-20" dirty="0">
                <a:solidFill>
                  <a:srgbClr val="FEFEFE"/>
                </a:solidFill>
                <a:ea typeface="Times New Roman"/>
              </a:rPr>
              <a:t>European</a:t>
            </a:r>
            <a:r>
              <a:rPr lang="en-US" altLang="zh-CN" sz="1100" spc="-1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spc="-20" dirty="0">
                <a:solidFill>
                  <a:srgbClr val="FEFEFE"/>
                </a:solidFill>
                <a:ea typeface="Times New Roman"/>
              </a:rPr>
              <a:t>Commission</a:t>
            </a:r>
            <a:r>
              <a:rPr lang="en-US" altLang="zh-CN" sz="1100" spc="-1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spc="-20" dirty="0">
                <a:solidFill>
                  <a:srgbClr val="FEFEFE"/>
                </a:solidFill>
                <a:ea typeface="Times New Roman"/>
              </a:rPr>
              <a:t>support</a:t>
            </a:r>
            <a:r>
              <a:rPr lang="en-US" altLang="zh-CN" sz="1100" spc="-1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spc="-20" dirty="0">
                <a:solidFill>
                  <a:srgbClr val="FEFEFE"/>
                </a:solidFill>
                <a:ea typeface="Times New Roman"/>
              </a:rPr>
              <a:t>for</a:t>
            </a:r>
            <a:r>
              <a:rPr lang="en-US" altLang="zh-CN" sz="1100" spc="-1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spc="-20" dirty="0">
                <a:solidFill>
                  <a:srgbClr val="FEFEFE"/>
                </a:solidFill>
                <a:ea typeface="Times New Roman"/>
              </a:rPr>
              <a:t>the</a:t>
            </a:r>
            <a:r>
              <a:rPr lang="en-US" altLang="zh-CN" sz="1100" spc="-1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spc="-20" dirty="0">
                <a:solidFill>
                  <a:srgbClr val="FEFEFE"/>
                </a:solidFill>
                <a:ea typeface="Times New Roman"/>
              </a:rPr>
              <a:t>production</a:t>
            </a:r>
            <a:r>
              <a:rPr lang="en-US" altLang="zh-CN" sz="1100" spc="-1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spc="-10" dirty="0">
                <a:solidFill>
                  <a:srgbClr val="FEFEFE"/>
                </a:solidFill>
                <a:ea typeface="Times New Roman"/>
              </a:rPr>
              <a:t>of</a:t>
            </a:r>
            <a:r>
              <a:rPr lang="en-US" altLang="zh-CN" sz="1100" spc="-1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spc="-15" dirty="0">
                <a:solidFill>
                  <a:srgbClr val="FEFEFE"/>
                </a:solidFill>
                <a:ea typeface="Times New Roman"/>
              </a:rPr>
              <a:t>this</a:t>
            </a:r>
            <a:r>
              <a:rPr lang="en-US" altLang="zh-CN" sz="1100" spc="-15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spc="-20" dirty="0">
                <a:solidFill>
                  <a:srgbClr val="FEFEFE"/>
                </a:solidFill>
                <a:ea typeface="Times New Roman"/>
              </a:rPr>
              <a:t>publication</a:t>
            </a:r>
            <a:r>
              <a:rPr lang="en-US" altLang="zh-CN" sz="1100" spc="-1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spc="-15" dirty="0">
                <a:solidFill>
                  <a:srgbClr val="FEFEFE"/>
                </a:solidFill>
                <a:ea typeface="Times New Roman"/>
              </a:rPr>
              <a:t>does</a:t>
            </a:r>
            <a:r>
              <a:rPr lang="en-US" altLang="zh-CN" sz="1100" spc="-1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spc="-20" dirty="0">
                <a:solidFill>
                  <a:srgbClr val="FEFEFE"/>
                </a:solidFill>
                <a:ea typeface="Times New Roman"/>
              </a:rPr>
              <a:t>not</a:t>
            </a:r>
            <a:r>
              <a:rPr lang="en-US" altLang="zh-CN" sz="1100" spc="-1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spc="-15" dirty="0">
                <a:solidFill>
                  <a:srgbClr val="FEFEFE"/>
                </a:solidFill>
                <a:ea typeface="Times New Roman"/>
              </a:rPr>
              <a:t>constitute</a:t>
            </a:r>
            <a:r>
              <a:rPr lang="en-US" altLang="zh-CN" sz="1100" spc="-15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spc="-30" dirty="0">
                <a:solidFill>
                  <a:srgbClr val="FEFEFE"/>
                </a:solidFill>
                <a:ea typeface="Times New Roman"/>
              </a:rPr>
              <a:t>an</a:t>
            </a:r>
            <a:r>
              <a:rPr lang="en-US" altLang="zh-CN" sz="110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spc="-20" dirty="0">
                <a:solidFill>
                  <a:srgbClr val="FEFEFE"/>
                </a:solidFill>
                <a:ea typeface="Times New Roman"/>
              </a:rPr>
              <a:t>endorsement</a:t>
            </a:r>
            <a:r>
              <a:rPr lang="en-US" altLang="zh-CN" sz="1100" spc="-5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spc="-10" dirty="0">
                <a:solidFill>
                  <a:srgbClr val="FEFEFE"/>
                </a:solidFill>
                <a:ea typeface="Times New Roman"/>
              </a:rPr>
              <a:t>of</a:t>
            </a:r>
            <a:r>
              <a:rPr lang="en-US" altLang="zh-CN" sz="1100" spc="-1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spc="-15" dirty="0">
                <a:solidFill>
                  <a:srgbClr val="FEFEFE"/>
                </a:solidFill>
                <a:ea typeface="Times New Roman"/>
              </a:rPr>
              <a:t>the</a:t>
            </a:r>
            <a:r>
              <a:rPr lang="en-US" altLang="zh-CN" sz="1100" spc="-1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spc="-15" dirty="0">
                <a:solidFill>
                  <a:srgbClr val="FEFEFE"/>
                </a:solidFill>
                <a:ea typeface="Times New Roman"/>
              </a:rPr>
              <a:t>contents</a:t>
            </a:r>
            <a:r>
              <a:rPr lang="en-US" altLang="zh-CN" sz="1100" spc="-1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spc="-20" dirty="0">
                <a:solidFill>
                  <a:srgbClr val="FEFEFE"/>
                </a:solidFill>
                <a:ea typeface="Times New Roman"/>
              </a:rPr>
              <a:t>which</a:t>
            </a:r>
            <a:r>
              <a:rPr lang="en-US" altLang="zh-CN" sz="1100" spc="-1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spc="-15" dirty="0">
                <a:solidFill>
                  <a:srgbClr val="FEFEFE"/>
                </a:solidFill>
                <a:ea typeface="Times New Roman"/>
              </a:rPr>
              <a:t>reflects</a:t>
            </a:r>
            <a:r>
              <a:rPr lang="en-US" altLang="zh-CN" sz="1100" spc="-1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spc="-20" dirty="0">
                <a:solidFill>
                  <a:srgbClr val="FEFEFE"/>
                </a:solidFill>
                <a:ea typeface="Times New Roman"/>
              </a:rPr>
              <a:t>the</a:t>
            </a:r>
            <a:r>
              <a:rPr lang="en-US" altLang="zh-CN" sz="1100" spc="-1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spc="-20" dirty="0">
                <a:solidFill>
                  <a:srgbClr val="FEFEFE"/>
                </a:solidFill>
                <a:ea typeface="Times New Roman"/>
              </a:rPr>
              <a:t>views</a:t>
            </a:r>
            <a:r>
              <a:rPr lang="en-US" altLang="zh-CN" sz="1100" spc="-1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spc="-15" dirty="0">
                <a:solidFill>
                  <a:srgbClr val="FEFEFE"/>
                </a:solidFill>
                <a:ea typeface="Times New Roman"/>
              </a:rPr>
              <a:t>only</a:t>
            </a:r>
            <a:r>
              <a:rPr lang="en-US" altLang="zh-CN" sz="1100" spc="-1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spc="-15" dirty="0">
                <a:solidFill>
                  <a:srgbClr val="FEFEFE"/>
                </a:solidFill>
                <a:ea typeface="Times New Roman"/>
              </a:rPr>
              <a:t>of</a:t>
            </a:r>
            <a:r>
              <a:rPr lang="en-US" altLang="zh-CN" sz="1100" spc="-1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spc="-15" dirty="0">
                <a:solidFill>
                  <a:srgbClr val="FEFEFE"/>
                </a:solidFill>
                <a:ea typeface="Times New Roman"/>
              </a:rPr>
              <a:t>the</a:t>
            </a:r>
            <a:r>
              <a:rPr lang="en-US" altLang="zh-CN" sz="1100" spc="-1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spc="-15" dirty="0">
                <a:solidFill>
                  <a:srgbClr val="FEFEFE"/>
                </a:solidFill>
                <a:ea typeface="Times New Roman"/>
              </a:rPr>
              <a:t>authors,</a:t>
            </a:r>
            <a:r>
              <a:rPr lang="en-US" altLang="zh-CN" sz="1100" spc="-1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spc="-25" dirty="0">
                <a:solidFill>
                  <a:srgbClr val="FEFEFE"/>
                </a:solidFill>
                <a:ea typeface="Times New Roman"/>
              </a:rPr>
              <a:t>and</a:t>
            </a:r>
            <a:r>
              <a:rPr lang="en-US" altLang="zh-CN" sz="1100" spc="-1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spc="-15" dirty="0">
                <a:solidFill>
                  <a:srgbClr val="FEFEFE"/>
                </a:solidFill>
                <a:ea typeface="Times New Roman"/>
              </a:rPr>
              <a:t>the</a:t>
            </a:r>
            <a:r>
              <a:rPr lang="en-US" altLang="zh-CN" sz="1100" spc="-15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spc="-20" dirty="0">
                <a:solidFill>
                  <a:srgbClr val="FEFEFE"/>
                </a:solidFill>
                <a:ea typeface="Times New Roman"/>
              </a:rPr>
              <a:t>Commission</a:t>
            </a:r>
          </a:p>
          <a:p>
            <a:pPr marL="0" indent="834263">
              <a:lnSpc>
                <a:spcPct val="100000"/>
              </a:lnSpc>
            </a:pPr>
            <a:r>
              <a:rPr lang="en-US" altLang="zh-CN" sz="1100" dirty="0">
                <a:solidFill>
                  <a:srgbClr val="FEFEFE"/>
                </a:solidFill>
                <a:ea typeface="Times New Roman"/>
              </a:rPr>
              <a:t>cannot</a:t>
            </a:r>
            <a:r>
              <a:rPr lang="en-US" altLang="zh-CN" sz="1100" spc="-2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dirty="0">
                <a:solidFill>
                  <a:srgbClr val="FEFEFE"/>
                </a:solidFill>
                <a:ea typeface="Times New Roman"/>
              </a:rPr>
              <a:t>be</a:t>
            </a:r>
            <a:r>
              <a:rPr lang="en-US" altLang="zh-CN" sz="1100" spc="-25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dirty="0">
                <a:solidFill>
                  <a:srgbClr val="FEFEFE"/>
                </a:solidFill>
                <a:ea typeface="Times New Roman"/>
              </a:rPr>
              <a:t>held</a:t>
            </a:r>
            <a:r>
              <a:rPr lang="en-US" altLang="zh-CN" sz="1100" spc="-2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dirty="0">
                <a:solidFill>
                  <a:srgbClr val="FEFEFE"/>
                </a:solidFill>
                <a:ea typeface="Times New Roman"/>
              </a:rPr>
              <a:t>responsible</a:t>
            </a:r>
            <a:r>
              <a:rPr lang="en-US" altLang="zh-CN" sz="1100" spc="-25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dirty="0">
                <a:solidFill>
                  <a:srgbClr val="FEFEFE"/>
                </a:solidFill>
                <a:ea typeface="Times New Roman"/>
              </a:rPr>
              <a:t>for</a:t>
            </a:r>
            <a:r>
              <a:rPr lang="en-US" altLang="zh-CN" sz="1100" spc="-2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dirty="0">
                <a:solidFill>
                  <a:srgbClr val="FEFEFE"/>
                </a:solidFill>
                <a:ea typeface="Times New Roman"/>
              </a:rPr>
              <a:t>any</a:t>
            </a:r>
            <a:r>
              <a:rPr lang="en-US" altLang="zh-CN" sz="1100" spc="-25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dirty="0">
                <a:solidFill>
                  <a:srgbClr val="FEFEFE"/>
                </a:solidFill>
                <a:ea typeface="Times New Roman"/>
              </a:rPr>
              <a:t>use</a:t>
            </a:r>
            <a:r>
              <a:rPr lang="en-US" altLang="zh-CN" sz="1100" spc="-2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dirty="0">
                <a:solidFill>
                  <a:srgbClr val="FEFEFE"/>
                </a:solidFill>
                <a:ea typeface="Times New Roman"/>
              </a:rPr>
              <a:t>which</a:t>
            </a:r>
            <a:r>
              <a:rPr lang="en-US" altLang="zh-CN" sz="1100" spc="-25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dirty="0">
                <a:solidFill>
                  <a:srgbClr val="FEFEFE"/>
                </a:solidFill>
                <a:ea typeface="Times New Roman"/>
              </a:rPr>
              <a:t>may</a:t>
            </a:r>
            <a:r>
              <a:rPr lang="en-US" altLang="zh-CN" sz="1100" spc="-2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dirty="0">
                <a:solidFill>
                  <a:srgbClr val="FEFEFE"/>
                </a:solidFill>
                <a:ea typeface="Times New Roman"/>
              </a:rPr>
              <a:t>be</a:t>
            </a:r>
            <a:r>
              <a:rPr lang="en-US" altLang="zh-CN" sz="1100" spc="-25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dirty="0">
                <a:solidFill>
                  <a:srgbClr val="FEFEFE"/>
                </a:solidFill>
                <a:ea typeface="Times New Roman"/>
              </a:rPr>
              <a:t>made</a:t>
            </a:r>
            <a:r>
              <a:rPr lang="en-US" altLang="zh-CN" sz="1100" spc="-2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dirty="0">
                <a:solidFill>
                  <a:srgbClr val="FEFEFE"/>
                </a:solidFill>
                <a:ea typeface="Times New Roman"/>
              </a:rPr>
              <a:t>of</a:t>
            </a:r>
            <a:r>
              <a:rPr lang="en-US" altLang="zh-CN" sz="1100" spc="-25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dirty="0">
                <a:solidFill>
                  <a:srgbClr val="FEFEFE"/>
                </a:solidFill>
                <a:ea typeface="Times New Roman"/>
              </a:rPr>
              <a:t>the</a:t>
            </a:r>
            <a:r>
              <a:rPr lang="en-US" altLang="zh-CN" sz="1100" spc="-2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dirty="0">
                <a:solidFill>
                  <a:srgbClr val="FEFEFE"/>
                </a:solidFill>
                <a:ea typeface="Times New Roman"/>
              </a:rPr>
              <a:t>information</a:t>
            </a:r>
            <a:r>
              <a:rPr lang="en-US" altLang="zh-CN" sz="1100" spc="-25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dirty="0">
                <a:solidFill>
                  <a:srgbClr val="FEFEFE"/>
                </a:solidFill>
                <a:ea typeface="Times New Roman"/>
              </a:rPr>
              <a:t>contained</a:t>
            </a:r>
            <a:r>
              <a:rPr lang="en-US" altLang="zh-CN" sz="1100" spc="-25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dirty="0">
                <a:solidFill>
                  <a:srgbClr val="FEFEFE"/>
                </a:solidFill>
                <a:ea typeface="Times New Roman"/>
              </a:rPr>
              <a:t>therein</a:t>
            </a:r>
            <a:r>
              <a:rPr lang="en-US" altLang="zh-CN" sz="1100" dirty="0">
                <a:solidFill>
                  <a:srgbClr val="FEFEFE"/>
                </a:solidFill>
                <a:latin typeface="Times New Roman"/>
                <a:ea typeface="Times New Roman"/>
              </a:rPr>
              <a:t>.</a:t>
            </a:r>
            <a:endParaRPr lang="en-US" altLang="zh-CN" sz="1200" dirty="0">
              <a:solidFill>
                <a:srgbClr val="FEFEFE"/>
              </a:solidFill>
              <a:latin typeface="Times New Roman"/>
              <a:ea typeface="Times New Roman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690"/>
            <a:ext cx="12192000" cy="6858000"/>
          </a:xfrm>
          <a:prstGeom prst="rect">
            <a:avLst/>
          </a:prstGeom>
        </p:spPr>
      </p:pic>
      <p:sp>
        <p:nvSpPr>
          <p:cNvPr id="2" name="TextBox 3"/>
          <p:cNvSpPr txBox="1"/>
          <p:nvPr/>
        </p:nvSpPr>
        <p:spPr>
          <a:xfrm>
            <a:off x="1232916" y="1070929"/>
            <a:ext cx="8913974" cy="6623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 spc="-15" dirty="0">
                <a:solidFill>
                  <a:srgbClr val="FEFEFE"/>
                </a:solidFill>
                <a:ea typeface="Times New Roman"/>
              </a:rPr>
              <a:t>2. </a:t>
            </a:r>
            <a:r>
              <a:rPr lang="en-US" altLang="zh-CN" sz="3200" b="1" spc="-15" dirty="0" err="1">
                <a:solidFill>
                  <a:srgbClr val="FEFEFE"/>
                </a:solidFill>
                <a:ea typeface="Times New Roman"/>
              </a:rPr>
              <a:t>Zukunftsentwicklung</a:t>
            </a:r>
            <a:r>
              <a:rPr lang="en-US" altLang="zh-CN" sz="3200" b="1" spc="-15" dirty="0">
                <a:solidFill>
                  <a:srgbClr val="FEFEFE"/>
                </a:solidFill>
                <a:ea typeface="Times New Roman"/>
              </a:rPr>
              <a:t> von Internet der Dinge  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7933A1A8-BC48-434B-A104-2D94BEEA1A51}"/>
              </a:ext>
            </a:extLst>
          </p:cNvPr>
          <p:cNvSpPr/>
          <p:nvPr/>
        </p:nvSpPr>
        <p:spPr>
          <a:xfrm>
            <a:off x="850360" y="2188810"/>
            <a:ext cx="99358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sz="2400" dirty="0">
              <a:solidFill>
                <a:schemeClr val="bg1"/>
              </a:solidFill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0C4C6688-2BF4-47B5-992B-C48A1D9A727F}"/>
              </a:ext>
            </a:extLst>
          </p:cNvPr>
          <p:cNvSpPr/>
          <p:nvPr/>
        </p:nvSpPr>
        <p:spPr>
          <a:xfrm>
            <a:off x="2613845" y="2767645"/>
            <a:ext cx="8872139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dirty="0">
                <a:solidFill>
                  <a:schemeClr val="bg1"/>
                </a:solidFill>
              </a:rPr>
              <a:t>„Das </a:t>
            </a:r>
            <a:r>
              <a:rPr lang="de-DE" sz="3200" dirty="0" err="1">
                <a:solidFill>
                  <a:schemeClr val="bg1"/>
                </a:solidFill>
              </a:rPr>
              <a:t>IdD</a:t>
            </a:r>
            <a:r>
              <a:rPr lang="de-DE" sz="3200" dirty="0">
                <a:solidFill>
                  <a:schemeClr val="bg1"/>
                </a:solidFill>
              </a:rPr>
              <a:t> ist, wenn alltägliche Produkte wie Kühlschränke, Uhren, Lautsprecher und mehr mit dem Internet und untereinander verbunden werden. Das Internet der Dinge verändert bereits unsere Häuser und Arbeitsplätze.“*( deutsche Übersetzung)</a:t>
            </a:r>
            <a:endParaRPr lang="en-US" sz="4400" dirty="0">
              <a:solidFill>
                <a:schemeClr val="bg1"/>
              </a:solidFill>
            </a:endParaRPr>
          </a:p>
          <a:p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A5E99B9B-226B-45F0-A8F7-A7F7D8E83E33}"/>
              </a:ext>
            </a:extLst>
          </p:cNvPr>
          <p:cNvSpPr/>
          <p:nvPr/>
        </p:nvSpPr>
        <p:spPr>
          <a:xfrm>
            <a:off x="6203086" y="5827694"/>
            <a:ext cx="53668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* https://www.forbes.com/sites/bernardmarr/2018/09/12/19-astonishing-quotes-about-the-internet-of-things-everyone-should-read/#4b82d98ce1db</a:t>
            </a:r>
          </a:p>
        </p:txBody>
      </p:sp>
      <p:pic>
        <p:nvPicPr>
          <p:cNvPr id="11" name="Grafik 10" descr="Glühlampe">
            <a:extLst>
              <a:ext uri="{FF2B5EF4-FFF2-40B4-BE49-F238E27FC236}">
                <a16:creationId xmlns:a16="http://schemas.microsoft.com/office/drawing/2014/main" id="{EA1DE61C-FAC5-41BC-863F-5918FD67B5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5830" y="2924333"/>
            <a:ext cx="1468015" cy="1468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5673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690"/>
            <a:ext cx="12192000" cy="68580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05DFE76B-64B1-45F7-BBD4-D90EEF255DB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216" b="3207"/>
          <a:stretch/>
        </p:blipFill>
        <p:spPr>
          <a:xfrm>
            <a:off x="1167602" y="1733290"/>
            <a:ext cx="6149230" cy="4210198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29B3156F-55E8-47C3-BF49-2AC929DCB993}"/>
              </a:ext>
            </a:extLst>
          </p:cNvPr>
          <p:cNvSpPr/>
          <p:nvPr/>
        </p:nvSpPr>
        <p:spPr>
          <a:xfrm>
            <a:off x="9379183" y="5787071"/>
            <a:ext cx="28831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sz="1400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en-US" sz="1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Manyika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</a:rPr>
              <a:t>, J. et al., (2015). </a:t>
            </a: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0BFD6B54-E0C4-4077-8E2C-36678798DE31}"/>
              </a:ext>
            </a:extLst>
          </p:cNvPr>
          <p:cNvSpPr txBox="1"/>
          <p:nvPr/>
        </p:nvSpPr>
        <p:spPr>
          <a:xfrm>
            <a:off x="1232916" y="1070929"/>
            <a:ext cx="8913974" cy="6623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 spc="-15" dirty="0">
                <a:solidFill>
                  <a:srgbClr val="FEFEFE"/>
                </a:solidFill>
                <a:ea typeface="Times New Roman"/>
              </a:rPr>
              <a:t>2. </a:t>
            </a:r>
            <a:r>
              <a:rPr lang="en-US" altLang="zh-CN" sz="3200" b="1" spc="-15" dirty="0" err="1">
                <a:solidFill>
                  <a:srgbClr val="FEFEFE"/>
                </a:solidFill>
                <a:ea typeface="Times New Roman"/>
              </a:rPr>
              <a:t>Zukunftsentwicklung</a:t>
            </a:r>
            <a:r>
              <a:rPr lang="en-US" altLang="zh-CN" sz="3200" b="1" spc="-15" dirty="0">
                <a:solidFill>
                  <a:srgbClr val="FEFEFE"/>
                </a:solidFill>
                <a:ea typeface="Times New Roman"/>
              </a:rPr>
              <a:t> von Internet der Dinge  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BBDD9ADB-AE04-49F2-A690-83BACE033C35}"/>
              </a:ext>
            </a:extLst>
          </p:cNvPr>
          <p:cNvSpPr/>
          <p:nvPr/>
        </p:nvSpPr>
        <p:spPr>
          <a:xfrm>
            <a:off x="1097260" y="5943488"/>
            <a:ext cx="341875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Fig.: Potential IOT Economic Impact by 2025 </a:t>
            </a:r>
            <a:endParaRPr lang="de-DE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8168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3"/>
          <p:cNvSpPr txBox="1"/>
          <p:nvPr/>
        </p:nvSpPr>
        <p:spPr>
          <a:xfrm>
            <a:off x="1639013" y="2560813"/>
            <a:ext cx="8913974" cy="10310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algn="ctr">
              <a:lnSpc>
                <a:spcPct val="100000"/>
              </a:lnSpc>
            </a:pPr>
            <a:r>
              <a:rPr lang="en-US" altLang="zh-CN" sz="4800" spc="-150" dirty="0" err="1">
                <a:solidFill>
                  <a:srgbClr val="FEFEFE"/>
                </a:solidFill>
                <a:ea typeface="Times New Roman"/>
              </a:rPr>
              <a:t>Übungsaufgabe</a:t>
            </a:r>
            <a:endParaRPr lang="en-US" dirty="0"/>
          </a:p>
          <a:p>
            <a:pPr marL="0">
              <a:lnSpc>
                <a:spcPct val="100000"/>
              </a:lnSpc>
            </a:pPr>
            <a:endParaRPr lang="en-US" altLang="zh-CN" sz="1900" dirty="0">
              <a:solidFill>
                <a:srgbClr val="FEFEFE"/>
              </a:solidFill>
              <a:ea typeface="Times New Roman"/>
            </a:endParaRP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10058400" y="5845073"/>
            <a:ext cx="2133600" cy="365125"/>
          </a:xfrm>
        </p:spPr>
        <p:txBody>
          <a:bodyPr/>
          <a:lstStyle/>
          <a:p>
            <a:fld id="{186AF604-6CBA-6F4A-A6F6-26E48A4D0EE4}" type="slidenum">
              <a:rPr lang="en-US" sz="1800" smtClean="0">
                <a:solidFill>
                  <a:schemeClr val="bg1"/>
                </a:solidFill>
              </a:rPr>
              <a:t>12</a:t>
            </a:fld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5" name="TextBox 3"/>
          <p:cNvSpPr txBox="1"/>
          <p:nvPr/>
        </p:nvSpPr>
        <p:spPr>
          <a:xfrm>
            <a:off x="1144426" y="3511019"/>
            <a:ext cx="11047574" cy="15670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4000" spc="-150" dirty="0" err="1">
                <a:solidFill>
                  <a:schemeClr val="bg1"/>
                </a:solidFill>
                <a:ea typeface="Times New Roman"/>
              </a:rPr>
              <a:t>Bitte</a:t>
            </a:r>
            <a:r>
              <a:rPr lang="en-US" altLang="zh-CN" sz="4000" spc="-150" dirty="0">
                <a:solidFill>
                  <a:schemeClr val="bg1"/>
                </a:solidFill>
                <a:ea typeface="Times New Roman"/>
              </a:rPr>
              <a:t> </a:t>
            </a:r>
            <a:r>
              <a:rPr lang="en-US" altLang="zh-CN" sz="4000" spc="-150" dirty="0" err="1">
                <a:solidFill>
                  <a:schemeClr val="bg1"/>
                </a:solidFill>
                <a:ea typeface="Times New Roman"/>
              </a:rPr>
              <a:t>schauen</a:t>
            </a:r>
            <a:r>
              <a:rPr lang="en-US" altLang="zh-CN" sz="4000" spc="-150" dirty="0">
                <a:solidFill>
                  <a:schemeClr val="bg1"/>
                </a:solidFill>
                <a:ea typeface="Times New Roman"/>
              </a:rPr>
              <a:t> Sie das </a:t>
            </a:r>
            <a:r>
              <a:rPr lang="en-US" altLang="zh-CN" sz="4000" spc="-150" dirty="0" err="1">
                <a:solidFill>
                  <a:schemeClr val="bg1"/>
                </a:solidFill>
                <a:ea typeface="Times New Roman"/>
              </a:rPr>
              <a:t>nachflogende</a:t>
            </a:r>
            <a:r>
              <a:rPr lang="en-US" altLang="zh-CN" sz="4000" spc="-150" dirty="0">
                <a:solidFill>
                  <a:schemeClr val="bg1"/>
                </a:solidFill>
                <a:ea typeface="Times New Roman"/>
              </a:rPr>
              <a:t> Video!</a:t>
            </a:r>
          </a:p>
          <a:p>
            <a:pPr algn="ctr"/>
            <a:r>
              <a:rPr lang="en-US" altLang="zh-CN" sz="4000" spc="-150" dirty="0" err="1">
                <a:solidFill>
                  <a:schemeClr val="bg1"/>
                </a:solidFill>
                <a:ea typeface="Times New Roman"/>
              </a:rPr>
              <a:t>Bitte</a:t>
            </a:r>
            <a:r>
              <a:rPr lang="en-US" altLang="zh-CN" sz="4000" spc="-150" dirty="0">
                <a:solidFill>
                  <a:schemeClr val="bg1"/>
                </a:solidFill>
                <a:ea typeface="Times New Roman"/>
              </a:rPr>
              <a:t> </a:t>
            </a:r>
            <a:r>
              <a:rPr lang="en-US" altLang="zh-CN" sz="4000" spc="-150" dirty="0" err="1">
                <a:solidFill>
                  <a:schemeClr val="bg1"/>
                </a:solidFill>
                <a:ea typeface="Times New Roman"/>
              </a:rPr>
              <a:t>machen</a:t>
            </a:r>
            <a:r>
              <a:rPr lang="en-US" altLang="zh-CN" sz="4000" spc="-150" dirty="0">
                <a:solidFill>
                  <a:schemeClr val="bg1"/>
                </a:solidFill>
                <a:ea typeface="Times New Roman"/>
              </a:rPr>
              <a:t> Sie </a:t>
            </a:r>
            <a:r>
              <a:rPr lang="en-US" altLang="zh-CN" sz="4000" spc="-150" dirty="0" err="1">
                <a:solidFill>
                  <a:schemeClr val="bg1"/>
                </a:solidFill>
                <a:ea typeface="Times New Roman"/>
              </a:rPr>
              <a:t>sich</a:t>
            </a:r>
            <a:r>
              <a:rPr lang="en-US" altLang="zh-CN" sz="4000" spc="-150" dirty="0">
                <a:solidFill>
                  <a:schemeClr val="bg1"/>
                </a:solidFill>
                <a:ea typeface="Times New Roman"/>
              </a:rPr>
              <a:t> </a:t>
            </a:r>
            <a:r>
              <a:rPr lang="en-US" altLang="zh-CN" sz="4000" spc="-150" dirty="0" err="1">
                <a:solidFill>
                  <a:schemeClr val="bg1"/>
                </a:solidFill>
                <a:ea typeface="Times New Roman"/>
              </a:rPr>
              <a:t>hierzu</a:t>
            </a:r>
            <a:r>
              <a:rPr lang="en-US" altLang="zh-CN" sz="4000" spc="-150" dirty="0">
                <a:solidFill>
                  <a:schemeClr val="bg1"/>
                </a:solidFill>
                <a:ea typeface="Times New Roman"/>
              </a:rPr>
              <a:t> </a:t>
            </a:r>
            <a:r>
              <a:rPr lang="en-US" altLang="zh-CN" sz="4000" spc="-150" dirty="0" err="1">
                <a:solidFill>
                  <a:schemeClr val="bg1"/>
                </a:solidFill>
                <a:ea typeface="Times New Roman"/>
              </a:rPr>
              <a:t>noticen</a:t>
            </a:r>
            <a:r>
              <a:rPr lang="en-US" altLang="zh-CN" sz="4000" spc="-150" dirty="0">
                <a:solidFill>
                  <a:schemeClr val="bg1"/>
                </a:solidFill>
                <a:ea typeface="Times New Roman"/>
              </a:rPr>
              <a:t>!</a:t>
            </a:r>
          </a:p>
          <a:p>
            <a:pPr>
              <a:lnSpc>
                <a:spcPts val="690"/>
              </a:lnSpc>
            </a:pPr>
            <a:endParaRPr lang="en-US" sz="1400" dirty="0">
              <a:solidFill>
                <a:schemeClr val="bg1"/>
              </a:solidFill>
            </a:endParaRPr>
          </a:p>
          <a:p>
            <a:pPr marL="0">
              <a:lnSpc>
                <a:spcPct val="100000"/>
              </a:lnSpc>
            </a:pPr>
            <a:endParaRPr lang="en-US" altLang="zh-CN" sz="1600" dirty="0">
              <a:solidFill>
                <a:schemeClr val="bg1"/>
              </a:solidFill>
              <a:ea typeface="Times New Roman"/>
            </a:endParaRPr>
          </a:p>
        </p:txBody>
      </p:sp>
      <p:sp>
        <p:nvSpPr>
          <p:cNvPr id="4" name="Rechteck: obere Ecken abgeschnitten 3">
            <a:extLst>
              <a:ext uri="{FF2B5EF4-FFF2-40B4-BE49-F238E27FC236}">
                <a16:creationId xmlns:a16="http://schemas.microsoft.com/office/drawing/2014/main" id="{C5352AF0-FD05-4FFC-A239-1D2F586CA25C}"/>
              </a:ext>
            </a:extLst>
          </p:cNvPr>
          <p:cNvSpPr/>
          <p:nvPr/>
        </p:nvSpPr>
        <p:spPr>
          <a:xfrm rot="5400000">
            <a:off x="-1238436" y="2867587"/>
            <a:ext cx="3435660" cy="958787"/>
          </a:xfrm>
          <a:prstGeom prst="snip2SameRect">
            <a:avLst/>
          </a:prstGeom>
          <a:solidFill>
            <a:srgbClr val="81FEF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800" dirty="0">
                <a:solidFill>
                  <a:schemeClr val="tx1"/>
                </a:solidFill>
              </a:rPr>
              <a:t>TASK</a:t>
            </a:r>
          </a:p>
        </p:txBody>
      </p:sp>
      <p:sp>
        <p:nvSpPr>
          <p:cNvPr id="7" name="Rechteck: obere Ecken abgeschnitten 6">
            <a:extLst>
              <a:ext uri="{FF2B5EF4-FFF2-40B4-BE49-F238E27FC236}">
                <a16:creationId xmlns:a16="http://schemas.microsoft.com/office/drawing/2014/main" id="{D9BBBFE0-9B6D-46F3-85F7-F681FF380660}"/>
              </a:ext>
            </a:extLst>
          </p:cNvPr>
          <p:cNvSpPr/>
          <p:nvPr/>
        </p:nvSpPr>
        <p:spPr>
          <a:xfrm rot="5400000">
            <a:off x="-1628568" y="3257719"/>
            <a:ext cx="4215924" cy="958787"/>
          </a:xfrm>
          <a:prstGeom prst="snip2SameRect">
            <a:avLst/>
          </a:prstGeom>
          <a:solidFill>
            <a:srgbClr val="81FEF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800" dirty="0">
                <a:solidFill>
                  <a:schemeClr val="tx1"/>
                </a:solidFill>
              </a:rPr>
              <a:t>Übungsaufgabe</a:t>
            </a:r>
          </a:p>
        </p:txBody>
      </p:sp>
    </p:spTree>
    <p:extLst>
      <p:ext uri="{BB962C8B-B14F-4D97-AF65-F5344CB8AC3E}">
        <p14:creationId xmlns:p14="http://schemas.microsoft.com/office/powerpoint/2010/main" val="42362736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3"/>
          <p:cNvSpPr txBox="1"/>
          <p:nvPr/>
        </p:nvSpPr>
        <p:spPr>
          <a:xfrm>
            <a:off x="1144426" y="815989"/>
            <a:ext cx="8913974" cy="11208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algn="ctr">
              <a:lnSpc>
                <a:spcPct val="100000"/>
              </a:lnSpc>
            </a:pPr>
            <a:r>
              <a:rPr lang="en-US" altLang="zh-CN" sz="4800" spc="-150" dirty="0">
                <a:solidFill>
                  <a:srgbClr val="FEFEFE"/>
                </a:solidFill>
                <a:ea typeface="Times New Roman"/>
              </a:rPr>
              <a:t>2.1 </a:t>
            </a:r>
            <a:r>
              <a:rPr lang="en-US" altLang="zh-CN" sz="4800" spc="-150" dirty="0" err="1">
                <a:solidFill>
                  <a:srgbClr val="FEFEFE"/>
                </a:solidFill>
                <a:ea typeface="Times New Roman"/>
              </a:rPr>
              <a:t>Übungsaufgabe</a:t>
            </a:r>
            <a:endParaRPr lang="en-US" altLang="zh-CN" sz="4800" spc="-150" dirty="0">
              <a:solidFill>
                <a:srgbClr val="FEFEFE"/>
              </a:solidFill>
              <a:ea typeface="Times New Roman"/>
            </a:endParaRPr>
          </a:p>
          <a:p>
            <a:pPr>
              <a:lnSpc>
                <a:spcPts val="690"/>
              </a:lnSpc>
            </a:pPr>
            <a:endParaRPr lang="en-US" dirty="0"/>
          </a:p>
          <a:p>
            <a:pPr marL="0">
              <a:lnSpc>
                <a:spcPct val="100000"/>
              </a:lnSpc>
            </a:pPr>
            <a:endParaRPr lang="en-US" altLang="zh-CN" sz="1900" dirty="0">
              <a:solidFill>
                <a:srgbClr val="FEFEFE"/>
              </a:solidFill>
              <a:ea typeface="Times New Roman"/>
            </a:endParaRP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10058400" y="5845073"/>
            <a:ext cx="2133600" cy="365125"/>
          </a:xfrm>
        </p:spPr>
        <p:txBody>
          <a:bodyPr/>
          <a:lstStyle/>
          <a:p>
            <a:fld id="{186AF604-6CBA-6F4A-A6F6-26E48A4D0EE4}" type="slidenum">
              <a:rPr lang="en-US" sz="1800" smtClean="0">
                <a:solidFill>
                  <a:schemeClr val="bg1"/>
                </a:solidFill>
              </a:rPr>
              <a:t>13</a:t>
            </a:fld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4" name="Rechteck: obere Ecken abgeschnitten 3">
            <a:extLst>
              <a:ext uri="{FF2B5EF4-FFF2-40B4-BE49-F238E27FC236}">
                <a16:creationId xmlns:a16="http://schemas.microsoft.com/office/drawing/2014/main" id="{C5352AF0-FD05-4FFC-A239-1D2F586CA25C}"/>
              </a:ext>
            </a:extLst>
          </p:cNvPr>
          <p:cNvSpPr/>
          <p:nvPr/>
        </p:nvSpPr>
        <p:spPr>
          <a:xfrm rot="5400000">
            <a:off x="-1238436" y="2867587"/>
            <a:ext cx="3435660" cy="958787"/>
          </a:xfrm>
          <a:prstGeom prst="snip2SameRect">
            <a:avLst/>
          </a:prstGeom>
          <a:solidFill>
            <a:srgbClr val="81FEF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800" dirty="0">
                <a:solidFill>
                  <a:schemeClr val="tx1"/>
                </a:solidFill>
              </a:rPr>
              <a:t>TASK</a:t>
            </a:r>
          </a:p>
        </p:txBody>
      </p:sp>
      <p:pic>
        <p:nvPicPr>
          <p:cNvPr id="9" name="Onlinemedien 4" title="Future of IoT with Advance Technologies  | Internet of Things">
            <a:hlinkClick r:id="" action="ppaction://media"/>
            <a:extLst>
              <a:ext uri="{FF2B5EF4-FFF2-40B4-BE49-F238E27FC236}">
                <a16:creationId xmlns:a16="http://schemas.microsoft.com/office/drawing/2014/main" id="{61814A9B-B32C-47F7-8383-7041DCC76A1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959790" y="1629150"/>
            <a:ext cx="7081935" cy="3983588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5C5A534A-0C02-48F6-A76D-3A6023C57031}"/>
              </a:ext>
            </a:extLst>
          </p:cNvPr>
          <p:cNvSpPr/>
          <p:nvPr/>
        </p:nvSpPr>
        <p:spPr>
          <a:xfrm>
            <a:off x="1959790" y="5647205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400" dirty="0">
                <a:solidFill>
                  <a:schemeClr val="bg1"/>
                </a:solidFill>
              </a:rPr>
              <a:t>https://www.youtube.com/watch?v=ZrXpv4PAFZk&amp;feature=emb_logo</a:t>
            </a:r>
          </a:p>
        </p:txBody>
      </p:sp>
      <p:sp>
        <p:nvSpPr>
          <p:cNvPr id="10" name="Rechteck: obere Ecken abgeschnitten 9">
            <a:extLst>
              <a:ext uri="{FF2B5EF4-FFF2-40B4-BE49-F238E27FC236}">
                <a16:creationId xmlns:a16="http://schemas.microsoft.com/office/drawing/2014/main" id="{A94EB221-6409-43C1-9A76-3F8D71E07CF2}"/>
              </a:ext>
            </a:extLst>
          </p:cNvPr>
          <p:cNvSpPr/>
          <p:nvPr/>
        </p:nvSpPr>
        <p:spPr>
          <a:xfrm rot="5400000">
            <a:off x="-1628568" y="3257719"/>
            <a:ext cx="4215924" cy="958787"/>
          </a:xfrm>
          <a:prstGeom prst="snip2SameRect">
            <a:avLst/>
          </a:prstGeom>
          <a:solidFill>
            <a:srgbClr val="81FEF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800" dirty="0">
                <a:solidFill>
                  <a:schemeClr val="tx1"/>
                </a:solidFill>
              </a:rPr>
              <a:t>Übungsaufgabe</a:t>
            </a:r>
          </a:p>
        </p:txBody>
      </p:sp>
    </p:spTree>
    <p:extLst>
      <p:ext uri="{BB962C8B-B14F-4D97-AF65-F5344CB8AC3E}">
        <p14:creationId xmlns:p14="http://schemas.microsoft.com/office/powerpoint/2010/main" val="24570579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3"/>
          <p:cNvSpPr txBox="1"/>
          <p:nvPr/>
        </p:nvSpPr>
        <p:spPr>
          <a:xfrm>
            <a:off x="1639013" y="953101"/>
            <a:ext cx="8913974" cy="10310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algn="ctr">
              <a:lnSpc>
                <a:spcPct val="100000"/>
              </a:lnSpc>
            </a:pPr>
            <a:r>
              <a:rPr lang="en-US" altLang="zh-CN" sz="4800" spc="-150" dirty="0">
                <a:solidFill>
                  <a:srgbClr val="FEFEFE"/>
                </a:solidFill>
                <a:ea typeface="Times New Roman"/>
              </a:rPr>
              <a:t>2.2 </a:t>
            </a:r>
            <a:r>
              <a:rPr lang="en-US" altLang="zh-CN" sz="4800" spc="-150" dirty="0" err="1">
                <a:solidFill>
                  <a:srgbClr val="FEFEFE"/>
                </a:solidFill>
                <a:ea typeface="Times New Roman"/>
              </a:rPr>
              <a:t>Übungsaufgabe</a:t>
            </a:r>
            <a:r>
              <a:rPr lang="en-US" altLang="zh-CN" sz="4800" spc="-150" dirty="0">
                <a:solidFill>
                  <a:srgbClr val="FEFEFE"/>
                </a:solidFill>
                <a:ea typeface="Times New Roman"/>
              </a:rPr>
              <a:t> </a:t>
            </a:r>
            <a:endParaRPr lang="en-US" dirty="0"/>
          </a:p>
          <a:p>
            <a:pPr marL="0">
              <a:lnSpc>
                <a:spcPct val="100000"/>
              </a:lnSpc>
            </a:pPr>
            <a:endParaRPr lang="en-US" altLang="zh-CN" sz="1900" dirty="0">
              <a:solidFill>
                <a:srgbClr val="FEFEFE"/>
              </a:solidFill>
              <a:ea typeface="Times New Roman"/>
            </a:endParaRP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10058400" y="5845073"/>
            <a:ext cx="2133600" cy="365125"/>
          </a:xfrm>
        </p:spPr>
        <p:txBody>
          <a:bodyPr/>
          <a:lstStyle/>
          <a:p>
            <a:fld id="{186AF604-6CBA-6F4A-A6F6-26E48A4D0EE4}" type="slidenum">
              <a:rPr lang="en-US" sz="1800" smtClean="0">
                <a:solidFill>
                  <a:schemeClr val="bg1"/>
                </a:solidFill>
              </a:rPr>
              <a:t>14</a:t>
            </a:fld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5" name="TextBox 3"/>
          <p:cNvSpPr txBox="1"/>
          <p:nvPr/>
        </p:nvSpPr>
        <p:spPr>
          <a:xfrm>
            <a:off x="1144426" y="1883202"/>
            <a:ext cx="10562665" cy="50757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3600" spc="-150" dirty="0" err="1">
                <a:solidFill>
                  <a:schemeClr val="bg1"/>
                </a:solidFill>
                <a:ea typeface="Times New Roman"/>
              </a:rPr>
              <a:t>Jetzt</a:t>
            </a:r>
            <a:r>
              <a:rPr lang="en-US" altLang="zh-CN" sz="3600" spc="-150" dirty="0">
                <a:solidFill>
                  <a:schemeClr val="bg1"/>
                </a:solidFill>
                <a:ea typeface="Times New Roman"/>
              </a:rPr>
              <a:t> </a:t>
            </a:r>
            <a:r>
              <a:rPr lang="en-US" altLang="zh-CN" sz="3600" spc="-150" dirty="0" err="1">
                <a:solidFill>
                  <a:schemeClr val="bg1"/>
                </a:solidFill>
                <a:ea typeface="Times New Roman"/>
              </a:rPr>
              <a:t>sind</a:t>
            </a:r>
            <a:r>
              <a:rPr lang="en-US" altLang="zh-CN" sz="3600" spc="-150" dirty="0">
                <a:solidFill>
                  <a:schemeClr val="bg1"/>
                </a:solidFill>
                <a:ea typeface="Times New Roman"/>
              </a:rPr>
              <a:t> Sie </a:t>
            </a:r>
            <a:r>
              <a:rPr lang="en-US" altLang="zh-CN" sz="3600" spc="-150" dirty="0" err="1">
                <a:solidFill>
                  <a:schemeClr val="bg1"/>
                </a:solidFill>
                <a:ea typeface="Times New Roman"/>
              </a:rPr>
              <a:t>dran</a:t>
            </a:r>
            <a:r>
              <a:rPr lang="en-US" altLang="zh-CN" sz="3600" spc="-150" dirty="0">
                <a:solidFill>
                  <a:schemeClr val="bg1"/>
                </a:solidFill>
                <a:ea typeface="Times New Roman"/>
              </a:rPr>
              <a:t>: </a:t>
            </a:r>
            <a:r>
              <a:rPr lang="en-US" altLang="zh-CN" sz="3600" spc="-150" dirty="0" err="1">
                <a:solidFill>
                  <a:schemeClr val="bg1"/>
                </a:solidFill>
                <a:ea typeface="Times New Roman"/>
              </a:rPr>
              <a:t>Bitte</a:t>
            </a:r>
            <a:r>
              <a:rPr lang="en-US" altLang="zh-CN" sz="3600" spc="-150" dirty="0">
                <a:solidFill>
                  <a:schemeClr val="bg1"/>
                </a:solidFill>
                <a:ea typeface="Times New Roman"/>
              </a:rPr>
              <a:t> </a:t>
            </a:r>
            <a:r>
              <a:rPr lang="en-US" altLang="zh-CN" sz="3600" spc="-150" dirty="0" err="1">
                <a:solidFill>
                  <a:schemeClr val="bg1"/>
                </a:solidFill>
                <a:ea typeface="Times New Roman"/>
              </a:rPr>
              <a:t>machen</a:t>
            </a:r>
            <a:r>
              <a:rPr lang="en-US" altLang="zh-CN" sz="3600" spc="-150" dirty="0">
                <a:solidFill>
                  <a:schemeClr val="bg1"/>
                </a:solidFill>
                <a:ea typeface="Times New Roman"/>
              </a:rPr>
              <a:t> Sie </a:t>
            </a:r>
            <a:r>
              <a:rPr lang="en-US" altLang="zh-CN" sz="3600" spc="-150" dirty="0" err="1">
                <a:solidFill>
                  <a:schemeClr val="bg1"/>
                </a:solidFill>
                <a:ea typeface="Times New Roman"/>
              </a:rPr>
              <a:t>sich</a:t>
            </a:r>
            <a:r>
              <a:rPr lang="en-US" altLang="zh-CN" sz="3600" spc="-150" dirty="0">
                <a:solidFill>
                  <a:schemeClr val="bg1"/>
                </a:solidFill>
                <a:ea typeface="Times New Roman"/>
              </a:rPr>
              <a:t> </a:t>
            </a:r>
            <a:r>
              <a:rPr lang="en-US" altLang="zh-CN" sz="3600" spc="-150" dirty="0" err="1">
                <a:solidFill>
                  <a:schemeClr val="bg1"/>
                </a:solidFill>
                <a:ea typeface="Times New Roman"/>
              </a:rPr>
              <a:t>auch</a:t>
            </a:r>
            <a:r>
              <a:rPr lang="en-US" altLang="zh-CN" sz="3600" spc="-150" dirty="0">
                <a:solidFill>
                  <a:schemeClr val="bg1"/>
                </a:solidFill>
                <a:ea typeface="Times New Roman"/>
              </a:rPr>
              <a:t> </a:t>
            </a:r>
            <a:r>
              <a:rPr lang="en-US" altLang="zh-CN" sz="3600" spc="-150" dirty="0" err="1">
                <a:solidFill>
                  <a:schemeClr val="bg1"/>
                </a:solidFill>
                <a:ea typeface="Times New Roman"/>
              </a:rPr>
              <a:t>einmal</a:t>
            </a:r>
            <a:r>
              <a:rPr lang="en-US" altLang="zh-CN" sz="3600" spc="-150" dirty="0">
                <a:solidFill>
                  <a:schemeClr val="bg1"/>
                </a:solidFill>
                <a:ea typeface="Times New Roman"/>
              </a:rPr>
              <a:t> </a:t>
            </a:r>
            <a:r>
              <a:rPr lang="en-US" altLang="zh-CN" sz="3600" spc="-150" dirty="0" err="1">
                <a:solidFill>
                  <a:schemeClr val="bg1"/>
                </a:solidFill>
                <a:ea typeface="Times New Roman"/>
              </a:rPr>
              <a:t>kritische</a:t>
            </a:r>
            <a:r>
              <a:rPr lang="en-US" altLang="zh-CN" sz="3600" spc="-150" dirty="0">
                <a:solidFill>
                  <a:schemeClr val="bg1"/>
                </a:solidFill>
                <a:ea typeface="Times New Roman"/>
              </a:rPr>
              <a:t> </a:t>
            </a:r>
            <a:r>
              <a:rPr lang="en-US" altLang="zh-CN" sz="3600" spc="-150" dirty="0" err="1">
                <a:solidFill>
                  <a:schemeClr val="bg1"/>
                </a:solidFill>
                <a:ea typeface="Times New Roman"/>
              </a:rPr>
              <a:t>Gedanken</a:t>
            </a:r>
            <a:r>
              <a:rPr lang="en-US" altLang="zh-CN" sz="3600" spc="-150" dirty="0">
                <a:solidFill>
                  <a:schemeClr val="bg1"/>
                </a:solidFill>
                <a:ea typeface="Times New Roman"/>
              </a:rPr>
              <a:t> </a:t>
            </a:r>
            <a:r>
              <a:rPr lang="en-US" altLang="zh-CN" sz="3600" spc="-150" dirty="0" err="1">
                <a:solidFill>
                  <a:schemeClr val="bg1"/>
                </a:solidFill>
                <a:ea typeface="Times New Roman"/>
              </a:rPr>
              <a:t>über</a:t>
            </a:r>
            <a:r>
              <a:rPr lang="en-US" altLang="zh-CN" sz="3600" spc="-150" dirty="0">
                <a:solidFill>
                  <a:schemeClr val="bg1"/>
                </a:solidFill>
                <a:ea typeface="Times New Roman"/>
              </a:rPr>
              <a:t> das Internet der Dinge! </a:t>
            </a:r>
          </a:p>
          <a:p>
            <a:pPr marL="742950" indent="-742950" algn="ctr">
              <a:buAutoNum type="arabicPeriod"/>
            </a:pPr>
            <a:r>
              <a:rPr lang="en-US" altLang="zh-CN" sz="3600" spc="-150" dirty="0">
                <a:solidFill>
                  <a:schemeClr val="bg1"/>
                </a:solidFill>
                <a:ea typeface="Times New Roman"/>
              </a:rPr>
              <a:t>Was </a:t>
            </a:r>
            <a:r>
              <a:rPr lang="en-US" altLang="zh-CN" sz="3600" spc="-150" dirty="0" err="1">
                <a:solidFill>
                  <a:schemeClr val="bg1"/>
                </a:solidFill>
                <a:ea typeface="Times New Roman"/>
              </a:rPr>
              <a:t>können</a:t>
            </a:r>
            <a:r>
              <a:rPr lang="en-US" altLang="zh-CN" sz="3600" spc="-150" dirty="0">
                <a:solidFill>
                  <a:schemeClr val="bg1"/>
                </a:solidFill>
                <a:ea typeface="Times New Roman"/>
              </a:rPr>
              <a:t> negative </a:t>
            </a:r>
            <a:r>
              <a:rPr lang="en-US" altLang="zh-CN" sz="3600" spc="-150" dirty="0" err="1">
                <a:solidFill>
                  <a:schemeClr val="bg1"/>
                </a:solidFill>
                <a:ea typeface="Times New Roman"/>
              </a:rPr>
              <a:t>Folgen</a:t>
            </a:r>
            <a:r>
              <a:rPr lang="en-US" altLang="zh-CN" sz="3600" spc="-150" dirty="0">
                <a:solidFill>
                  <a:schemeClr val="bg1"/>
                </a:solidFill>
                <a:ea typeface="Times New Roman"/>
              </a:rPr>
              <a:t> von </a:t>
            </a:r>
            <a:r>
              <a:rPr lang="en-US" altLang="zh-CN" sz="3600" spc="-150" dirty="0" err="1">
                <a:solidFill>
                  <a:schemeClr val="bg1"/>
                </a:solidFill>
                <a:ea typeface="Times New Roman"/>
              </a:rPr>
              <a:t>IdD</a:t>
            </a:r>
            <a:r>
              <a:rPr lang="en-US" altLang="zh-CN" sz="3600" spc="-150" dirty="0">
                <a:solidFill>
                  <a:schemeClr val="bg1"/>
                </a:solidFill>
                <a:ea typeface="Times New Roman"/>
              </a:rPr>
              <a:t> </a:t>
            </a:r>
            <a:r>
              <a:rPr lang="en-US" altLang="zh-CN" sz="3600" spc="-150" dirty="0" err="1">
                <a:solidFill>
                  <a:schemeClr val="bg1"/>
                </a:solidFill>
                <a:ea typeface="Times New Roman"/>
              </a:rPr>
              <a:t>für</a:t>
            </a:r>
            <a:r>
              <a:rPr lang="en-US" altLang="zh-CN" sz="3600" spc="-150" dirty="0">
                <a:solidFill>
                  <a:schemeClr val="bg1"/>
                </a:solidFill>
                <a:ea typeface="Times New Roman"/>
              </a:rPr>
              <a:t> </a:t>
            </a:r>
            <a:r>
              <a:rPr lang="en-US" altLang="zh-CN" sz="3600" spc="-150" dirty="0" err="1">
                <a:solidFill>
                  <a:schemeClr val="bg1"/>
                </a:solidFill>
                <a:ea typeface="Times New Roman"/>
              </a:rPr>
              <a:t>unser</a:t>
            </a:r>
            <a:r>
              <a:rPr lang="en-US" altLang="zh-CN" sz="3600" spc="-150" dirty="0">
                <a:solidFill>
                  <a:schemeClr val="bg1"/>
                </a:solidFill>
                <a:ea typeface="Times New Roman"/>
              </a:rPr>
              <a:t> </a:t>
            </a:r>
            <a:r>
              <a:rPr lang="en-US" altLang="zh-CN" sz="3600" spc="-150" dirty="0" err="1">
                <a:solidFill>
                  <a:schemeClr val="bg1"/>
                </a:solidFill>
                <a:ea typeface="Times New Roman"/>
              </a:rPr>
              <a:t>alltägliches</a:t>
            </a:r>
            <a:r>
              <a:rPr lang="en-US" altLang="zh-CN" sz="3600" spc="-150" dirty="0">
                <a:solidFill>
                  <a:schemeClr val="bg1"/>
                </a:solidFill>
                <a:ea typeface="Times New Roman"/>
              </a:rPr>
              <a:t> Leben sein? </a:t>
            </a:r>
          </a:p>
          <a:p>
            <a:pPr marL="742950" indent="-742950" algn="ctr">
              <a:buAutoNum type="arabicPeriod"/>
            </a:pPr>
            <a:r>
              <a:rPr lang="en-US" altLang="zh-CN" sz="3600" spc="-150" dirty="0">
                <a:solidFill>
                  <a:schemeClr val="bg1"/>
                </a:solidFill>
                <a:ea typeface="Times New Roman"/>
              </a:rPr>
              <a:t>Was </a:t>
            </a:r>
            <a:r>
              <a:rPr lang="en-US" altLang="zh-CN" sz="3600" spc="-150" dirty="0" err="1">
                <a:solidFill>
                  <a:schemeClr val="bg1"/>
                </a:solidFill>
                <a:ea typeface="Times New Roman"/>
              </a:rPr>
              <a:t>bedeutet</a:t>
            </a:r>
            <a:r>
              <a:rPr lang="en-US" altLang="zh-CN" sz="3600" spc="-150" dirty="0">
                <a:solidFill>
                  <a:schemeClr val="bg1"/>
                </a:solidFill>
                <a:ea typeface="Times New Roman"/>
              </a:rPr>
              <a:t> in </a:t>
            </a:r>
            <a:r>
              <a:rPr lang="en-US" altLang="zh-CN" sz="3600" spc="-150" dirty="0" err="1">
                <a:solidFill>
                  <a:schemeClr val="bg1"/>
                </a:solidFill>
                <a:ea typeface="Times New Roman"/>
              </a:rPr>
              <a:t>diesem</a:t>
            </a:r>
            <a:r>
              <a:rPr lang="en-US" altLang="zh-CN" sz="3600" spc="-150" dirty="0">
                <a:solidFill>
                  <a:schemeClr val="bg1"/>
                </a:solidFill>
                <a:ea typeface="Times New Roman"/>
              </a:rPr>
              <a:t> </a:t>
            </a:r>
            <a:r>
              <a:rPr lang="en-US" altLang="zh-CN" sz="3600" spc="-150" dirty="0" err="1">
                <a:solidFill>
                  <a:schemeClr val="bg1"/>
                </a:solidFill>
                <a:ea typeface="Times New Roman"/>
              </a:rPr>
              <a:t>Zusammenhang</a:t>
            </a:r>
            <a:r>
              <a:rPr lang="en-US" altLang="zh-CN" sz="3600" spc="-150" dirty="0">
                <a:solidFill>
                  <a:schemeClr val="bg1"/>
                </a:solidFill>
                <a:ea typeface="Times New Roman"/>
              </a:rPr>
              <a:t> </a:t>
            </a:r>
            <a:r>
              <a:rPr lang="en-US" altLang="zh-CN" sz="3600" spc="-150" dirty="0" err="1">
                <a:solidFill>
                  <a:schemeClr val="bg1"/>
                </a:solidFill>
                <a:ea typeface="Times New Roman"/>
              </a:rPr>
              <a:t>Datenschutz</a:t>
            </a:r>
            <a:r>
              <a:rPr lang="en-US" altLang="zh-CN" sz="3600" spc="-150" dirty="0">
                <a:solidFill>
                  <a:schemeClr val="bg1"/>
                </a:solidFill>
                <a:ea typeface="Times New Roman"/>
              </a:rPr>
              <a:t> und der Schutz von </a:t>
            </a:r>
            <a:r>
              <a:rPr lang="en-US" altLang="zh-CN" sz="3600" spc="-150" dirty="0" err="1">
                <a:solidFill>
                  <a:schemeClr val="bg1"/>
                </a:solidFill>
                <a:ea typeface="Times New Roman"/>
              </a:rPr>
              <a:t>Persönlichkeitsrechten</a:t>
            </a:r>
            <a:r>
              <a:rPr lang="en-US" altLang="zh-CN" sz="3600" spc="-150" dirty="0">
                <a:solidFill>
                  <a:schemeClr val="bg1"/>
                </a:solidFill>
                <a:ea typeface="Times New Roman"/>
              </a:rPr>
              <a:t>?</a:t>
            </a:r>
          </a:p>
          <a:p>
            <a:pPr marL="742950" indent="-742950" algn="ctr">
              <a:buAutoNum type="arabicPeriod"/>
            </a:pPr>
            <a:r>
              <a:rPr lang="de-DE" altLang="zh-CN" sz="3600" spc="-150" dirty="0">
                <a:solidFill>
                  <a:schemeClr val="bg1"/>
                </a:solidFill>
              </a:rPr>
              <a:t> Bitte machen Sie sich zu den Aufgaben 1 ) und 2) </a:t>
            </a:r>
            <a:r>
              <a:rPr lang="de-DE" altLang="zh-CN" sz="3600" spc="-150" dirty="0" err="1">
                <a:solidFill>
                  <a:schemeClr val="bg1"/>
                </a:solidFill>
              </a:rPr>
              <a:t>notizen</a:t>
            </a:r>
            <a:r>
              <a:rPr lang="de-DE" altLang="zh-CN" sz="3600" spc="-150" dirty="0">
                <a:solidFill>
                  <a:schemeClr val="bg1"/>
                </a:solidFill>
              </a:rPr>
              <a:t> . Erstellen Sie im Anschluss eine Mindmap.</a:t>
            </a:r>
            <a:endParaRPr lang="en-US" altLang="zh-CN" sz="3600" spc="-150" dirty="0">
              <a:solidFill>
                <a:schemeClr val="bg1"/>
              </a:solidFill>
            </a:endParaRPr>
          </a:p>
          <a:p>
            <a:pPr>
              <a:lnSpc>
                <a:spcPts val="690"/>
              </a:lnSpc>
            </a:pPr>
            <a:endParaRPr lang="en-US" sz="3600" dirty="0">
              <a:solidFill>
                <a:schemeClr val="bg1"/>
              </a:solidFill>
            </a:endParaRPr>
          </a:p>
          <a:p>
            <a:pPr marL="0">
              <a:lnSpc>
                <a:spcPct val="100000"/>
              </a:lnSpc>
            </a:pPr>
            <a:endParaRPr lang="en-US" altLang="zh-CN" sz="3600" dirty="0">
              <a:solidFill>
                <a:schemeClr val="bg1"/>
              </a:solidFill>
              <a:ea typeface="Times New Roman"/>
            </a:endParaRPr>
          </a:p>
        </p:txBody>
      </p:sp>
      <p:sp>
        <p:nvSpPr>
          <p:cNvPr id="4" name="Rechteck: obere Ecken abgeschnitten 3">
            <a:extLst>
              <a:ext uri="{FF2B5EF4-FFF2-40B4-BE49-F238E27FC236}">
                <a16:creationId xmlns:a16="http://schemas.microsoft.com/office/drawing/2014/main" id="{C5352AF0-FD05-4FFC-A239-1D2F586CA25C}"/>
              </a:ext>
            </a:extLst>
          </p:cNvPr>
          <p:cNvSpPr/>
          <p:nvPr/>
        </p:nvSpPr>
        <p:spPr>
          <a:xfrm rot="5400000">
            <a:off x="-1238436" y="2867587"/>
            <a:ext cx="3435660" cy="958787"/>
          </a:xfrm>
          <a:prstGeom prst="snip2SameRect">
            <a:avLst/>
          </a:prstGeom>
          <a:solidFill>
            <a:srgbClr val="81FEF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800" dirty="0">
                <a:solidFill>
                  <a:schemeClr val="tx1"/>
                </a:solidFill>
              </a:rPr>
              <a:t>TASK</a:t>
            </a:r>
          </a:p>
        </p:txBody>
      </p:sp>
      <p:sp>
        <p:nvSpPr>
          <p:cNvPr id="7" name="Rechteck: obere Ecken abgeschnitten 6">
            <a:extLst>
              <a:ext uri="{FF2B5EF4-FFF2-40B4-BE49-F238E27FC236}">
                <a16:creationId xmlns:a16="http://schemas.microsoft.com/office/drawing/2014/main" id="{A71767FE-CB83-421C-AF82-939D96D3DA42}"/>
              </a:ext>
            </a:extLst>
          </p:cNvPr>
          <p:cNvSpPr/>
          <p:nvPr/>
        </p:nvSpPr>
        <p:spPr>
          <a:xfrm rot="5400000">
            <a:off x="-1628568" y="3257719"/>
            <a:ext cx="4215924" cy="958787"/>
          </a:xfrm>
          <a:prstGeom prst="snip2SameRect">
            <a:avLst/>
          </a:prstGeom>
          <a:solidFill>
            <a:srgbClr val="81FEF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800" dirty="0">
                <a:solidFill>
                  <a:schemeClr val="tx1"/>
                </a:solidFill>
              </a:rPr>
              <a:t>Übungsaufgabe</a:t>
            </a:r>
          </a:p>
        </p:txBody>
      </p:sp>
    </p:spTree>
    <p:extLst>
      <p:ext uri="{BB962C8B-B14F-4D97-AF65-F5344CB8AC3E}">
        <p14:creationId xmlns:p14="http://schemas.microsoft.com/office/powerpoint/2010/main" val="25549312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3"/>
          <p:cNvSpPr txBox="1"/>
          <p:nvPr/>
        </p:nvSpPr>
        <p:spPr>
          <a:xfrm>
            <a:off x="1232916" y="1070929"/>
            <a:ext cx="8913974" cy="9361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600" spc="-400" dirty="0" err="1">
                <a:solidFill>
                  <a:srgbClr val="FEFEFE"/>
                </a:solidFill>
                <a:ea typeface="Times New Roman"/>
              </a:rPr>
              <a:t>Literaturverzeichnis</a:t>
            </a:r>
            <a:endParaRPr lang="en-US" altLang="zh-CN" sz="3600" spc="-400" dirty="0">
              <a:solidFill>
                <a:srgbClr val="FEFEFE"/>
              </a:solidFill>
              <a:ea typeface="Times New Roman"/>
            </a:endParaRPr>
          </a:p>
          <a:p>
            <a:pPr>
              <a:lnSpc>
                <a:spcPts val="690"/>
              </a:lnSpc>
            </a:pPr>
            <a:endParaRPr lang="en-US" dirty="0"/>
          </a:p>
          <a:p>
            <a:pPr marL="0">
              <a:lnSpc>
                <a:spcPct val="100000"/>
              </a:lnSpc>
            </a:pPr>
            <a:endParaRPr lang="en-US" altLang="zh-CN" sz="1900" dirty="0">
              <a:solidFill>
                <a:srgbClr val="FEFEFE"/>
              </a:solidFill>
              <a:ea typeface="Times New Roman"/>
            </a:endParaRPr>
          </a:p>
        </p:txBody>
      </p:sp>
      <p:sp>
        <p:nvSpPr>
          <p:cNvPr id="6" name="TextBox 46"/>
          <p:cNvSpPr txBox="1"/>
          <p:nvPr/>
        </p:nvSpPr>
        <p:spPr>
          <a:xfrm>
            <a:off x="1242247" y="1755832"/>
            <a:ext cx="9494078" cy="4967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zh-CN" sz="2400" b="1" spc="-15" dirty="0">
              <a:solidFill>
                <a:srgbClr val="FEFEFE"/>
              </a:solidFill>
              <a:ea typeface="Times New Roman"/>
            </a:endParaRP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10058400" y="5845073"/>
            <a:ext cx="2133600" cy="365125"/>
          </a:xfrm>
        </p:spPr>
        <p:txBody>
          <a:bodyPr/>
          <a:lstStyle/>
          <a:p>
            <a:fld id="{186AF604-6CBA-6F4A-A6F6-26E48A4D0EE4}" type="slidenum">
              <a:rPr lang="en-US" sz="1800" smtClean="0">
                <a:solidFill>
                  <a:schemeClr val="bg1"/>
                </a:solidFill>
              </a:rPr>
              <a:t>15</a:t>
            </a:fld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6D2BEFEC-2D70-4C1E-81C3-D051583B7851}"/>
              </a:ext>
            </a:extLst>
          </p:cNvPr>
          <p:cNvSpPr/>
          <p:nvPr/>
        </p:nvSpPr>
        <p:spPr>
          <a:xfrm>
            <a:off x="1110343" y="1787119"/>
            <a:ext cx="883609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chemeClr val="bg1"/>
                </a:solidFill>
              </a:rPr>
              <a:t>Manyika</a:t>
            </a:r>
            <a:r>
              <a:rPr lang="en-US" sz="1400" dirty="0">
                <a:solidFill>
                  <a:schemeClr val="bg1"/>
                </a:solidFill>
              </a:rPr>
              <a:t>, J. et al. (2015): "The Internet of Things: Mapping the Value Beyond the Hype," McKinsey Global Institute.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/>
                </a:solidFill>
              </a:rPr>
              <a:t>Patel, K.; Patel, S. (2016): International Journal of Engineering Science and Computing, May 2016. Internet of Things-IOT: Definition, Characteristics, Architecture, Enabling Technologies, Application &amp; Future Challenge. Link: file:///C:/Users/jsc/Documents/Lehrstuhl/DigI-VET/Intellectual%20Outputs/IO4/Recherche_Modules/2016_IoT.pdf</a:t>
            </a:r>
          </a:p>
          <a:p>
            <a:endParaRPr lang="en-GB" sz="1400" dirty="0">
              <a:solidFill>
                <a:schemeClr val="bg1"/>
              </a:solidFill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ea typeface="Calibri" panose="020F0502020204030204" pitchFamily="34" charset="0"/>
              </a:rPr>
              <a:t>https://www.ida.gov.sg/~/media/Files/Infocomm%20Lan </a:t>
            </a:r>
            <a:r>
              <a:rPr lang="en-US" sz="1400" dirty="0" err="1">
                <a:solidFill>
                  <a:schemeClr val="bg1"/>
                </a:solidFill>
                <a:ea typeface="Calibri" panose="020F0502020204030204" pitchFamily="34" charset="0"/>
              </a:rPr>
              <a:t>dscape</a:t>
            </a:r>
            <a:r>
              <a:rPr lang="en-US" sz="1400" dirty="0">
                <a:solidFill>
                  <a:schemeClr val="bg1"/>
                </a:solidFill>
                <a:ea typeface="Calibri" panose="020F0502020204030204" pitchFamily="34" charset="0"/>
              </a:rPr>
              <a:t>/Technology/</a:t>
            </a:r>
            <a:r>
              <a:rPr lang="en-US" sz="1400" dirty="0" err="1">
                <a:solidFill>
                  <a:schemeClr val="bg1"/>
                </a:solidFill>
                <a:ea typeface="Calibri" panose="020F0502020204030204" pitchFamily="34" charset="0"/>
              </a:rPr>
              <a:t>TechnologyRoadmap</a:t>
            </a:r>
            <a:r>
              <a:rPr lang="en-US" sz="1400" dirty="0">
                <a:solidFill>
                  <a:schemeClr val="bg1"/>
                </a:solidFill>
                <a:ea typeface="Calibri" panose="020F0502020204030204" pitchFamily="34" charset="0"/>
              </a:rPr>
              <a:t>/</a:t>
            </a:r>
            <a:r>
              <a:rPr lang="en-US" sz="1400" dirty="0" err="1">
                <a:solidFill>
                  <a:schemeClr val="bg1"/>
                </a:solidFill>
                <a:ea typeface="Calibri" panose="020F0502020204030204" pitchFamily="34" charset="0"/>
              </a:rPr>
              <a:t>InternetOfThin</a:t>
            </a:r>
            <a:r>
              <a:rPr lang="en-US" sz="1400" dirty="0">
                <a:solidFill>
                  <a:schemeClr val="bg1"/>
                </a:solidFill>
                <a:ea typeface="Calibri" panose="020F0502020204030204" pitchFamily="34" charset="0"/>
              </a:rPr>
              <a:t> gs.pdf </a:t>
            </a:r>
          </a:p>
          <a:p>
            <a:endParaRPr lang="en-US" sz="1400" dirty="0">
              <a:solidFill>
                <a:schemeClr val="bg1"/>
              </a:solidFill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/>
                </a:solidFill>
                <a:ea typeface="Calibri" panose="020F0502020204030204" pitchFamily="34" charset="0"/>
              </a:rPr>
              <a:t>http://tblocks.com/internet-of-things</a:t>
            </a:r>
          </a:p>
          <a:p>
            <a:endParaRPr lang="en-GB" sz="1400" dirty="0">
              <a:solidFill>
                <a:schemeClr val="bg1"/>
              </a:solidFill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/>
                </a:solidFill>
                <a:ea typeface="Calibri" panose="020F0502020204030204" pitchFamily="34" charset="0"/>
              </a:rPr>
              <a:t>https://www.forbes.com/sites/bernardmarr/2018/09/12/19-astonishing-quotes-about-the-internet-of-things-everyone-should-read/#4b82d98ce1db</a:t>
            </a:r>
          </a:p>
          <a:p>
            <a:endParaRPr lang="en-GB" sz="1400" dirty="0">
              <a:solidFill>
                <a:schemeClr val="bg1"/>
              </a:solidFill>
              <a:ea typeface="Calibri" panose="020F0502020204030204" pitchFamily="34" charset="0"/>
            </a:endParaRPr>
          </a:p>
          <a:p>
            <a:endParaRPr lang="en-GB" sz="1400" dirty="0">
              <a:solidFill>
                <a:schemeClr val="bg1"/>
              </a:solidFill>
            </a:endParaRPr>
          </a:p>
          <a:p>
            <a:r>
              <a:rPr lang="en-GB" sz="1400" dirty="0">
                <a:solidFill>
                  <a:schemeClr val="bg1"/>
                </a:solidFill>
              </a:rPr>
              <a:t>YouTube: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/>
                </a:solidFill>
              </a:rPr>
              <a:t>https://www.youtube.com/watch?v=crDyC6Xeqs</a:t>
            </a:r>
            <a:endParaRPr lang="en-GB" sz="1400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bg1"/>
                </a:solidFill>
              </a:rPr>
              <a:t>https://www.youtube.com/watch?v=ZrXpv4PAFZk&amp;feature=emb_logo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bg1"/>
                </a:solidFill>
              </a:rPr>
              <a:t>https://www.youtube.com/watch?v=v2kV6pgJxuo</a:t>
            </a:r>
          </a:p>
          <a:p>
            <a:endParaRPr lang="de-DE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8461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45"/>
          <p:cNvSpPr txBox="1"/>
          <p:nvPr/>
        </p:nvSpPr>
        <p:spPr>
          <a:xfrm>
            <a:off x="1010411" y="1168003"/>
            <a:ext cx="1781076" cy="4876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200" spc="-304" dirty="0">
                <a:solidFill>
                  <a:srgbClr val="FEFEFE"/>
                </a:solidFill>
                <a:latin typeface="+mj-lt"/>
                <a:ea typeface="Times New Roman"/>
              </a:rPr>
              <a:t>CONT</a:t>
            </a:r>
            <a:r>
              <a:rPr lang="en-US" altLang="zh-CN" sz="3200" spc="-295" dirty="0">
                <a:solidFill>
                  <a:srgbClr val="FEFEFE"/>
                </a:solidFill>
                <a:latin typeface="+mj-lt"/>
                <a:ea typeface="Times New Roman"/>
              </a:rPr>
              <a:t>ACT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001267" y="3358490"/>
            <a:ext cx="2937673" cy="195110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600" b="1" spc="-50" dirty="0">
                <a:solidFill>
                  <a:srgbClr val="FEFEFE"/>
                </a:solidFill>
                <a:ea typeface="Times New Roman"/>
              </a:rPr>
              <a:t>Universität</a:t>
            </a:r>
            <a:r>
              <a:rPr lang="en-US" altLang="zh-CN" sz="1600" b="1" spc="15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600" b="1" spc="-60" dirty="0">
                <a:solidFill>
                  <a:srgbClr val="FEFEFE"/>
                </a:solidFill>
                <a:ea typeface="Times New Roman"/>
              </a:rPr>
              <a:t>Paderborn</a:t>
            </a:r>
          </a:p>
          <a:p>
            <a:pPr marL="0" hangingPunct="0">
              <a:lnSpc>
                <a:spcPct val="99583"/>
              </a:lnSpc>
            </a:pPr>
            <a:r>
              <a:rPr lang="en-US" altLang="zh-CN" sz="1600" b="1" spc="-30" dirty="0">
                <a:solidFill>
                  <a:srgbClr val="FEFEFE"/>
                </a:solidFill>
                <a:ea typeface="Times New Roman"/>
              </a:rPr>
              <a:t>Department</a:t>
            </a:r>
            <a:r>
              <a:rPr lang="en-US" altLang="zh-CN" sz="1600" b="1" spc="-204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600" b="1" spc="-25" dirty="0">
                <a:solidFill>
                  <a:srgbClr val="FEFEFE"/>
                </a:solidFill>
                <a:ea typeface="Times New Roman"/>
              </a:rPr>
              <a:t>Wirtschaftspädagogik</a:t>
            </a:r>
            <a:r>
              <a:rPr lang="en-US" altLang="zh-CN" sz="1600" b="1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600" b="1" spc="-55" dirty="0">
                <a:solidFill>
                  <a:srgbClr val="FEFEFE"/>
                </a:solidFill>
                <a:ea typeface="Times New Roman"/>
              </a:rPr>
              <a:t>Lehrstuhl</a:t>
            </a:r>
            <a:r>
              <a:rPr lang="en-US" altLang="zh-CN" sz="1600" b="1" spc="-25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600" b="1" spc="-55" dirty="0">
                <a:solidFill>
                  <a:srgbClr val="FEFEFE"/>
                </a:solidFill>
                <a:ea typeface="Times New Roman"/>
              </a:rPr>
              <a:t>Wirtschaftspädagogik</a:t>
            </a:r>
            <a:r>
              <a:rPr lang="en-US" altLang="zh-CN" sz="1600" b="1" spc="-3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600" b="1" spc="-55" dirty="0">
                <a:solidFill>
                  <a:srgbClr val="FEFEFE"/>
                </a:solidFill>
                <a:ea typeface="Times New Roman"/>
              </a:rPr>
              <a:t>II</a:t>
            </a:r>
            <a:r>
              <a:rPr lang="en-US" altLang="zh-CN" sz="1600" b="1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600" b="1" spc="-80" dirty="0">
                <a:solidFill>
                  <a:srgbClr val="FEFEFE"/>
                </a:solidFill>
                <a:ea typeface="Times New Roman"/>
              </a:rPr>
              <a:t>Warburger</a:t>
            </a:r>
            <a:r>
              <a:rPr lang="en-US" altLang="zh-CN" sz="1600" b="1" spc="-34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600" b="1" spc="-60" dirty="0">
                <a:solidFill>
                  <a:srgbClr val="FEFEFE"/>
                </a:solidFill>
                <a:ea typeface="Times New Roman"/>
              </a:rPr>
              <a:t>Str.</a:t>
            </a:r>
            <a:r>
              <a:rPr lang="en-US" altLang="zh-CN" sz="1600" b="1" spc="-45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600" b="1" spc="-69" dirty="0">
                <a:solidFill>
                  <a:srgbClr val="FEFEFE"/>
                </a:solidFill>
                <a:ea typeface="Times New Roman"/>
              </a:rPr>
              <a:t>100</a:t>
            </a:r>
          </a:p>
          <a:p>
            <a:pPr marL="0">
              <a:lnSpc>
                <a:spcPct val="100000"/>
              </a:lnSpc>
            </a:pPr>
            <a:r>
              <a:rPr lang="en-US" altLang="zh-CN" sz="1600" b="1" spc="-25" dirty="0">
                <a:solidFill>
                  <a:srgbClr val="FEFEFE"/>
                </a:solidFill>
                <a:ea typeface="Times New Roman"/>
              </a:rPr>
              <a:t>33098</a:t>
            </a:r>
            <a:r>
              <a:rPr lang="en-US" altLang="zh-CN" sz="1600" b="1" spc="3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600" b="1" spc="-25" dirty="0">
                <a:solidFill>
                  <a:srgbClr val="FEFEFE"/>
                </a:solidFill>
                <a:ea typeface="Times New Roman"/>
              </a:rPr>
              <a:t>Paderborn</a:t>
            </a:r>
          </a:p>
          <a:p>
            <a:pPr>
              <a:lnSpc>
                <a:spcPts val="1920"/>
              </a:lnSpc>
            </a:pPr>
            <a:endParaRPr lang="en-US" dirty="0"/>
          </a:p>
          <a:p>
            <a:pPr marL="0">
              <a:lnSpc>
                <a:spcPct val="100000"/>
              </a:lnSpc>
            </a:pPr>
            <a:r>
              <a:rPr lang="en-US" altLang="zh-CN" sz="1600" b="1" spc="10" dirty="0">
                <a:solidFill>
                  <a:srgbClr val="FEFEFE"/>
                </a:solidFill>
                <a:ea typeface="Times New Roman"/>
              </a:rPr>
              <a:t>http://www.</a:t>
            </a:r>
            <a:r>
              <a:rPr lang="en-US" altLang="zh-CN" sz="1600" b="1" spc="5" dirty="0">
                <a:solidFill>
                  <a:srgbClr val="FEFEFE"/>
                </a:solidFill>
                <a:ea typeface="Times New Roman"/>
              </a:rPr>
              <a:t>upb.de/wipaed</a:t>
            </a:r>
          </a:p>
          <a:p>
            <a:pPr marL="0">
              <a:lnSpc>
                <a:spcPct val="100000"/>
              </a:lnSpc>
            </a:pPr>
            <a:r>
              <a:rPr lang="en-US" altLang="zh-CN" sz="1600" b="1" spc="-20" dirty="0">
                <a:solidFill>
                  <a:srgbClr val="FEFEFE"/>
                </a:solidFill>
                <a:ea typeface="Times New Roman"/>
              </a:rPr>
              <a:t>http://digivet.e</a:t>
            </a:r>
            <a:r>
              <a:rPr lang="en-US" altLang="zh-CN" sz="1600" b="1" spc="-15" dirty="0">
                <a:solidFill>
                  <a:srgbClr val="FEFEFE"/>
                </a:solidFill>
                <a:ea typeface="Times New Roman"/>
              </a:rPr>
              <a:t>duproject.eu/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5897626" y="3439680"/>
            <a:ext cx="3613546" cy="11818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600" b="1" spc="-69" dirty="0">
                <a:solidFill>
                  <a:srgbClr val="FEFEFE"/>
                </a:solidFill>
                <a:ea typeface="Times New Roman"/>
              </a:rPr>
              <a:t>Prof.</a:t>
            </a:r>
            <a:r>
              <a:rPr lang="en-US" altLang="zh-CN" sz="1600" b="1" spc="-44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600" b="1" spc="-80" dirty="0">
                <a:solidFill>
                  <a:srgbClr val="FEFEFE"/>
                </a:solidFill>
                <a:ea typeface="Times New Roman"/>
              </a:rPr>
              <a:t>Dr.</a:t>
            </a:r>
            <a:r>
              <a:rPr lang="en-US" altLang="zh-CN" sz="1600" b="1" spc="-44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600" b="1" spc="-94" dirty="0">
                <a:solidFill>
                  <a:srgbClr val="FEFEFE"/>
                </a:solidFill>
                <a:ea typeface="Times New Roman"/>
              </a:rPr>
              <a:t>Marc</a:t>
            </a:r>
            <a:r>
              <a:rPr lang="en-US" altLang="zh-CN" sz="1600" b="1" spc="-5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600" b="1" spc="-80" dirty="0">
                <a:solidFill>
                  <a:srgbClr val="FEFEFE"/>
                </a:solidFill>
                <a:ea typeface="Times New Roman"/>
              </a:rPr>
              <a:t>Beutner</a:t>
            </a:r>
          </a:p>
          <a:p>
            <a:pPr marL="0">
              <a:lnSpc>
                <a:spcPct val="89999"/>
              </a:lnSpc>
              <a:tabLst>
                <a:tab pos="914654" algn="l"/>
              </a:tabLst>
            </a:pPr>
            <a:r>
              <a:rPr lang="en-US" altLang="zh-CN" sz="1600" spc="-139" dirty="0">
                <a:solidFill>
                  <a:srgbClr val="FEFEFE"/>
                </a:solidFill>
                <a:ea typeface="Times New Roman"/>
              </a:rPr>
              <a:t>Tel</a:t>
            </a:r>
            <a:r>
              <a:rPr lang="en-US" altLang="zh-CN" sz="1600" spc="-90" dirty="0">
                <a:solidFill>
                  <a:srgbClr val="FEFEFE"/>
                </a:solidFill>
                <a:ea typeface="Times New Roman"/>
              </a:rPr>
              <a:t>:	</a:t>
            </a:r>
            <a:r>
              <a:rPr lang="en-US" altLang="zh-CN" sz="1600" spc="85" dirty="0">
                <a:solidFill>
                  <a:srgbClr val="FEFEFE"/>
                </a:solidFill>
                <a:ea typeface="Times New Roman"/>
              </a:rPr>
              <a:t>+49</a:t>
            </a:r>
            <a:r>
              <a:rPr lang="en-US" altLang="zh-CN" sz="1600" spc="4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600" spc="64" dirty="0">
                <a:solidFill>
                  <a:srgbClr val="FEFEFE"/>
                </a:solidFill>
                <a:ea typeface="Times New Roman"/>
              </a:rPr>
              <a:t>(0)</a:t>
            </a:r>
            <a:r>
              <a:rPr lang="en-US" altLang="zh-CN" sz="1600" spc="4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600" spc="80" dirty="0">
                <a:solidFill>
                  <a:srgbClr val="FEFEFE"/>
                </a:solidFill>
                <a:ea typeface="Times New Roman"/>
              </a:rPr>
              <a:t>52</a:t>
            </a:r>
            <a:r>
              <a:rPr lang="en-US" altLang="zh-CN" sz="1600" spc="4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600" spc="85" dirty="0">
                <a:solidFill>
                  <a:srgbClr val="FEFEFE"/>
                </a:solidFill>
                <a:ea typeface="Times New Roman"/>
              </a:rPr>
              <a:t>51</a:t>
            </a:r>
            <a:r>
              <a:rPr lang="en-US" altLang="zh-CN" sz="1600" spc="44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600" spc="44" dirty="0">
                <a:solidFill>
                  <a:srgbClr val="FEFEFE"/>
                </a:solidFill>
                <a:ea typeface="Times New Roman"/>
              </a:rPr>
              <a:t>/</a:t>
            </a:r>
            <a:r>
              <a:rPr lang="en-US" altLang="zh-CN" sz="1600" spc="4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600" spc="80" dirty="0">
                <a:solidFill>
                  <a:srgbClr val="FEFEFE"/>
                </a:solidFill>
                <a:ea typeface="Times New Roman"/>
              </a:rPr>
              <a:t>60</a:t>
            </a:r>
            <a:r>
              <a:rPr lang="en-US" altLang="zh-CN" sz="1600" spc="4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600" spc="60" dirty="0">
                <a:solidFill>
                  <a:srgbClr val="FEFEFE"/>
                </a:solidFill>
                <a:ea typeface="Times New Roman"/>
              </a:rPr>
              <a:t>-</a:t>
            </a:r>
            <a:r>
              <a:rPr lang="en-US" altLang="zh-CN" sz="1600" spc="44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600" spc="80" dirty="0">
                <a:solidFill>
                  <a:srgbClr val="FEFEFE"/>
                </a:solidFill>
                <a:ea typeface="Times New Roman"/>
              </a:rPr>
              <a:t>23</a:t>
            </a:r>
            <a:r>
              <a:rPr lang="en-US" altLang="zh-CN" sz="1600" spc="4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600" spc="85" dirty="0">
                <a:solidFill>
                  <a:srgbClr val="FEFEFE"/>
                </a:solidFill>
                <a:ea typeface="Times New Roman"/>
              </a:rPr>
              <a:t>67</a:t>
            </a:r>
          </a:p>
          <a:p>
            <a:pPr marL="0">
              <a:lnSpc>
                <a:spcPct val="89999"/>
              </a:lnSpc>
              <a:tabLst>
                <a:tab pos="914654" algn="l"/>
              </a:tabLst>
            </a:pPr>
            <a:r>
              <a:rPr lang="en-US" altLang="zh-CN" sz="1600" spc="-35" dirty="0">
                <a:solidFill>
                  <a:srgbClr val="FEFEFE"/>
                </a:solidFill>
                <a:ea typeface="Times New Roman"/>
              </a:rPr>
              <a:t>Fax:	</a:t>
            </a:r>
            <a:r>
              <a:rPr lang="en-US" altLang="zh-CN" sz="1600" spc="89" dirty="0">
                <a:solidFill>
                  <a:srgbClr val="FEFEFE"/>
                </a:solidFill>
                <a:ea typeface="Times New Roman"/>
              </a:rPr>
              <a:t>+</a:t>
            </a:r>
            <a:r>
              <a:rPr lang="en-US" altLang="zh-CN" sz="1600" spc="80" dirty="0">
                <a:solidFill>
                  <a:srgbClr val="FEFEFE"/>
                </a:solidFill>
                <a:ea typeface="Times New Roman"/>
              </a:rPr>
              <a:t>49</a:t>
            </a:r>
            <a:r>
              <a:rPr lang="en-US" altLang="zh-CN" sz="1600" spc="4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600" spc="64" dirty="0">
                <a:solidFill>
                  <a:srgbClr val="FEFEFE"/>
                </a:solidFill>
                <a:ea typeface="Times New Roman"/>
              </a:rPr>
              <a:t>(0)</a:t>
            </a:r>
            <a:r>
              <a:rPr lang="en-US" altLang="zh-CN" sz="1600" spc="4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600" spc="85" dirty="0">
                <a:solidFill>
                  <a:srgbClr val="FEFEFE"/>
                </a:solidFill>
                <a:ea typeface="Times New Roman"/>
              </a:rPr>
              <a:t>52</a:t>
            </a:r>
            <a:r>
              <a:rPr lang="en-US" altLang="zh-CN" sz="1600" spc="4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600" spc="80" dirty="0">
                <a:solidFill>
                  <a:srgbClr val="FEFEFE"/>
                </a:solidFill>
                <a:ea typeface="Times New Roman"/>
              </a:rPr>
              <a:t>51</a:t>
            </a:r>
            <a:r>
              <a:rPr lang="en-US" altLang="zh-CN" sz="1600" spc="44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600" spc="50" dirty="0">
                <a:solidFill>
                  <a:srgbClr val="FEFEFE"/>
                </a:solidFill>
                <a:ea typeface="Times New Roman"/>
              </a:rPr>
              <a:t>/</a:t>
            </a:r>
            <a:r>
              <a:rPr lang="en-US" altLang="zh-CN" sz="1600" spc="4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600" spc="80" dirty="0">
                <a:solidFill>
                  <a:srgbClr val="FEFEFE"/>
                </a:solidFill>
                <a:ea typeface="Times New Roman"/>
              </a:rPr>
              <a:t>60</a:t>
            </a:r>
            <a:r>
              <a:rPr lang="en-US" altLang="zh-CN" sz="1600" spc="4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600" spc="60" dirty="0">
                <a:solidFill>
                  <a:srgbClr val="FEFEFE"/>
                </a:solidFill>
                <a:ea typeface="Times New Roman"/>
              </a:rPr>
              <a:t>-</a:t>
            </a:r>
            <a:r>
              <a:rPr lang="en-US" altLang="zh-CN" sz="1600" spc="44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600" spc="80" dirty="0">
                <a:solidFill>
                  <a:srgbClr val="FEFEFE"/>
                </a:solidFill>
                <a:ea typeface="Times New Roman"/>
              </a:rPr>
              <a:t>35</a:t>
            </a:r>
            <a:r>
              <a:rPr lang="en-US" altLang="zh-CN" sz="1600" spc="4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600" spc="85" dirty="0">
                <a:solidFill>
                  <a:srgbClr val="FEFEFE"/>
                </a:solidFill>
                <a:ea typeface="Times New Roman"/>
              </a:rPr>
              <a:t>63</a:t>
            </a:r>
          </a:p>
          <a:p>
            <a:pPr marL="0">
              <a:lnSpc>
                <a:spcPct val="100000"/>
              </a:lnSpc>
              <a:tabLst>
                <a:tab pos="914654" algn="l"/>
              </a:tabLst>
            </a:pPr>
            <a:r>
              <a:rPr lang="en-US" altLang="zh-CN" sz="1600" spc="-114" dirty="0">
                <a:solidFill>
                  <a:srgbClr val="FEFEFE"/>
                </a:solidFill>
                <a:ea typeface="Times New Roman"/>
              </a:rPr>
              <a:t>E</a:t>
            </a:r>
            <a:r>
              <a:rPr lang="en-US" altLang="zh-CN" sz="1600" spc="-60" dirty="0">
                <a:solidFill>
                  <a:srgbClr val="FEFEFE"/>
                </a:solidFill>
                <a:ea typeface="Times New Roman"/>
              </a:rPr>
              <a:t>-</a:t>
            </a:r>
            <a:r>
              <a:rPr lang="en-US" altLang="zh-CN" sz="1600" spc="-85" dirty="0">
                <a:solidFill>
                  <a:srgbClr val="FEFEFE"/>
                </a:solidFill>
                <a:ea typeface="Times New Roman"/>
              </a:rPr>
              <a:t>Mail:	</a:t>
            </a:r>
            <a:r>
              <a:rPr lang="en-US" altLang="zh-CN" sz="1600" spc="5" dirty="0">
                <a:solidFill>
                  <a:srgbClr val="FEFEFE"/>
                </a:solidFill>
                <a:ea typeface="Times New Roman"/>
              </a:rPr>
              <a:t>marc.beutner@uni</a:t>
            </a:r>
            <a:r>
              <a:rPr lang="en-US" altLang="zh-CN" sz="1600" spc="80" dirty="0">
                <a:solidFill>
                  <a:srgbClr val="FEFEFE"/>
                </a:solidFill>
                <a:ea typeface="Times New Roman"/>
              </a:rPr>
              <a:t>-</a:t>
            </a:r>
            <a:r>
              <a:rPr lang="en-US" altLang="zh-CN" sz="1600" spc="5" dirty="0">
                <a:solidFill>
                  <a:srgbClr val="FEFEFE"/>
                </a:solidFill>
                <a:ea typeface="Times New Roman"/>
              </a:rPr>
              <a:t>paderborn.de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4182745" y="5480586"/>
            <a:ext cx="5844932" cy="7109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112776" algn="ctr">
              <a:lnSpc>
                <a:spcPct val="100000"/>
              </a:lnSpc>
            </a:pPr>
            <a:r>
              <a:rPr lang="en-US" altLang="zh-CN" sz="1200" spc="-20" dirty="0">
                <a:solidFill>
                  <a:srgbClr val="FEFEFE"/>
                </a:solidFill>
                <a:ea typeface="Times New Roman"/>
              </a:rPr>
              <a:t>The</a:t>
            </a:r>
            <a:r>
              <a:rPr lang="en-US" altLang="zh-CN" sz="1200" spc="-1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200" spc="-20" dirty="0">
                <a:solidFill>
                  <a:srgbClr val="FEFEFE"/>
                </a:solidFill>
                <a:ea typeface="Times New Roman"/>
              </a:rPr>
              <a:t>European</a:t>
            </a:r>
            <a:r>
              <a:rPr lang="en-US" altLang="zh-CN" sz="1200" spc="-1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200" spc="-20" dirty="0">
                <a:solidFill>
                  <a:srgbClr val="FEFEFE"/>
                </a:solidFill>
                <a:ea typeface="Times New Roman"/>
              </a:rPr>
              <a:t>Commission</a:t>
            </a:r>
            <a:r>
              <a:rPr lang="en-US" altLang="zh-CN" sz="1200" spc="-1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200" spc="-20" dirty="0">
                <a:solidFill>
                  <a:srgbClr val="FEFEFE"/>
                </a:solidFill>
                <a:ea typeface="Times New Roman"/>
              </a:rPr>
              <a:t>support</a:t>
            </a:r>
            <a:r>
              <a:rPr lang="en-US" altLang="zh-CN" sz="1200" spc="-1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200" spc="-20" dirty="0">
                <a:solidFill>
                  <a:srgbClr val="FEFEFE"/>
                </a:solidFill>
                <a:ea typeface="Times New Roman"/>
              </a:rPr>
              <a:t>for</a:t>
            </a:r>
            <a:r>
              <a:rPr lang="en-US" altLang="zh-CN" sz="1200" spc="-1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200" spc="-15" dirty="0">
                <a:solidFill>
                  <a:srgbClr val="FEFEFE"/>
                </a:solidFill>
                <a:ea typeface="Times New Roman"/>
              </a:rPr>
              <a:t>the</a:t>
            </a:r>
            <a:r>
              <a:rPr lang="en-US" altLang="zh-CN" sz="1200" spc="-1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200" spc="-20" dirty="0">
                <a:solidFill>
                  <a:srgbClr val="FEFEFE"/>
                </a:solidFill>
                <a:ea typeface="Times New Roman"/>
              </a:rPr>
              <a:t>production</a:t>
            </a:r>
            <a:r>
              <a:rPr lang="en-US" altLang="zh-CN" sz="1200" spc="-15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200" spc="-15" dirty="0">
                <a:solidFill>
                  <a:srgbClr val="FEFEFE"/>
                </a:solidFill>
                <a:ea typeface="Times New Roman"/>
              </a:rPr>
              <a:t>of</a:t>
            </a:r>
            <a:r>
              <a:rPr lang="en-US" altLang="zh-CN" sz="1200" spc="-1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200" spc="-15" dirty="0">
                <a:solidFill>
                  <a:srgbClr val="FEFEFE"/>
                </a:solidFill>
                <a:ea typeface="Times New Roman"/>
              </a:rPr>
              <a:t>this</a:t>
            </a:r>
            <a:r>
              <a:rPr lang="en-US" altLang="zh-CN" sz="1200" spc="-1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200" spc="-15" dirty="0">
                <a:solidFill>
                  <a:srgbClr val="FEFEFE"/>
                </a:solidFill>
                <a:ea typeface="Times New Roman"/>
              </a:rPr>
              <a:t>publication</a:t>
            </a:r>
            <a:r>
              <a:rPr lang="en-US" altLang="zh-CN" sz="1200" spc="-1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200" spc="-25" dirty="0">
                <a:solidFill>
                  <a:srgbClr val="FEFEFE"/>
                </a:solidFill>
                <a:ea typeface="Times New Roman"/>
              </a:rPr>
              <a:t>does</a:t>
            </a:r>
            <a:r>
              <a:rPr lang="en-US" altLang="zh-CN" sz="1200" spc="-1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200" spc="-20" dirty="0">
                <a:solidFill>
                  <a:srgbClr val="FEFEFE"/>
                </a:solidFill>
                <a:ea typeface="Times New Roman"/>
              </a:rPr>
              <a:t>not</a:t>
            </a:r>
            <a:r>
              <a:rPr lang="en-US" altLang="zh-CN" sz="1200" spc="-1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200" spc="-15" dirty="0">
                <a:solidFill>
                  <a:srgbClr val="FEFEFE"/>
                </a:solidFill>
                <a:ea typeface="Times New Roman"/>
              </a:rPr>
              <a:t>constitute</a:t>
            </a:r>
            <a:r>
              <a:rPr lang="en-US" altLang="zh-CN" sz="1200" spc="-15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200" spc="-25" dirty="0">
                <a:solidFill>
                  <a:srgbClr val="FEFEFE"/>
                </a:solidFill>
                <a:ea typeface="Times New Roman"/>
              </a:rPr>
              <a:t>an</a:t>
            </a:r>
          </a:p>
          <a:p>
            <a:pPr marL="0" indent="138683" algn="ctr" hangingPunct="0">
              <a:lnSpc>
                <a:spcPct val="95416"/>
              </a:lnSpc>
            </a:pPr>
            <a:r>
              <a:rPr lang="en-US" altLang="zh-CN" sz="1200" spc="-20" dirty="0">
                <a:solidFill>
                  <a:srgbClr val="FEFEFE"/>
                </a:solidFill>
                <a:ea typeface="Times New Roman"/>
              </a:rPr>
              <a:t>endorsement</a:t>
            </a:r>
            <a:r>
              <a:rPr lang="en-US" altLang="zh-CN" sz="1200" spc="-5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200" spc="-5" dirty="0">
                <a:solidFill>
                  <a:srgbClr val="FEFEFE"/>
                </a:solidFill>
                <a:ea typeface="Times New Roman"/>
              </a:rPr>
              <a:t>of</a:t>
            </a:r>
            <a:r>
              <a:rPr lang="en-US" altLang="zh-CN" sz="1200" spc="-1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200" spc="-15" dirty="0">
                <a:solidFill>
                  <a:srgbClr val="FEFEFE"/>
                </a:solidFill>
                <a:ea typeface="Times New Roman"/>
              </a:rPr>
              <a:t>the</a:t>
            </a:r>
            <a:r>
              <a:rPr lang="en-US" altLang="zh-CN" sz="1200" spc="-1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200" spc="-15" dirty="0">
                <a:solidFill>
                  <a:srgbClr val="FEFEFE"/>
                </a:solidFill>
                <a:ea typeface="Times New Roman"/>
              </a:rPr>
              <a:t>contents</a:t>
            </a:r>
            <a:r>
              <a:rPr lang="en-US" altLang="zh-CN" sz="1200" spc="-1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200" spc="-25" dirty="0">
                <a:solidFill>
                  <a:srgbClr val="FEFEFE"/>
                </a:solidFill>
                <a:ea typeface="Times New Roman"/>
              </a:rPr>
              <a:t>which</a:t>
            </a:r>
            <a:r>
              <a:rPr lang="en-US" altLang="zh-CN" sz="1200" spc="-1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200" spc="-15" dirty="0">
                <a:solidFill>
                  <a:srgbClr val="FEFEFE"/>
                </a:solidFill>
                <a:ea typeface="Times New Roman"/>
              </a:rPr>
              <a:t>reflects</a:t>
            </a:r>
            <a:r>
              <a:rPr lang="en-US" altLang="zh-CN" sz="1200" spc="-1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200" spc="-10" dirty="0">
                <a:solidFill>
                  <a:srgbClr val="FEFEFE"/>
                </a:solidFill>
                <a:ea typeface="Times New Roman"/>
              </a:rPr>
              <a:t>the</a:t>
            </a:r>
            <a:r>
              <a:rPr lang="en-US" altLang="zh-CN" sz="1200" spc="-1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200" spc="-20" dirty="0">
                <a:solidFill>
                  <a:srgbClr val="FEFEFE"/>
                </a:solidFill>
                <a:ea typeface="Times New Roman"/>
              </a:rPr>
              <a:t>views</a:t>
            </a:r>
            <a:r>
              <a:rPr lang="en-US" altLang="zh-CN" sz="1200" spc="-1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200" spc="-15" dirty="0">
                <a:solidFill>
                  <a:srgbClr val="FEFEFE"/>
                </a:solidFill>
                <a:ea typeface="Times New Roman"/>
              </a:rPr>
              <a:t>only</a:t>
            </a:r>
            <a:r>
              <a:rPr lang="en-US" altLang="zh-CN" sz="1200" spc="-1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200" spc="-15" dirty="0">
                <a:solidFill>
                  <a:srgbClr val="FEFEFE"/>
                </a:solidFill>
                <a:ea typeface="Times New Roman"/>
              </a:rPr>
              <a:t>of</a:t>
            </a:r>
            <a:r>
              <a:rPr lang="en-US" altLang="zh-CN" sz="1200" spc="-1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200" spc="-20" dirty="0">
                <a:solidFill>
                  <a:srgbClr val="FEFEFE"/>
                </a:solidFill>
                <a:ea typeface="Times New Roman"/>
              </a:rPr>
              <a:t>the</a:t>
            </a:r>
            <a:r>
              <a:rPr lang="en-US" altLang="zh-CN" sz="1200" spc="-5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200" spc="-15" dirty="0">
                <a:solidFill>
                  <a:srgbClr val="FEFEFE"/>
                </a:solidFill>
                <a:ea typeface="Times New Roman"/>
              </a:rPr>
              <a:t>authors,</a:t>
            </a:r>
            <a:r>
              <a:rPr lang="en-US" altLang="zh-CN" sz="1200" spc="-1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200" spc="-20" dirty="0">
                <a:solidFill>
                  <a:srgbClr val="FEFEFE"/>
                </a:solidFill>
                <a:ea typeface="Times New Roman"/>
              </a:rPr>
              <a:t>and</a:t>
            </a:r>
            <a:r>
              <a:rPr lang="en-US" altLang="zh-CN" sz="1200" spc="-1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200" spc="-15" dirty="0">
                <a:solidFill>
                  <a:srgbClr val="FEFEFE"/>
                </a:solidFill>
                <a:ea typeface="Times New Roman"/>
              </a:rPr>
              <a:t>the</a:t>
            </a:r>
            <a:r>
              <a:rPr lang="en-US" altLang="zh-CN" sz="1200" spc="-15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200" spc="-20" dirty="0">
                <a:solidFill>
                  <a:srgbClr val="FEFEFE"/>
                </a:solidFill>
                <a:ea typeface="Times New Roman"/>
              </a:rPr>
              <a:t>Commission</a:t>
            </a:r>
            <a:r>
              <a:rPr lang="en-US" altLang="zh-CN" sz="120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200" dirty="0">
                <a:solidFill>
                  <a:srgbClr val="FEFEFE"/>
                </a:solidFill>
                <a:ea typeface="Times New Roman"/>
              </a:rPr>
              <a:t>cannot</a:t>
            </a:r>
            <a:r>
              <a:rPr lang="en-US" altLang="zh-CN" sz="1200" spc="-25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200" dirty="0">
                <a:solidFill>
                  <a:srgbClr val="FEFEFE"/>
                </a:solidFill>
                <a:ea typeface="Times New Roman"/>
              </a:rPr>
              <a:t>be</a:t>
            </a:r>
            <a:r>
              <a:rPr lang="en-US" altLang="zh-CN" sz="1200" spc="-25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200" dirty="0">
                <a:solidFill>
                  <a:srgbClr val="FEFEFE"/>
                </a:solidFill>
                <a:ea typeface="Times New Roman"/>
              </a:rPr>
              <a:t>held</a:t>
            </a:r>
            <a:r>
              <a:rPr lang="en-US" altLang="zh-CN" sz="1200" spc="-25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200" dirty="0">
                <a:solidFill>
                  <a:srgbClr val="FEFEFE"/>
                </a:solidFill>
                <a:ea typeface="Times New Roman"/>
              </a:rPr>
              <a:t>responsible</a:t>
            </a:r>
            <a:r>
              <a:rPr lang="en-US" altLang="zh-CN" sz="1200" spc="-3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200" dirty="0">
                <a:solidFill>
                  <a:srgbClr val="FEFEFE"/>
                </a:solidFill>
                <a:ea typeface="Times New Roman"/>
              </a:rPr>
              <a:t>for</a:t>
            </a:r>
            <a:r>
              <a:rPr lang="en-US" altLang="zh-CN" sz="1200" spc="-25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200" dirty="0">
                <a:solidFill>
                  <a:srgbClr val="FEFEFE"/>
                </a:solidFill>
                <a:ea typeface="Times New Roman"/>
              </a:rPr>
              <a:t>any</a:t>
            </a:r>
            <a:r>
              <a:rPr lang="en-US" altLang="zh-CN" sz="1200" spc="-25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200" dirty="0">
                <a:solidFill>
                  <a:srgbClr val="FEFEFE"/>
                </a:solidFill>
                <a:ea typeface="Times New Roman"/>
              </a:rPr>
              <a:t>use</a:t>
            </a:r>
            <a:r>
              <a:rPr lang="en-US" altLang="zh-CN" sz="1200" spc="-3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200" dirty="0">
                <a:solidFill>
                  <a:srgbClr val="FEFEFE"/>
                </a:solidFill>
                <a:ea typeface="Times New Roman"/>
              </a:rPr>
              <a:t>which</a:t>
            </a:r>
            <a:r>
              <a:rPr lang="en-US" altLang="zh-CN" sz="1200" spc="-25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200" dirty="0">
                <a:solidFill>
                  <a:srgbClr val="FEFEFE"/>
                </a:solidFill>
                <a:ea typeface="Times New Roman"/>
              </a:rPr>
              <a:t>may</a:t>
            </a:r>
            <a:r>
              <a:rPr lang="en-US" altLang="zh-CN" sz="1200" spc="-25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200" dirty="0">
                <a:solidFill>
                  <a:srgbClr val="FEFEFE"/>
                </a:solidFill>
                <a:ea typeface="Times New Roman"/>
              </a:rPr>
              <a:t>be</a:t>
            </a:r>
            <a:r>
              <a:rPr lang="en-US" altLang="zh-CN" sz="1200" spc="-3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200" dirty="0">
                <a:solidFill>
                  <a:srgbClr val="FEFEFE"/>
                </a:solidFill>
                <a:ea typeface="Times New Roman"/>
              </a:rPr>
              <a:t>made</a:t>
            </a:r>
            <a:r>
              <a:rPr lang="en-US" altLang="zh-CN" sz="1200" spc="-25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200" dirty="0">
                <a:solidFill>
                  <a:srgbClr val="FEFEFE"/>
                </a:solidFill>
                <a:ea typeface="Times New Roman"/>
              </a:rPr>
              <a:t>of</a:t>
            </a:r>
            <a:r>
              <a:rPr lang="en-US" altLang="zh-CN" sz="1200" spc="-25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200" dirty="0">
                <a:solidFill>
                  <a:srgbClr val="FEFEFE"/>
                </a:solidFill>
                <a:ea typeface="Times New Roman"/>
              </a:rPr>
              <a:t>the</a:t>
            </a:r>
            <a:r>
              <a:rPr lang="en-US" altLang="zh-CN" sz="1200" spc="-3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200" dirty="0">
                <a:solidFill>
                  <a:srgbClr val="FEFEFE"/>
                </a:solidFill>
                <a:ea typeface="Times New Roman"/>
              </a:rPr>
              <a:t>information</a:t>
            </a:r>
            <a:r>
              <a:rPr lang="en-US" altLang="zh-CN" sz="1200" spc="-25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200" dirty="0">
                <a:solidFill>
                  <a:srgbClr val="FEFEFE"/>
                </a:solidFill>
                <a:ea typeface="Times New Roman"/>
              </a:rPr>
              <a:t>contained</a:t>
            </a:r>
            <a:r>
              <a:rPr lang="en-US" altLang="zh-CN" sz="1200" spc="-3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200" dirty="0">
                <a:solidFill>
                  <a:srgbClr val="FEFEFE"/>
                </a:solidFill>
                <a:ea typeface="Times New Roman"/>
              </a:rPr>
              <a:t>therein</a:t>
            </a:r>
            <a:r>
              <a:rPr lang="en-US" altLang="zh-CN" sz="1200" dirty="0">
                <a:solidFill>
                  <a:srgbClr val="FEFEFE"/>
                </a:solidFill>
                <a:latin typeface="Times New Roman"/>
                <a:ea typeface="Times New Roman"/>
              </a:rPr>
              <a:t>.</a:t>
            </a:r>
          </a:p>
        </p:txBody>
      </p:sp>
      <p:sp>
        <p:nvSpPr>
          <p:cNvPr id="9" name="Foliennummernplatzhalter 7"/>
          <p:cNvSpPr txBox="1">
            <a:spLocks/>
          </p:cNvSpPr>
          <p:nvPr/>
        </p:nvSpPr>
        <p:spPr>
          <a:xfrm>
            <a:off x="10058400" y="584507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86AF604-6CBA-6F4A-A6F6-26E48A4D0EE4}" type="slidenum">
              <a:rPr lang="en-US" sz="1800" smtClean="0">
                <a:solidFill>
                  <a:schemeClr val="bg1"/>
                </a:solidFill>
              </a:rPr>
              <a:pPr/>
              <a:t>16</a:t>
            </a:fld>
            <a:endParaRPr lang="en-US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3"/>
          <p:cNvSpPr txBox="1"/>
          <p:nvPr/>
        </p:nvSpPr>
        <p:spPr>
          <a:xfrm>
            <a:off x="1232916" y="1070929"/>
            <a:ext cx="8913974" cy="20441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3600" spc="-400" dirty="0">
                <a:solidFill>
                  <a:srgbClr val="FEFEFE"/>
                </a:solidFill>
                <a:ea typeface="Times New Roman"/>
              </a:rPr>
              <a:t>Agenda </a:t>
            </a:r>
            <a:r>
              <a:rPr lang="en-US" altLang="zh-CN" sz="3600" spc="-400" dirty="0" err="1">
                <a:solidFill>
                  <a:srgbClr val="FEFEFE"/>
                </a:solidFill>
                <a:ea typeface="Times New Roman"/>
              </a:rPr>
              <a:t>vonModul</a:t>
            </a:r>
            <a:r>
              <a:rPr lang="en-US" altLang="zh-CN" sz="3600" spc="-400" dirty="0">
                <a:solidFill>
                  <a:srgbClr val="FEFEFE"/>
                </a:solidFill>
                <a:ea typeface="Times New Roman"/>
              </a:rPr>
              <a:t> C: </a:t>
            </a:r>
          </a:p>
          <a:p>
            <a:r>
              <a:rPr lang="en-US" sz="3600" spc="-65" dirty="0" err="1">
                <a:solidFill>
                  <a:schemeClr val="bg1"/>
                </a:solidFill>
              </a:rPr>
              <a:t>Aktuelle</a:t>
            </a:r>
            <a:r>
              <a:rPr lang="en-US" sz="3600" spc="-65" dirty="0">
                <a:solidFill>
                  <a:schemeClr val="bg1"/>
                </a:solidFill>
              </a:rPr>
              <a:t> Situation und </a:t>
            </a:r>
            <a:r>
              <a:rPr lang="en-US" sz="3600" spc="-65" dirty="0" err="1">
                <a:solidFill>
                  <a:schemeClr val="bg1"/>
                </a:solidFill>
              </a:rPr>
              <a:t>Zukunftsentwicklungen</a:t>
            </a:r>
            <a:r>
              <a:rPr lang="en-US" sz="3600" spc="-65" dirty="0">
                <a:solidFill>
                  <a:schemeClr val="bg1"/>
                </a:solidFill>
              </a:rPr>
              <a:t> </a:t>
            </a:r>
          </a:p>
          <a:p>
            <a:endParaRPr lang="en-US" altLang="zh-CN" sz="3600" spc="-400" dirty="0">
              <a:solidFill>
                <a:srgbClr val="FEFEFE"/>
              </a:solidFill>
              <a:ea typeface="Times New Roman"/>
            </a:endParaRPr>
          </a:p>
          <a:p>
            <a:pPr>
              <a:lnSpc>
                <a:spcPts val="690"/>
              </a:lnSpc>
            </a:pPr>
            <a:endParaRPr lang="en-US" dirty="0"/>
          </a:p>
          <a:p>
            <a:pPr marL="0">
              <a:lnSpc>
                <a:spcPct val="100000"/>
              </a:lnSpc>
            </a:pPr>
            <a:endParaRPr lang="en-US" altLang="zh-CN" sz="1900" dirty="0">
              <a:solidFill>
                <a:srgbClr val="FEFEFE"/>
              </a:solidFill>
              <a:ea typeface="Times New Roman"/>
            </a:endParaRPr>
          </a:p>
        </p:txBody>
      </p:sp>
      <p:sp>
        <p:nvSpPr>
          <p:cNvPr id="6" name="TextBox 46"/>
          <p:cNvSpPr txBox="1"/>
          <p:nvPr/>
        </p:nvSpPr>
        <p:spPr>
          <a:xfrm>
            <a:off x="1348961" y="2506045"/>
            <a:ext cx="9494078" cy="328102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spc="-15" dirty="0">
                <a:solidFill>
                  <a:srgbClr val="FEFEFE"/>
                </a:solidFill>
                <a:ea typeface="Times New Roman"/>
              </a:rPr>
              <a:t>1. </a:t>
            </a:r>
            <a:r>
              <a:rPr lang="en-US" altLang="zh-CN" b="1" spc="-15" dirty="0" err="1">
                <a:solidFill>
                  <a:srgbClr val="FEFEFE"/>
                </a:solidFill>
                <a:ea typeface="Times New Roman"/>
              </a:rPr>
              <a:t>Aktuelle</a:t>
            </a:r>
            <a:r>
              <a:rPr lang="en-US" altLang="zh-CN" b="1" spc="-15" dirty="0">
                <a:solidFill>
                  <a:srgbClr val="FEFEFE"/>
                </a:solidFill>
                <a:ea typeface="Times New Roman"/>
              </a:rPr>
              <a:t> Situation: Die </a:t>
            </a:r>
            <a:r>
              <a:rPr lang="en-US" altLang="zh-CN" b="1" spc="-15" dirty="0" err="1">
                <a:solidFill>
                  <a:srgbClr val="FEFEFE"/>
                </a:solidFill>
                <a:ea typeface="Times New Roman"/>
              </a:rPr>
              <a:t>Bedeutung</a:t>
            </a:r>
            <a:r>
              <a:rPr lang="en-US" altLang="zh-CN" b="1" spc="-15" dirty="0">
                <a:solidFill>
                  <a:srgbClr val="FEFEFE"/>
                </a:solidFill>
                <a:ea typeface="Times New Roman"/>
              </a:rPr>
              <a:t> von Internet der Dinge (</a:t>
            </a:r>
            <a:r>
              <a:rPr lang="en-US" altLang="zh-CN" b="1" spc="-15" dirty="0" err="1">
                <a:solidFill>
                  <a:srgbClr val="FEFEFE"/>
                </a:solidFill>
                <a:ea typeface="Times New Roman"/>
              </a:rPr>
              <a:t>IdD</a:t>
            </a:r>
            <a:r>
              <a:rPr lang="en-US" altLang="zh-CN" b="1" spc="-15" dirty="0">
                <a:solidFill>
                  <a:srgbClr val="FEFEFE"/>
                </a:solidFill>
                <a:ea typeface="Times New Roman"/>
              </a:rPr>
              <a:t>) (</a:t>
            </a:r>
            <a:r>
              <a:rPr lang="en-US" altLang="zh-CN" b="1" spc="-15" dirty="0" err="1">
                <a:solidFill>
                  <a:srgbClr val="FEFEFE"/>
                </a:solidFill>
                <a:ea typeface="Times New Roman"/>
              </a:rPr>
              <a:t>engl.</a:t>
            </a:r>
            <a:r>
              <a:rPr lang="en-US" altLang="zh-CN" b="1" spc="-15" dirty="0">
                <a:solidFill>
                  <a:srgbClr val="FEFEFE"/>
                </a:solidFill>
                <a:ea typeface="Times New Roman"/>
              </a:rPr>
              <a:t> Internet of Things (IoT)) </a:t>
            </a:r>
          </a:p>
          <a:p>
            <a:pPr>
              <a:lnSpc>
                <a:spcPct val="150000"/>
              </a:lnSpc>
            </a:pPr>
            <a:r>
              <a:rPr lang="en-US" altLang="zh-CN" b="1" spc="-15" dirty="0">
                <a:solidFill>
                  <a:srgbClr val="FEFEFE"/>
                </a:solidFill>
                <a:ea typeface="Times New Roman"/>
              </a:rPr>
              <a:t>1.1 </a:t>
            </a:r>
            <a:r>
              <a:rPr lang="en-US" altLang="zh-CN" b="1" spc="-15" dirty="0" err="1">
                <a:solidFill>
                  <a:srgbClr val="FEFEFE"/>
                </a:solidFill>
                <a:ea typeface="Times New Roman"/>
              </a:rPr>
              <a:t>Übungsaufgaben</a:t>
            </a:r>
            <a:r>
              <a:rPr lang="en-US" altLang="zh-CN" b="1" spc="-15" dirty="0">
                <a:solidFill>
                  <a:srgbClr val="FEFEFE"/>
                </a:solidFill>
                <a:ea typeface="Times New Roman"/>
              </a:rPr>
              <a:t> – </a:t>
            </a:r>
            <a:r>
              <a:rPr lang="en-US" altLang="zh-CN" b="1" spc="-15" dirty="0" err="1">
                <a:solidFill>
                  <a:srgbClr val="FEFEFE"/>
                </a:solidFill>
                <a:ea typeface="Times New Roman"/>
              </a:rPr>
              <a:t>Werbevideo</a:t>
            </a:r>
            <a:r>
              <a:rPr lang="en-US" altLang="zh-CN" b="1" spc="-15" dirty="0">
                <a:solidFill>
                  <a:srgbClr val="FEFEFE"/>
                </a:solidFill>
                <a:ea typeface="Times New Roman"/>
              </a:rPr>
              <a:t> der BOSCH GmbH</a:t>
            </a:r>
          </a:p>
          <a:p>
            <a:pPr>
              <a:lnSpc>
                <a:spcPct val="150000"/>
              </a:lnSpc>
            </a:pPr>
            <a:r>
              <a:rPr lang="en-US" altLang="zh-CN" b="1" spc="-15" dirty="0">
                <a:solidFill>
                  <a:srgbClr val="FEFEFE"/>
                </a:solidFill>
                <a:ea typeface="Times New Roman"/>
              </a:rPr>
              <a:t>1.2 </a:t>
            </a:r>
            <a:r>
              <a:rPr lang="en-US" altLang="zh-CN" b="1" spc="-15" dirty="0" err="1">
                <a:solidFill>
                  <a:srgbClr val="FEFEFE"/>
                </a:solidFill>
                <a:ea typeface="Times New Roman"/>
              </a:rPr>
              <a:t>Übungsaufgabe</a:t>
            </a:r>
            <a:r>
              <a:rPr lang="en-US" altLang="zh-CN" b="1" spc="-15" dirty="0">
                <a:solidFill>
                  <a:srgbClr val="FEFEFE"/>
                </a:solidFill>
                <a:ea typeface="Times New Roman"/>
              </a:rPr>
              <a:t> – H5P </a:t>
            </a:r>
            <a:r>
              <a:rPr lang="en-US" altLang="zh-CN" b="1" spc="-15" dirty="0" err="1">
                <a:solidFill>
                  <a:srgbClr val="FEFEFE"/>
                </a:solidFill>
                <a:ea typeface="Times New Roman"/>
              </a:rPr>
              <a:t>Übungsaufgabe</a:t>
            </a:r>
            <a:r>
              <a:rPr lang="en-US" altLang="zh-CN" b="1" spc="-15" dirty="0">
                <a:solidFill>
                  <a:srgbClr val="FEFEFE"/>
                </a:solidFill>
                <a:ea typeface="Times New Roman"/>
              </a:rPr>
              <a:t>: Memory </a:t>
            </a:r>
          </a:p>
          <a:p>
            <a:pPr>
              <a:lnSpc>
                <a:spcPct val="150000"/>
              </a:lnSpc>
            </a:pPr>
            <a:r>
              <a:rPr lang="en-US" altLang="zh-CN" b="1" spc="-15" dirty="0">
                <a:solidFill>
                  <a:srgbClr val="FEFEFE"/>
                </a:solidFill>
                <a:ea typeface="Times New Roman"/>
              </a:rPr>
              <a:t>1.3 </a:t>
            </a:r>
            <a:r>
              <a:rPr lang="en-US" altLang="zh-CN" b="1" spc="-15" dirty="0" err="1">
                <a:solidFill>
                  <a:srgbClr val="FEFEFE"/>
                </a:solidFill>
                <a:ea typeface="Times New Roman"/>
              </a:rPr>
              <a:t>Übungsaufgabe</a:t>
            </a:r>
            <a:r>
              <a:rPr lang="en-US" altLang="zh-CN" b="1" spc="-15" dirty="0">
                <a:solidFill>
                  <a:srgbClr val="FEFEFE"/>
                </a:solidFill>
                <a:ea typeface="Times New Roman"/>
              </a:rPr>
              <a:t> – H5P </a:t>
            </a:r>
            <a:r>
              <a:rPr lang="en-US" altLang="zh-CN" b="1" spc="-15" dirty="0" err="1">
                <a:solidFill>
                  <a:srgbClr val="FEFEFE"/>
                </a:solidFill>
                <a:ea typeface="Times New Roman"/>
              </a:rPr>
              <a:t>Übungsaufgabe</a:t>
            </a:r>
            <a:r>
              <a:rPr lang="en-US" altLang="zh-CN" b="1" spc="-15" dirty="0">
                <a:solidFill>
                  <a:srgbClr val="FEFEFE"/>
                </a:solidFill>
                <a:ea typeface="Times New Roman"/>
              </a:rPr>
              <a:t>: </a:t>
            </a:r>
            <a:r>
              <a:rPr lang="en-US" altLang="zh-CN" b="1" spc="-15" dirty="0" err="1">
                <a:solidFill>
                  <a:srgbClr val="FEFEFE"/>
                </a:solidFill>
                <a:ea typeface="Times New Roman"/>
              </a:rPr>
              <a:t>Wörtersuchen</a:t>
            </a:r>
            <a:r>
              <a:rPr lang="en-US" altLang="zh-CN" b="1" spc="-15" dirty="0">
                <a:solidFill>
                  <a:srgbClr val="FEFEFE"/>
                </a:solidFill>
                <a:ea typeface="Times New Roman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altLang="zh-CN" b="1" spc="-15" dirty="0">
                <a:solidFill>
                  <a:srgbClr val="FEFEFE"/>
                </a:solidFill>
                <a:ea typeface="Times New Roman"/>
              </a:rPr>
              <a:t>2. </a:t>
            </a:r>
            <a:r>
              <a:rPr lang="en-US" altLang="zh-CN" b="1" spc="-15" dirty="0" err="1">
                <a:solidFill>
                  <a:srgbClr val="FEFEFE"/>
                </a:solidFill>
                <a:ea typeface="Times New Roman"/>
              </a:rPr>
              <a:t>Zukunftsentwicklung</a:t>
            </a:r>
            <a:r>
              <a:rPr lang="en-US" altLang="zh-CN" b="1" spc="-15" dirty="0">
                <a:solidFill>
                  <a:srgbClr val="FEFEFE"/>
                </a:solidFill>
                <a:ea typeface="Times New Roman"/>
              </a:rPr>
              <a:t> von Internet der Dinge  </a:t>
            </a:r>
          </a:p>
          <a:p>
            <a:pPr>
              <a:lnSpc>
                <a:spcPct val="150000"/>
              </a:lnSpc>
            </a:pPr>
            <a:r>
              <a:rPr lang="en-US" altLang="zh-CN" b="1" spc="-15" dirty="0">
                <a:solidFill>
                  <a:srgbClr val="FEFEFE"/>
                </a:solidFill>
                <a:ea typeface="Times New Roman"/>
              </a:rPr>
              <a:t>2.1 </a:t>
            </a:r>
            <a:r>
              <a:rPr lang="en-US" altLang="zh-CN" b="1" spc="-15" dirty="0" err="1">
                <a:solidFill>
                  <a:srgbClr val="FEFEFE"/>
                </a:solidFill>
                <a:ea typeface="Times New Roman"/>
              </a:rPr>
              <a:t>Übungsaufgabe</a:t>
            </a:r>
            <a:r>
              <a:rPr lang="en-US" altLang="zh-CN" b="1" spc="-15" dirty="0">
                <a:solidFill>
                  <a:srgbClr val="FEFEFE"/>
                </a:solidFill>
                <a:ea typeface="Times New Roman"/>
              </a:rPr>
              <a:t> – Video </a:t>
            </a:r>
          </a:p>
          <a:p>
            <a:pPr>
              <a:lnSpc>
                <a:spcPct val="150000"/>
              </a:lnSpc>
            </a:pPr>
            <a:r>
              <a:rPr lang="en-US" altLang="zh-CN" b="1" spc="-15" dirty="0">
                <a:solidFill>
                  <a:srgbClr val="FEFEFE"/>
                </a:solidFill>
                <a:ea typeface="Times New Roman"/>
              </a:rPr>
              <a:t>2.2 </a:t>
            </a:r>
            <a:r>
              <a:rPr lang="en-US" altLang="zh-CN" b="1" spc="-15" dirty="0" err="1">
                <a:solidFill>
                  <a:srgbClr val="FEFEFE"/>
                </a:solidFill>
                <a:ea typeface="Times New Roman"/>
              </a:rPr>
              <a:t>Übungsaufgabe</a:t>
            </a:r>
            <a:r>
              <a:rPr lang="en-US" altLang="zh-CN" b="1" spc="-15" dirty="0">
                <a:solidFill>
                  <a:srgbClr val="FEFEFE"/>
                </a:solidFill>
                <a:ea typeface="Times New Roman"/>
              </a:rPr>
              <a:t> – Mind Map </a:t>
            </a:r>
          </a:p>
          <a:p>
            <a:pPr>
              <a:lnSpc>
                <a:spcPct val="150000"/>
              </a:lnSpc>
            </a:pPr>
            <a:r>
              <a:rPr lang="en-US" altLang="zh-CN" b="1" spc="-15" dirty="0">
                <a:solidFill>
                  <a:srgbClr val="FEFEFE"/>
                </a:solidFill>
                <a:ea typeface="Times New Roman"/>
              </a:rPr>
              <a:t>2.3 </a:t>
            </a:r>
            <a:r>
              <a:rPr lang="en-US" altLang="zh-CN" b="1" spc="-15" dirty="0" err="1">
                <a:solidFill>
                  <a:srgbClr val="FEFEFE"/>
                </a:solidFill>
                <a:ea typeface="Times New Roman"/>
              </a:rPr>
              <a:t>Übungsaufgabe</a:t>
            </a:r>
            <a:r>
              <a:rPr lang="en-US" altLang="zh-CN" b="1" spc="-15" dirty="0">
                <a:solidFill>
                  <a:srgbClr val="FEFEFE"/>
                </a:solidFill>
                <a:ea typeface="Times New Roman"/>
              </a:rPr>
              <a:t> – H5P </a:t>
            </a:r>
            <a:r>
              <a:rPr lang="en-US" altLang="zh-CN" b="1" spc="-15" dirty="0" err="1">
                <a:solidFill>
                  <a:srgbClr val="FEFEFE"/>
                </a:solidFill>
                <a:ea typeface="Times New Roman"/>
              </a:rPr>
              <a:t>Übungsaufgabe</a:t>
            </a:r>
            <a:r>
              <a:rPr lang="en-US" altLang="zh-CN" b="1" spc="-15" dirty="0">
                <a:solidFill>
                  <a:srgbClr val="FEFEFE"/>
                </a:solidFill>
                <a:ea typeface="Times New Roman"/>
              </a:rPr>
              <a:t>: </a:t>
            </a:r>
            <a:r>
              <a:rPr lang="en-US" altLang="zh-CN" b="1" spc="-15" dirty="0" err="1">
                <a:solidFill>
                  <a:srgbClr val="FEFEFE"/>
                </a:solidFill>
                <a:ea typeface="Times New Roman"/>
              </a:rPr>
              <a:t>Interaktives</a:t>
            </a:r>
            <a:r>
              <a:rPr lang="en-US" altLang="zh-CN" b="1" spc="-15" dirty="0">
                <a:solidFill>
                  <a:srgbClr val="FEFEFE"/>
                </a:solidFill>
                <a:ea typeface="Times New Roman"/>
              </a:rPr>
              <a:t> Video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10058400" y="5845073"/>
            <a:ext cx="2133600" cy="365125"/>
          </a:xfrm>
        </p:spPr>
        <p:txBody>
          <a:bodyPr/>
          <a:lstStyle/>
          <a:p>
            <a:fld id="{186AF604-6CBA-6F4A-A6F6-26E48A4D0EE4}" type="slidenum">
              <a:rPr lang="en-US" sz="1800" smtClean="0">
                <a:solidFill>
                  <a:schemeClr val="bg1"/>
                </a:solidFill>
              </a:rPr>
              <a:t>2</a:t>
            </a:fld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820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690"/>
            <a:ext cx="12192000" cy="6858000"/>
          </a:xfrm>
          <a:prstGeom prst="rect">
            <a:avLst/>
          </a:prstGeom>
        </p:spPr>
      </p:pic>
      <p:sp>
        <p:nvSpPr>
          <p:cNvPr id="2" name="TextBox 3"/>
          <p:cNvSpPr txBox="1"/>
          <p:nvPr/>
        </p:nvSpPr>
        <p:spPr>
          <a:xfrm>
            <a:off x="850361" y="1070929"/>
            <a:ext cx="8913974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514350" indent="-514350">
              <a:buAutoNum type="arabicPeriod"/>
            </a:pPr>
            <a:r>
              <a:rPr lang="en-US" altLang="zh-CN" sz="3200" b="1" spc="-15" dirty="0" err="1">
                <a:solidFill>
                  <a:srgbClr val="FEFEFE"/>
                </a:solidFill>
                <a:ea typeface="Times New Roman"/>
              </a:rPr>
              <a:t>Aktuelle</a:t>
            </a:r>
            <a:r>
              <a:rPr lang="en-US" altLang="zh-CN" sz="3200" b="1" spc="-15" dirty="0">
                <a:solidFill>
                  <a:srgbClr val="FEFEFE"/>
                </a:solidFill>
                <a:ea typeface="Times New Roman"/>
              </a:rPr>
              <a:t> Situation:</a:t>
            </a:r>
            <a:br>
              <a:rPr lang="en-US" altLang="zh-CN" sz="3200" b="1" spc="-15" dirty="0">
                <a:solidFill>
                  <a:srgbClr val="FEFEFE"/>
                </a:solidFill>
                <a:ea typeface="Times New Roman"/>
              </a:rPr>
            </a:br>
            <a:r>
              <a:rPr lang="en-US" altLang="zh-CN" sz="3200" b="1" spc="-15" dirty="0">
                <a:solidFill>
                  <a:srgbClr val="FEFEFE"/>
                </a:solidFill>
                <a:ea typeface="Times New Roman"/>
              </a:rPr>
              <a:t>Die </a:t>
            </a:r>
            <a:r>
              <a:rPr lang="en-US" altLang="zh-CN" sz="3200" b="1" spc="-15" dirty="0" err="1">
                <a:solidFill>
                  <a:srgbClr val="FEFEFE"/>
                </a:solidFill>
                <a:ea typeface="Times New Roman"/>
              </a:rPr>
              <a:t>Bedeutung</a:t>
            </a:r>
            <a:r>
              <a:rPr lang="en-US" altLang="zh-CN" sz="3200" b="1" spc="-15" dirty="0">
                <a:solidFill>
                  <a:srgbClr val="FEFEFE"/>
                </a:solidFill>
                <a:ea typeface="Times New Roman"/>
              </a:rPr>
              <a:t> von Internet der Dinge (</a:t>
            </a:r>
            <a:r>
              <a:rPr lang="en-US" altLang="zh-CN" sz="3200" b="1" spc="-15" dirty="0" err="1">
                <a:solidFill>
                  <a:srgbClr val="FEFEFE"/>
                </a:solidFill>
                <a:ea typeface="Times New Roman"/>
              </a:rPr>
              <a:t>IdD</a:t>
            </a:r>
            <a:r>
              <a:rPr lang="en-US" altLang="zh-CN" sz="3200" b="1" spc="-15" dirty="0">
                <a:solidFill>
                  <a:srgbClr val="FEFEFE"/>
                </a:solidFill>
                <a:ea typeface="Times New Roman"/>
              </a:rPr>
              <a:t>)</a:t>
            </a:r>
            <a:endParaRPr lang="en-US" altLang="zh-CN" dirty="0">
              <a:solidFill>
                <a:srgbClr val="FEFEFE"/>
              </a:solidFill>
              <a:ea typeface="Times New Roman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99668EC8-8248-4F6E-8278-9E00FEB614F5}"/>
              </a:ext>
            </a:extLst>
          </p:cNvPr>
          <p:cNvSpPr/>
          <p:nvPr/>
        </p:nvSpPr>
        <p:spPr>
          <a:xfrm>
            <a:off x="850360" y="2188810"/>
            <a:ext cx="993582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Eine Definition: </a:t>
            </a:r>
          </a:p>
          <a:p>
            <a:r>
              <a:rPr lang="de-DE" sz="2400" dirty="0">
                <a:solidFill>
                  <a:schemeClr val="bg1"/>
                </a:solidFill>
              </a:rPr>
              <a:t>Internet der Dinge (</a:t>
            </a:r>
            <a:r>
              <a:rPr lang="de-DE" sz="2400" dirty="0" err="1">
                <a:solidFill>
                  <a:schemeClr val="bg1"/>
                </a:solidFill>
              </a:rPr>
              <a:t>IdD</a:t>
            </a:r>
            <a:r>
              <a:rPr lang="de-DE" sz="2400" dirty="0">
                <a:solidFill>
                  <a:schemeClr val="bg1"/>
                </a:solidFill>
              </a:rPr>
              <a:t>) als Netzwerk physischer Objekte.</a:t>
            </a:r>
            <a:br>
              <a:rPr lang="de-DE" sz="2400" dirty="0">
                <a:solidFill>
                  <a:schemeClr val="bg1"/>
                </a:solidFill>
              </a:rPr>
            </a:br>
            <a:br>
              <a:rPr lang="de-DE" sz="2400" dirty="0">
                <a:solidFill>
                  <a:schemeClr val="bg1"/>
                </a:solidFill>
              </a:rPr>
            </a:br>
            <a:r>
              <a:rPr lang="de-DE" sz="2400" dirty="0">
                <a:solidFill>
                  <a:schemeClr val="bg1"/>
                </a:solidFill>
              </a:rPr>
              <a:t>„[…] [</a:t>
            </a:r>
            <a:r>
              <a:rPr lang="de-DE" sz="2400" dirty="0" err="1">
                <a:solidFill>
                  <a:schemeClr val="bg1"/>
                </a:solidFill>
              </a:rPr>
              <a:t>IdD</a:t>
            </a:r>
            <a:r>
              <a:rPr lang="de-DE" sz="2400" dirty="0">
                <a:solidFill>
                  <a:schemeClr val="bg1"/>
                </a:solidFill>
              </a:rPr>
              <a:t>] ist eine globale Infrastruktur für die Informationsgesellschaft, die fortschrittliche Dienste ermöglicht, indem (physische und virtuelle) Dinge auf der Grundlage bestehender und sich entwickelnder interoperabler Informations- und Kommunikationstechnologien miteinander verbunden werden.“ Patel, K.; Patel, S. (2016)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690"/>
            <a:ext cx="12192000" cy="6858000"/>
          </a:xfrm>
          <a:prstGeom prst="rect">
            <a:avLst/>
          </a:prstGeom>
        </p:spPr>
      </p:pic>
      <p:sp>
        <p:nvSpPr>
          <p:cNvPr id="2" name="TextBox 3"/>
          <p:cNvSpPr txBox="1"/>
          <p:nvPr/>
        </p:nvSpPr>
        <p:spPr>
          <a:xfrm>
            <a:off x="850361" y="1070929"/>
            <a:ext cx="8913974" cy="13516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514350" indent="-514350">
              <a:buAutoNum type="arabicPeriod"/>
            </a:pPr>
            <a:r>
              <a:rPr lang="en-US" altLang="zh-CN" sz="3200" b="1" spc="-15" dirty="0" err="1">
                <a:solidFill>
                  <a:srgbClr val="FEFEFE"/>
                </a:solidFill>
                <a:ea typeface="Times New Roman"/>
              </a:rPr>
              <a:t>Aktuelle</a:t>
            </a:r>
            <a:r>
              <a:rPr lang="en-US" altLang="zh-CN" sz="3200" b="1" spc="-15" dirty="0">
                <a:solidFill>
                  <a:srgbClr val="FEFEFE"/>
                </a:solidFill>
                <a:ea typeface="Times New Roman"/>
              </a:rPr>
              <a:t> Situation:</a:t>
            </a:r>
            <a:br>
              <a:rPr lang="en-US" altLang="zh-CN" sz="3200" b="1" spc="-15" dirty="0">
                <a:solidFill>
                  <a:srgbClr val="FEFEFE"/>
                </a:solidFill>
                <a:ea typeface="Times New Roman"/>
              </a:rPr>
            </a:br>
            <a:r>
              <a:rPr lang="en-US" altLang="zh-CN" sz="3200" b="1" spc="-15" dirty="0">
                <a:solidFill>
                  <a:srgbClr val="FEFEFE"/>
                </a:solidFill>
                <a:ea typeface="Times New Roman"/>
              </a:rPr>
              <a:t>Die </a:t>
            </a:r>
            <a:r>
              <a:rPr lang="en-US" altLang="zh-CN" sz="3200" b="1" spc="-15" dirty="0" err="1">
                <a:solidFill>
                  <a:srgbClr val="FEFEFE"/>
                </a:solidFill>
                <a:ea typeface="Times New Roman"/>
              </a:rPr>
              <a:t>Bedeutung</a:t>
            </a:r>
            <a:r>
              <a:rPr lang="en-US" altLang="zh-CN" sz="3200" b="1" spc="-15" dirty="0">
                <a:solidFill>
                  <a:srgbClr val="FEFEFE"/>
                </a:solidFill>
                <a:ea typeface="Times New Roman"/>
              </a:rPr>
              <a:t> von Internet der Dinge (</a:t>
            </a:r>
            <a:r>
              <a:rPr lang="en-US" altLang="zh-CN" sz="3200" b="1" spc="-15" dirty="0" err="1">
                <a:solidFill>
                  <a:srgbClr val="FEFEFE"/>
                </a:solidFill>
                <a:ea typeface="Times New Roman"/>
              </a:rPr>
              <a:t>IdD</a:t>
            </a:r>
            <a:r>
              <a:rPr lang="en-US" altLang="zh-CN" sz="3200" b="1" spc="-15" dirty="0">
                <a:solidFill>
                  <a:srgbClr val="FEFEFE"/>
                </a:solidFill>
                <a:ea typeface="Times New Roman"/>
              </a:rPr>
              <a:t>)</a:t>
            </a:r>
            <a:endParaRPr lang="en-US" altLang="zh-CN" sz="3200" dirty="0">
              <a:solidFill>
                <a:srgbClr val="FEFEFE"/>
              </a:solidFill>
              <a:ea typeface="Times New Roman"/>
            </a:endParaRPr>
          </a:p>
          <a:p>
            <a:pPr>
              <a:lnSpc>
                <a:spcPts val="690"/>
              </a:lnSpc>
            </a:pPr>
            <a:endParaRPr lang="en-US" sz="1600" dirty="0"/>
          </a:p>
          <a:p>
            <a:pPr marL="0">
              <a:lnSpc>
                <a:spcPct val="100000"/>
              </a:lnSpc>
            </a:pPr>
            <a:endParaRPr lang="en-US" altLang="zh-CN" dirty="0">
              <a:solidFill>
                <a:srgbClr val="FEFEFE"/>
              </a:solidFill>
              <a:ea typeface="Times New Roman"/>
            </a:endParaRPr>
          </a:p>
        </p:txBody>
      </p:sp>
      <p:graphicFrame>
        <p:nvGraphicFramePr>
          <p:cNvPr id="6" name="Diagramm 5">
            <a:extLst>
              <a:ext uri="{FF2B5EF4-FFF2-40B4-BE49-F238E27FC236}">
                <a16:creationId xmlns:a16="http://schemas.microsoft.com/office/drawing/2014/main" id="{1BB03220-97BD-4A43-A976-E327EAA672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04112189"/>
              </p:ext>
            </p:extLst>
          </p:nvPr>
        </p:nvGraphicFramePr>
        <p:xfrm>
          <a:off x="202573" y="2130356"/>
          <a:ext cx="8430943" cy="39489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Rechteck 3">
            <a:extLst>
              <a:ext uri="{FF2B5EF4-FFF2-40B4-BE49-F238E27FC236}">
                <a16:creationId xmlns:a16="http://schemas.microsoft.com/office/drawing/2014/main" id="{2E099598-0446-405D-9088-321396094688}"/>
              </a:ext>
            </a:extLst>
          </p:cNvPr>
          <p:cNvSpPr/>
          <p:nvPr/>
        </p:nvSpPr>
        <p:spPr>
          <a:xfrm>
            <a:off x="8742784" y="2725320"/>
            <a:ext cx="3088432" cy="19291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</a:endParaRPr>
          </a:p>
          <a:p>
            <a:pPr algn="ctr"/>
            <a:endParaRPr lang="en-US" sz="2000" dirty="0">
              <a:solidFill>
                <a:schemeClr val="bg1"/>
              </a:solidFill>
            </a:endParaRPr>
          </a:p>
          <a:p>
            <a:pPr algn="ctr"/>
            <a:r>
              <a:rPr lang="en-US" sz="2000" dirty="0" err="1">
                <a:solidFill>
                  <a:schemeClr val="bg1"/>
                </a:solidFill>
              </a:rPr>
              <a:t>Vorteile</a:t>
            </a:r>
            <a:r>
              <a:rPr lang="en-US" sz="2000" dirty="0">
                <a:solidFill>
                  <a:schemeClr val="bg1"/>
                </a:solidFill>
              </a:rPr>
              <a:t> und </a:t>
            </a:r>
            <a:r>
              <a:rPr lang="de-DE" sz="2000" dirty="0"/>
              <a:t>Alleinstellungsmerkmale des Internet der Dinge</a:t>
            </a:r>
            <a:endParaRPr lang="de-DE" sz="2000" dirty="0">
              <a:solidFill>
                <a:schemeClr val="bg1"/>
              </a:solidFill>
            </a:endParaRPr>
          </a:p>
        </p:txBody>
      </p:sp>
      <p:pic>
        <p:nvPicPr>
          <p:cNvPr id="36" name="Grafik 35" descr="Glühlampe">
            <a:extLst>
              <a:ext uri="{FF2B5EF4-FFF2-40B4-BE49-F238E27FC236}">
                <a16:creationId xmlns:a16="http://schemas.microsoft.com/office/drawing/2014/main" id="{9F13090E-5D5C-4940-A03C-1E456FA34BA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816230" y="2800743"/>
            <a:ext cx="773288" cy="773288"/>
          </a:xfrm>
          <a:prstGeom prst="rect">
            <a:avLst/>
          </a:prstGeom>
        </p:spPr>
      </p:pic>
      <p:sp>
        <p:nvSpPr>
          <p:cNvPr id="37" name="Rechteck 36">
            <a:extLst>
              <a:ext uri="{FF2B5EF4-FFF2-40B4-BE49-F238E27FC236}">
                <a16:creationId xmlns:a16="http://schemas.microsoft.com/office/drawing/2014/main" id="{5B4EC20B-C75C-4465-99B2-FBE6388A80DA}"/>
              </a:ext>
            </a:extLst>
          </p:cNvPr>
          <p:cNvSpPr/>
          <p:nvPr/>
        </p:nvSpPr>
        <p:spPr>
          <a:xfrm>
            <a:off x="7815943" y="5787071"/>
            <a:ext cx="6096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000" dirty="0">
                <a:solidFill>
                  <a:schemeClr val="bg1"/>
                </a:solidFill>
              </a:rPr>
              <a:t>Source: https://www.ida.gov.sg/~/media/Files/Infocomm%20Lan </a:t>
            </a:r>
            <a:r>
              <a:rPr lang="de-DE" sz="1000" dirty="0" err="1">
                <a:solidFill>
                  <a:schemeClr val="bg1"/>
                </a:solidFill>
              </a:rPr>
              <a:t>dscape</a:t>
            </a:r>
            <a:r>
              <a:rPr lang="de-DE" sz="1000" dirty="0">
                <a:solidFill>
                  <a:schemeClr val="bg1"/>
                </a:solidFill>
              </a:rPr>
              <a:t>/Technology/</a:t>
            </a:r>
            <a:r>
              <a:rPr lang="de-DE" sz="1000" dirty="0" err="1">
                <a:solidFill>
                  <a:schemeClr val="bg1"/>
                </a:solidFill>
              </a:rPr>
              <a:t>TechnologyRoadmap</a:t>
            </a:r>
            <a:r>
              <a:rPr lang="de-DE" sz="1000" dirty="0">
                <a:solidFill>
                  <a:schemeClr val="bg1"/>
                </a:solidFill>
              </a:rPr>
              <a:t>/</a:t>
            </a:r>
            <a:r>
              <a:rPr lang="de-DE" sz="1000" dirty="0" err="1">
                <a:solidFill>
                  <a:schemeClr val="bg1"/>
                </a:solidFill>
              </a:rPr>
              <a:t>InternetOfThin</a:t>
            </a:r>
            <a:r>
              <a:rPr lang="de-DE" sz="1000" dirty="0">
                <a:solidFill>
                  <a:schemeClr val="bg1"/>
                </a:solidFill>
              </a:rPr>
              <a:t> gs.pdf </a:t>
            </a:r>
          </a:p>
          <a:p>
            <a:r>
              <a:rPr lang="de-DE" sz="1000" dirty="0">
                <a:solidFill>
                  <a:schemeClr val="bg1"/>
                </a:solidFill>
              </a:rPr>
              <a:t>http://tblocks.com/internet-of-things</a:t>
            </a:r>
          </a:p>
        </p:txBody>
      </p:sp>
    </p:spTree>
    <p:extLst>
      <p:ext uri="{BB962C8B-B14F-4D97-AF65-F5344CB8AC3E}">
        <p14:creationId xmlns:p14="http://schemas.microsoft.com/office/powerpoint/2010/main" val="1368374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3"/>
          <p:cNvSpPr txBox="1"/>
          <p:nvPr/>
        </p:nvSpPr>
        <p:spPr>
          <a:xfrm>
            <a:off x="1639013" y="2560813"/>
            <a:ext cx="8913974" cy="11208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algn="ctr">
              <a:lnSpc>
                <a:spcPct val="100000"/>
              </a:lnSpc>
            </a:pPr>
            <a:r>
              <a:rPr lang="en-US" altLang="zh-CN" sz="4800" spc="-150" dirty="0" err="1">
                <a:solidFill>
                  <a:srgbClr val="FEFEFE"/>
                </a:solidFill>
                <a:ea typeface="Times New Roman"/>
              </a:rPr>
              <a:t>Übungsaufgabe</a:t>
            </a:r>
            <a:endParaRPr lang="en-US" altLang="zh-CN" sz="4800" spc="-150" dirty="0">
              <a:solidFill>
                <a:srgbClr val="FEFEFE"/>
              </a:solidFill>
              <a:ea typeface="Times New Roman"/>
            </a:endParaRPr>
          </a:p>
          <a:p>
            <a:pPr>
              <a:lnSpc>
                <a:spcPts val="690"/>
              </a:lnSpc>
            </a:pPr>
            <a:endParaRPr lang="en-US" dirty="0"/>
          </a:p>
          <a:p>
            <a:pPr marL="0">
              <a:lnSpc>
                <a:spcPct val="100000"/>
              </a:lnSpc>
            </a:pPr>
            <a:endParaRPr lang="en-US" altLang="zh-CN" sz="1900" dirty="0">
              <a:solidFill>
                <a:srgbClr val="FEFEFE"/>
              </a:solidFill>
              <a:ea typeface="Times New Roman"/>
            </a:endParaRP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10058400" y="5845073"/>
            <a:ext cx="2133600" cy="365125"/>
          </a:xfrm>
        </p:spPr>
        <p:txBody>
          <a:bodyPr/>
          <a:lstStyle/>
          <a:p>
            <a:fld id="{186AF604-6CBA-6F4A-A6F6-26E48A4D0EE4}" type="slidenum">
              <a:rPr lang="en-US" sz="1800" smtClean="0">
                <a:solidFill>
                  <a:schemeClr val="bg1"/>
                </a:solidFill>
              </a:rPr>
              <a:t>5</a:t>
            </a:fld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5" name="TextBox 3"/>
          <p:cNvSpPr txBox="1"/>
          <p:nvPr/>
        </p:nvSpPr>
        <p:spPr>
          <a:xfrm>
            <a:off x="1144426" y="3511019"/>
            <a:ext cx="11047574" cy="21826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4000" spc="-150" dirty="0" err="1">
                <a:solidFill>
                  <a:schemeClr val="bg1"/>
                </a:solidFill>
                <a:ea typeface="Times New Roman"/>
              </a:rPr>
              <a:t>Bitte</a:t>
            </a:r>
            <a:r>
              <a:rPr lang="en-US" altLang="zh-CN" sz="4000" spc="-150" dirty="0">
                <a:solidFill>
                  <a:schemeClr val="bg1"/>
                </a:solidFill>
                <a:ea typeface="Times New Roman"/>
              </a:rPr>
              <a:t> </a:t>
            </a:r>
            <a:r>
              <a:rPr lang="en-US" altLang="zh-CN" sz="4000" spc="-150" dirty="0" err="1">
                <a:solidFill>
                  <a:schemeClr val="bg1"/>
                </a:solidFill>
                <a:ea typeface="Times New Roman"/>
              </a:rPr>
              <a:t>schauen</a:t>
            </a:r>
            <a:r>
              <a:rPr lang="en-US" altLang="zh-CN" sz="4000" spc="-150" dirty="0">
                <a:solidFill>
                  <a:schemeClr val="bg1"/>
                </a:solidFill>
                <a:ea typeface="Times New Roman"/>
              </a:rPr>
              <a:t> Sie das </a:t>
            </a:r>
            <a:r>
              <a:rPr lang="en-US" altLang="zh-CN" sz="4000" spc="-150" dirty="0" err="1">
                <a:solidFill>
                  <a:schemeClr val="bg1"/>
                </a:solidFill>
                <a:ea typeface="Times New Roman"/>
              </a:rPr>
              <a:t>Werbevideo</a:t>
            </a:r>
            <a:r>
              <a:rPr lang="en-US" altLang="zh-CN" sz="4000" spc="-150" dirty="0">
                <a:solidFill>
                  <a:schemeClr val="bg1"/>
                </a:solidFill>
                <a:ea typeface="Times New Roman"/>
              </a:rPr>
              <a:t> der BOSCH GmbH </a:t>
            </a:r>
            <a:r>
              <a:rPr lang="en-US" altLang="zh-CN" sz="4000" spc="-150" dirty="0" err="1">
                <a:solidFill>
                  <a:schemeClr val="bg1"/>
                </a:solidFill>
                <a:ea typeface="Times New Roman"/>
              </a:rPr>
              <a:t>zum</a:t>
            </a:r>
            <a:r>
              <a:rPr lang="en-US" altLang="zh-CN" sz="4000" spc="-150" dirty="0">
                <a:solidFill>
                  <a:schemeClr val="bg1"/>
                </a:solidFill>
                <a:ea typeface="Times New Roman"/>
              </a:rPr>
              <a:t> </a:t>
            </a:r>
            <a:r>
              <a:rPr lang="en-US" altLang="zh-CN" sz="4000" spc="-150" dirty="0" err="1">
                <a:solidFill>
                  <a:schemeClr val="bg1"/>
                </a:solidFill>
                <a:ea typeface="Times New Roman"/>
              </a:rPr>
              <a:t>Thema</a:t>
            </a:r>
            <a:r>
              <a:rPr lang="en-US" altLang="zh-CN" sz="4000" spc="-150" dirty="0">
                <a:solidFill>
                  <a:schemeClr val="bg1"/>
                </a:solidFill>
                <a:ea typeface="Times New Roman"/>
              </a:rPr>
              <a:t> Internet der Dinge</a:t>
            </a:r>
          </a:p>
          <a:p>
            <a:pPr algn="ctr"/>
            <a:r>
              <a:rPr lang="en-US" altLang="zh-CN" sz="4000" spc="-15" dirty="0" err="1">
                <a:solidFill>
                  <a:srgbClr val="FEFEFE"/>
                </a:solidFill>
                <a:ea typeface="Times New Roman"/>
              </a:rPr>
              <a:t>Bitte</a:t>
            </a:r>
            <a:r>
              <a:rPr lang="en-US" altLang="zh-CN" sz="4000" spc="-15" dirty="0">
                <a:solidFill>
                  <a:srgbClr val="FEFEFE"/>
                </a:solidFill>
                <a:ea typeface="Times New Roman"/>
              </a:rPr>
              <a:t> </a:t>
            </a:r>
            <a:r>
              <a:rPr lang="en-US" altLang="zh-CN" sz="4000" spc="-15" dirty="0" err="1">
                <a:solidFill>
                  <a:srgbClr val="FEFEFE"/>
                </a:solidFill>
                <a:ea typeface="Times New Roman"/>
              </a:rPr>
              <a:t>machen</a:t>
            </a:r>
            <a:r>
              <a:rPr lang="en-US" altLang="zh-CN" sz="4000" spc="-15" dirty="0">
                <a:solidFill>
                  <a:srgbClr val="FEFEFE"/>
                </a:solidFill>
                <a:ea typeface="Times New Roman"/>
              </a:rPr>
              <a:t> Sie </a:t>
            </a:r>
            <a:r>
              <a:rPr lang="en-US" altLang="zh-CN" sz="4000" spc="-15" dirty="0" err="1">
                <a:solidFill>
                  <a:srgbClr val="FEFEFE"/>
                </a:solidFill>
                <a:ea typeface="Times New Roman"/>
              </a:rPr>
              <a:t>sich</a:t>
            </a:r>
            <a:r>
              <a:rPr lang="en-US" altLang="zh-CN" sz="4000" spc="-15" dirty="0">
                <a:solidFill>
                  <a:srgbClr val="FEFEFE"/>
                </a:solidFill>
                <a:ea typeface="Times New Roman"/>
              </a:rPr>
              <a:t> </a:t>
            </a:r>
            <a:r>
              <a:rPr lang="en-US" altLang="zh-CN" sz="4000" spc="-15" dirty="0" err="1">
                <a:solidFill>
                  <a:srgbClr val="FEFEFE"/>
                </a:solidFill>
                <a:ea typeface="Times New Roman"/>
              </a:rPr>
              <a:t>hierzu</a:t>
            </a:r>
            <a:r>
              <a:rPr lang="en-US" altLang="zh-CN" sz="4000" spc="-15" dirty="0">
                <a:solidFill>
                  <a:srgbClr val="FEFEFE"/>
                </a:solidFill>
                <a:ea typeface="Times New Roman"/>
              </a:rPr>
              <a:t> </a:t>
            </a:r>
            <a:r>
              <a:rPr lang="en-US" altLang="zh-CN" sz="4000" spc="-15" dirty="0" err="1">
                <a:solidFill>
                  <a:srgbClr val="FEFEFE"/>
                </a:solidFill>
                <a:ea typeface="Times New Roman"/>
              </a:rPr>
              <a:t>notizen</a:t>
            </a:r>
            <a:r>
              <a:rPr lang="en-US" altLang="zh-CN" sz="4000" spc="-15" dirty="0">
                <a:solidFill>
                  <a:srgbClr val="FEFEFE"/>
                </a:solidFill>
                <a:ea typeface="Times New Roman"/>
              </a:rPr>
              <a:t>!</a:t>
            </a:r>
            <a:endParaRPr lang="en-US" altLang="zh-CN" sz="4000" spc="-150" dirty="0">
              <a:solidFill>
                <a:schemeClr val="bg1"/>
              </a:solidFill>
              <a:ea typeface="Times New Roman"/>
            </a:endParaRPr>
          </a:p>
          <a:p>
            <a:pPr>
              <a:lnSpc>
                <a:spcPts val="690"/>
              </a:lnSpc>
            </a:pPr>
            <a:endParaRPr lang="en-US" sz="1400" dirty="0">
              <a:solidFill>
                <a:schemeClr val="bg1"/>
              </a:solidFill>
            </a:endParaRPr>
          </a:p>
          <a:p>
            <a:pPr marL="0">
              <a:lnSpc>
                <a:spcPct val="100000"/>
              </a:lnSpc>
            </a:pPr>
            <a:endParaRPr lang="en-US" altLang="zh-CN" sz="1600" dirty="0">
              <a:solidFill>
                <a:schemeClr val="bg1"/>
              </a:solidFill>
              <a:ea typeface="Times New Roman"/>
            </a:endParaRPr>
          </a:p>
        </p:txBody>
      </p:sp>
      <p:sp>
        <p:nvSpPr>
          <p:cNvPr id="4" name="Rechteck: obere Ecken abgeschnitten 3">
            <a:extLst>
              <a:ext uri="{FF2B5EF4-FFF2-40B4-BE49-F238E27FC236}">
                <a16:creationId xmlns:a16="http://schemas.microsoft.com/office/drawing/2014/main" id="{C5352AF0-FD05-4FFC-A239-1D2F586CA25C}"/>
              </a:ext>
            </a:extLst>
          </p:cNvPr>
          <p:cNvSpPr/>
          <p:nvPr/>
        </p:nvSpPr>
        <p:spPr>
          <a:xfrm rot="5400000">
            <a:off x="-1628568" y="3257719"/>
            <a:ext cx="4215924" cy="958787"/>
          </a:xfrm>
          <a:prstGeom prst="snip2SameRect">
            <a:avLst/>
          </a:prstGeom>
          <a:solidFill>
            <a:srgbClr val="81FEF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800" dirty="0">
                <a:solidFill>
                  <a:schemeClr val="tx1"/>
                </a:solidFill>
              </a:rPr>
              <a:t>Übungsaufgabe</a:t>
            </a:r>
          </a:p>
        </p:txBody>
      </p:sp>
    </p:spTree>
    <p:extLst>
      <p:ext uri="{BB962C8B-B14F-4D97-AF65-F5344CB8AC3E}">
        <p14:creationId xmlns:p14="http://schemas.microsoft.com/office/powerpoint/2010/main" val="3707206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3"/>
          <p:cNvSpPr txBox="1"/>
          <p:nvPr/>
        </p:nvSpPr>
        <p:spPr>
          <a:xfrm>
            <a:off x="1144426" y="815989"/>
            <a:ext cx="8913974" cy="11208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algn="ctr">
              <a:lnSpc>
                <a:spcPct val="100000"/>
              </a:lnSpc>
            </a:pPr>
            <a:r>
              <a:rPr lang="en-US" altLang="zh-CN" sz="4800" spc="-150" dirty="0">
                <a:solidFill>
                  <a:srgbClr val="FEFEFE"/>
                </a:solidFill>
                <a:ea typeface="Times New Roman"/>
              </a:rPr>
              <a:t>1.1 </a:t>
            </a:r>
            <a:r>
              <a:rPr lang="en-US" altLang="zh-CN" sz="4800" spc="-150" dirty="0" err="1">
                <a:solidFill>
                  <a:srgbClr val="FEFEFE"/>
                </a:solidFill>
                <a:ea typeface="Times New Roman"/>
              </a:rPr>
              <a:t>Übungsaufgabe</a:t>
            </a:r>
            <a:endParaRPr lang="en-US" altLang="zh-CN" sz="4800" spc="-150" dirty="0">
              <a:solidFill>
                <a:srgbClr val="FEFEFE"/>
              </a:solidFill>
              <a:ea typeface="Times New Roman"/>
            </a:endParaRPr>
          </a:p>
          <a:p>
            <a:pPr>
              <a:lnSpc>
                <a:spcPts val="690"/>
              </a:lnSpc>
            </a:pPr>
            <a:endParaRPr lang="en-US" dirty="0"/>
          </a:p>
          <a:p>
            <a:pPr marL="0">
              <a:lnSpc>
                <a:spcPct val="100000"/>
              </a:lnSpc>
            </a:pPr>
            <a:endParaRPr lang="en-US" altLang="zh-CN" sz="1900" dirty="0">
              <a:solidFill>
                <a:srgbClr val="FEFEFE"/>
              </a:solidFill>
              <a:ea typeface="Times New Roman"/>
            </a:endParaRP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10058400" y="5845073"/>
            <a:ext cx="2133600" cy="365125"/>
          </a:xfrm>
        </p:spPr>
        <p:txBody>
          <a:bodyPr/>
          <a:lstStyle/>
          <a:p>
            <a:fld id="{186AF604-6CBA-6F4A-A6F6-26E48A4D0EE4}" type="slidenum">
              <a:rPr lang="en-US" sz="1800" smtClean="0">
                <a:solidFill>
                  <a:schemeClr val="bg1"/>
                </a:solidFill>
              </a:rPr>
              <a:t>6</a:t>
            </a:fld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4" name="Rechteck: obere Ecken abgeschnitten 3">
            <a:extLst>
              <a:ext uri="{FF2B5EF4-FFF2-40B4-BE49-F238E27FC236}">
                <a16:creationId xmlns:a16="http://schemas.microsoft.com/office/drawing/2014/main" id="{C5352AF0-FD05-4FFC-A239-1D2F586CA25C}"/>
              </a:ext>
            </a:extLst>
          </p:cNvPr>
          <p:cNvSpPr/>
          <p:nvPr/>
        </p:nvSpPr>
        <p:spPr>
          <a:xfrm rot="5400000">
            <a:off x="-1238436" y="2867587"/>
            <a:ext cx="3435660" cy="958787"/>
          </a:xfrm>
          <a:prstGeom prst="snip2SameRect">
            <a:avLst/>
          </a:prstGeom>
          <a:solidFill>
            <a:srgbClr val="81FEF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800" dirty="0">
                <a:solidFill>
                  <a:schemeClr val="tx1"/>
                </a:solidFill>
              </a:rPr>
              <a:t>TASK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4A5D4402-885C-4D24-9A0B-2BEE746570DD}"/>
              </a:ext>
            </a:extLst>
          </p:cNvPr>
          <p:cNvSpPr/>
          <p:nvPr/>
        </p:nvSpPr>
        <p:spPr>
          <a:xfrm>
            <a:off x="3458485" y="5603301"/>
            <a:ext cx="4939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https://www.youtube.com/watch?v=v2kV6pgJxuo</a:t>
            </a:r>
          </a:p>
        </p:txBody>
      </p:sp>
      <p:pic>
        <p:nvPicPr>
          <p:cNvPr id="10" name="Onlinemedien 4" title="The Internet of Things presents – #LikeABosch">
            <a:hlinkClick r:id="" action="ppaction://media"/>
            <a:extLst>
              <a:ext uri="{FF2B5EF4-FFF2-40B4-BE49-F238E27FC236}">
                <a16:creationId xmlns:a16="http://schemas.microsoft.com/office/drawing/2014/main" id="{055BEFBB-1CDC-4238-A639-190DE3544A3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883159" y="1936809"/>
            <a:ext cx="6107842" cy="3435661"/>
          </a:xfrm>
          <a:prstGeom prst="rect">
            <a:avLst/>
          </a:prstGeom>
        </p:spPr>
      </p:pic>
      <p:sp>
        <p:nvSpPr>
          <p:cNvPr id="9" name="Rechteck: obere Ecken abgeschnitten 8">
            <a:extLst>
              <a:ext uri="{FF2B5EF4-FFF2-40B4-BE49-F238E27FC236}">
                <a16:creationId xmlns:a16="http://schemas.microsoft.com/office/drawing/2014/main" id="{8E5458AD-A15A-4B7F-8FCD-9E01D48A6DCD}"/>
              </a:ext>
            </a:extLst>
          </p:cNvPr>
          <p:cNvSpPr/>
          <p:nvPr/>
        </p:nvSpPr>
        <p:spPr>
          <a:xfrm rot="5400000">
            <a:off x="-1628568" y="3257719"/>
            <a:ext cx="4215924" cy="958787"/>
          </a:xfrm>
          <a:prstGeom prst="snip2SameRect">
            <a:avLst/>
          </a:prstGeom>
          <a:solidFill>
            <a:srgbClr val="81FEF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800" dirty="0">
                <a:solidFill>
                  <a:schemeClr val="tx1"/>
                </a:solidFill>
              </a:rPr>
              <a:t>Übungsaufgabe</a:t>
            </a:r>
          </a:p>
        </p:txBody>
      </p:sp>
    </p:spTree>
    <p:extLst>
      <p:ext uri="{BB962C8B-B14F-4D97-AF65-F5344CB8AC3E}">
        <p14:creationId xmlns:p14="http://schemas.microsoft.com/office/powerpoint/2010/main" val="470505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3"/>
          <p:cNvSpPr txBox="1"/>
          <p:nvPr/>
        </p:nvSpPr>
        <p:spPr>
          <a:xfrm>
            <a:off x="1639013" y="2560813"/>
            <a:ext cx="8913974" cy="11208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algn="ctr">
              <a:lnSpc>
                <a:spcPct val="100000"/>
              </a:lnSpc>
            </a:pPr>
            <a:r>
              <a:rPr lang="en-US" altLang="zh-CN" sz="4800" spc="-150" dirty="0" err="1">
                <a:solidFill>
                  <a:srgbClr val="FEFEFE"/>
                </a:solidFill>
                <a:ea typeface="Times New Roman"/>
              </a:rPr>
              <a:t>Übungsaufgabe</a:t>
            </a:r>
            <a:endParaRPr lang="en-US" altLang="zh-CN" sz="4800" spc="-150" dirty="0">
              <a:solidFill>
                <a:srgbClr val="FEFEFE"/>
              </a:solidFill>
              <a:ea typeface="Times New Roman"/>
            </a:endParaRPr>
          </a:p>
          <a:p>
            <a:pPr>
              <a:lnSpc>
                <a:spcPts val="690"/>
              </a:lnSpc>
            </a:pPr>
            <a:endParaRPr lang="en-US" dirty="0"/>
          </a:p>
          <a:p>
            <a:pPr marL="0">
              <a:lnSpc>
                <a:spcPct val="100000"/>
              </a:lnSpc>
            </a:pPr>
            <a:endParaRPr lang="en-US" altLang="zh-CN" sz="1900" dirty="0">
              <a:solidFill>
                <a:srgbClr val="FEFEFE"/>
              </a:solidFill>
              <a:ea typeface="Times New Roman"/>
            </a:endParaRP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10058400" y="5845073"/>
            <a:ext cx="2133600" cy="365125"/>
          </a:xfrm>
        </p:spPr>
        <p:txBody>
          <a:bodyPr/>
          <a:lstStyle/>
          <a:p>
            <a:fld id="{186AF604-6CBA-6F4A-A6F6-26E48A4D0EE4}" type="slidenum">
              <a:rPr lang="en-US" sz="1800" smtClean="0">
                <a:solidFill>
                  <a:schemeClr val="bg1"/>
                </a:solidFill>
              </a:rPr>
              <a:t>7</a:t>
            </a:fld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5" name="TextBox 3"/>
          <p:cNvSpPr txBox="1"/>
          <p:nvPr/>
        </p:nvSpPr>
        <p:spPr>
          <a:xfrm>
            <a:off x="1144426" y="3511019"/>
            <a:ext cx="11047574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algn="ctr">
              <a:lnSpc>
                <a:spcPct val="100000"/>
              </a:lnSpc>
            </a:pPr>
            <a:r>
              <a:rPr lang="en-US" altLang="zh-CN" sz="4400" spc="-150" dirty="0" err="1">
                <a:solidFill>
                  <a:schemeClr val="bg1"/>
                </a:solidFill>
                <a:ea typeface="Times New Roman"/>
              </a:rPr>
              <a:t>Bitte</a:t>
            </a:r>
            <a:r>
              <a:rPr lang="en-US" altLang="zh-CN" sz="4400" spc="-150" dirty="0">
                <a:solidFill>
                  <a:schemeClr val="bg1"/>
                </a:solidFill>
                <a:ea typeface="Times New Roman"/>
              </a:rPr>
              <a:t> </a:t>
            </a:r>
            <a:r>
              <a:rPr lang="en-US" altLang="zh-CN" sz="4400" spc="-150" dirty="0" err="1">
                <a:solidFill>
                  <a:schemeClr val="bg1"/>
                </a:solidFill>
                <a:ea typeface="Times New Roman"/>
              </a:rPr>
              <a:t>lösen</a:t>
            </a:r>
            <a:r>
              <a:rPr lang="en-US" altLang="zh-CN" sz="4400" spc="-150" dirty="0">
                <a:solidFill>
                  <a:schemeClr val="bg1"/>
                </a:solidFill>
                <a:ea typeface="Times New Roman"/>
              </a:rPr>
              <a:t> Sie die </a:t>
            </a:r>
            <a:r>
              <a:rPr lang="en-US" altLang="zh-CN" sz="4400" spc="-150" dirty="0" err="1">
                <a:solidFill>
                  <a:schemeClr val="bg1"/>
                </a:solidFill>
                <a:ea typeface="Times New Roman"/>
              </a:rPr>
              <a:t>nachfolgenden</a:t>
            </a:r>
            <a:endParaRPr lang="en-US" altLang="zh-CN" sz="4400" spc="-150" dirty="0">
              <a:solidFill>
                <a:schemeClr val="bg1"/>
              </a:solidFill>
              <a:ea typeface="Times New Roman"/>
            </a:endParaRPr>
          </a:p>
          <a:p>
            <a:pPr marL="0" algn="ctr">
              <a:lnSpc>
                <a:spcPct val="100000"/>
              </a:lnSpc>
            </a:pPr>
            <a:r>
              <a:rPr lang="en-US" altLang="zh-CN" sz="4400" spc="-150" dirty="0">
                <a:solidFill>
                  <a:schemeClr val="bg1"/>
                </a:solidFill>
                <a:ea typeface="Times New Roman"/>
              </a:rPr>
              <a:t> H5P.org </a:t>
            </a:r>
            <a:r>
              <a:rPr lang="en-US" altLang="zh-CN" sz="4400" spc="-150" dirty="0" err="1">
                <a:solidFill>
                  <a:schemeClr val="bg1"/>
                </a:solidFill>
                <a:ea typeface="Times New Roman"/>
              </a:rPr>
              <a:t>Aufgaben</a:t>
            </a:r>
            <a:r>
              <a:rPr lang="en-US" altLang="zh-CN" sz="4400" spc="-150" dirty="0">
                <a:solidFill>
                  <a:schemeClr val="bg1"/>
                </a:solidFill>
                <a:ea typeface="Times New Roman"/>
              </a:rPr>
              <a:t>!</a:t>
            </a:r>
            <a:endParaRPr lang="en-US" altLang="zh-CN" dirty="0">
              <a:solidFill>
                <a:schemeClr val="bg1"/>
              </a:solidFill>
              <a:ea typeface="Times New Roman"/>
            </a:endParaRPr>
          </a:p>
        </p:txBody>
      </p:sp>
      <p:sp>
        <p:nvSpPr>
          <p:cNvPr id="4" name="Rechteck: obere Ecken abgeschnitten 3">
            <a:extLst>
              <a:ext uri="{FF2B5EF4-FFF2-40B4-BE49-F238E27FC236}">
                <a16:creationId xmlns:a16="http://schemas.microsoft.com/office/drawing/2014/main" id="{C5352AF0-FD05-4FFC-A239-1D2F586CA25C}"/>
              </a:ext>
            </a:extLst>
          </p:cNvPr>
          <p:cNvSpPr/>
          <p:nvPr/>
        </p:nvSpPr>
        <p:spPr>
          <a:xfrm rot="5400000">
            <a:off x="-1238436" y="2867587"/>
            <a:ext cx="3435660" cy="958787"/>
          </a:xfrm>
          <a:prstGeom prst="snip2SameRect">
            <a:avLst/>
          </a:prstGeom>
          <a:solidFill>
            <a:srgbClr val="81FEF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800" dirty="0">
                <a:solidFill>
                  <a:schemeClr val="tx1"/>
                </a:solidFill>
              </a:rPr>
              <a:t>TASK</a:t>
            </a:r>
          </a:p>
        </p:txBody>
      </p:sp>
      <p:sp>
        <p:nvSpPr>
          <p:cNvPr id="7" name="Rechteck: obere Ecken abgeschnitten 6">
            <a:extLst>
              <a:ext uri="{FF2B5EF4-FFF2-40B4-BE49-F238E27FC236}">
                <a16:creationId xmlns:a16="http://schemas.microsoft.com/office/drawing/2014/main" id="{E83743C9-07A5-4951-9898-F8433E4E51A3}"/>
              </a:ext>
            </a:extLst>
          </p:cNvPr>
          <p:cNvSpPr/>
          <p:nvPr/>
        </p:nvSpPr>
        <p:spPr>
          <a:xfrm rot="5400000">
            <a:off x="-1628568" y="3257719"/>
            <a:ext cx="4215924" cy="958787"/>
          </a:xfrm>
          <a:prstGeom prst="snip2SameRect">
            <a:avLst/>
          </a:prstGeom>
          <a:solidFill>
            <a:srgbClr val="81FEF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800" dirty="0">
                <a:solidFill>
                  <a:schemeClr val="tx1"/>
                </a:solidFill>
              </a:rPr>
              <a:t>Übungsaufgabe</a:t>
            </a:r>
          </a:p>
        </p:txBody>
      </p:sp>
    </p:spTree>
    <p:extLst>
      <p:ext uri="{BB962C8B-B14F-4D97-AF65-F5344CB8AC3E}">
        <p14:creationId xmlns:p14="http://schemas.microsoft.com/office/powerpoint/2010/main" val="14161207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690"/>
            <a:ext cx="12192000" cy="6858000"/>
          </a:xfrm>
          <a:prstGeom prst="rect">
            <a:avLst/>
          </a:prstGeom>
        </p:spPr>
      </p:pic>
      <p:sp>
        <p:nvSpPr>
          <p:cNvPr id="7" name="Rectangle 4">
            <a:extLst>
              <a:ext uri="{FF2B5EF4-FFF2-40B4-BE49-F238E27FC236}">
                <a16:creationId xmlns:a16="http://schemas.microsoft.com/office/drawing/2014/main" id="{DD9D558F-C017-40A1-AF4C-5AABA6AF21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0126" y="3071876"/>
            <a:ext cx="1585366" cy="357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348" tIns="0" rIns="6348" bIns="7935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nsolas" panose="020B0609020204030204" pitchFamily="49" charset="0"/>
              </a:rPr>
              <a:t>[h5p </a:t>
            </a:r>
            <a:r>
              <a:rPr kumimoji="0" lang="de-DE" altLang="de-DE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onsolas" panose="020B0609020204030204" pitchFamily="49" charset="0"/>
              </a:rPr>
              <a:t>id</a:t>
            </a:r>
            <a:r>
              <a:rPr kumimoji="0" lang="de-DE" altLang="de-DE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nsolas" panose="020B0609020204030204" pitchFamily="49" charset="0"/>
              </a:rPr>
              <a:t>="3"]</a:t>
            </a:r>
            <a:r>
              <a:rPr kumimoji="0" lang="de-DE" altLang="de-DE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-apple-system"/>
              </a:rPr>
              <a:t> </a:t>
            </a:r>
            <a:endParaRPr kumimoji="0" lang="de-DE" altLang="de-DE" sz="4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BFE1B1A-DDC6-4ADC-974F-6B2ECE56FF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801" y="2408268"/>
            <a:ext cx="5867207" cy="972954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CD1BCF16-EF97-45A9-A531-D5DBBA0C34F8}"/>
              </a:ext>
            </a:extLst>
          </p:cNvPr>
          <p:cNvSpPr txBox="1"/>
          <p:nvPr/>
        </p:nvSpPr>
        <p:spPr>
          <a:xfrm>
            <a:off x="1144426" y="815989"/>
            <a:ext cx="8913974" cy="11208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algn="ctr">
              <a:lnSpc>
                <a:spcPct val="100000"/>
              </a:lnSpc>
            </a:pPr>
            <a:r>
              <a:rPr lang="en-US" altLang="zh-CN" sz="4800" spc="-150" dirty="0">
                <a:solidFill>
                  <a:srgbClr val="FEFEFE"/>
                </a:solidFill>
                <a:ea typeface="Times New Roman"/>
              </a:rPr>
              <a:t>1.2 </a:t>
            </a:r>
            <a:r>
              <a:rPr lang="en-US" altLang="zh-CN" sz="4800" spc="-150" dirty="0" err="1">
                <a:solidFill>
                  <a:srgbClr val="FEFEFE"/>
                </a:solidFill>
                <a:ea typeface="Times New Roman"/>
              </a:rPr>
              <a:t>Übungsaugabe</a:t>
            </a:r>
            <a:endParaRPr lang="en-US" altLang="zh-CN" sz="4800" spc="-150" dirty="0">
              <a:solidFill>
                <a:srgbClr val="FEFEFE"/>
              </a:solidFill>
              <a:ea typeface="Times New Roman"/>
            </a:endParaRPr>
          </a:p>
          <a:p>
            <a:pPr>
              <a:lnSpc>
                <a:spcPts val="690"/>
              </a:lnSpc>
            </a:pPr>
            <a:endParaRPr lang="en-US" dirty="0"/>
          </a:p>
          <a:p>
            <a:pPr marL="0">
              <a:lnSpc>
                <a:spcPct val="100000"/>
              </a:lnSpc>
            </a:pPr>
            <a:endParaRPr lang="en-US" altLang="zh-CN" sz="1900" dirty="0">
              <a:solidFill>
                <a:srgbClr val="FEFEFE"/>
              </a:solidFill>
              <a:ea typeface="Times New Roman"/>
            </a:endParaRPr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5CA813B9-ADDA-4B55-AD89-2B277249EBD3}"/>
              </a:ext>
            </a:extLst>
          </p:cNvPr>
          <p:cNvSpPr txBox="1"/>
          <p:nvPr/>
        </p:nvSpPr>
        <p:spPr>
          <a:xfrm>
            <a:off x="962801" y="3882834"/>
            <a:ext cx="10658798" cy="5309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400" spc="-150" dirty="0" err="1">
                <a:solidFill>
                  <a:schemeClr val="bg1"/>
                </a:solidFill>
                <a:ea typeface="Times New Roman"/>
              </a:rPr>
              <a:t>Bitte</a:t>
            </a:r>
            <a:r>
              <a:rPr lang="en-US" altLang="zh-CN" sz="2400" spc="-150" dirty="0">
                <a:solidFill>
                  <a:schemeClr val="bg1"/>
                </a:solidFill>
                <a:ea typeface="Times New Roman"/>
              </a:rPr>
              <a:t> </a:t>
            </a:r>
            <a:r>
              <a:rPr lang="en-US" altLang="zh-CN" sz="2400" spc="-150" dirty="0" err="1">
                <a:solidFill>
                  <a:schemeClr val="bg1"/>
                </a:solidFill>
                <a:ea typeface="Times New Roman"/>
              </a:rPr>
              <a:t>versuchen</a:t>
            </a:r>
            <a:r>
              <a:rPr lang="en-US" altLang="zh-CN" sz="2400" spc="-150" dirty="0">
                <a:solidFill>
                  <a:schemeClr val="bg1"/>
                </a:solidFill>
                <a:ea typeface="Times New Roman"/>
              </a:rPr>
              <a:t> Sie das Memory </a:t>
            </a:r>
            <a:r>
              <a:rPr lang="en-US" altLang="zh-CN" sz="2400" spc="-150" dirty="0" err="1">
                <a:solidFill>
                  <a:schemeClr val="bg1"/>
                </a:solidFill>
                <a:ea typeface="Times New Roman"/>
              </a:rPr>
              <a:t>zu</a:t>
            </a:r>
            <a:r>
              <a:rPr lang="en-US" altLang="zh-CN" sz="2400" spc="-150" dirty="0">
                <a:solidFill>
                  <a:schemeClr val="bg1"/>
                </a:solidFill>
                <a:ea typeface="Times New Roman"/>
              </a:rPr>
              <a:t> </a:t>
            </a:r>
            <a:r>
              <a:rPr lang="en-US" altLang="zh-CN" sz="2400" spc="-150" dirty="0" err="1">
                <a:solidFill>
                  <a:schemeClr val="bg1"/>
                </a:solidFill>
                <a:ea typeface="Times New Roman"/>
              </a:rPr>
              <a:t>lösen</a:t>
            </a:r>
            <a:r>
              <a:rPr lang="en-US" altLang="zh-CN" sz="2400" spc="-150" dirty="0">
                <a:solidFill>
                  <a:schemeClr val="bg1"/>
                </a:solidFill>
                <a:ea typeface="Times New Roman"/>
              </a:rPr>
              <a:t>!</a:t>
            </a:r>
            <a:endParaRPr lang="en-US" sz="1000" dirty="0">
              <a:solidFill>
                <a:schemeClr val="bg1"/>
              </a:solidFill>
            </a:endParaRPr>
          </a:p>
          <a:p>
            <a:pPr marL="0">
              <a:lnSpc>
                <a:spcPct val="100000"/>
              </a:lnSpc>
            </a:pPr>
            <a:endParaRPr lang="en-US" altLang="zh-CN" sz="1050" dirty="0">
              <a:solidFill>
                <a:schemeClr val="bg1"/>
              </a:solidFill>
              <a:ea typeface="Times New Roman"/>
            </a:endParaRPr>
          </a:p>
        </p:txBody>
      </p:sp>
      <p:sp>
        <p:nvSpPr>
          <p:cNvPr id="11" name="Rechteck: obere Ecken abgeschnitten 10">
            <a:extLst>
              <a:ext uri="{FF2B5EF4-FFF2-40B4-BE49-F238E27FC236}">
                <a16:creationId xmlns:a16="http://schemas.microsoft.com/office/drawing/2014/main" id="{8393D723-EBE9-42D3-B354-8F0243F88D82}"/>
              </a:ext>
            </a:extLst>
          </p:cNvPr>
          <p:cNvSpPr/>
          <p:nvPr/>
        </p:nvSpPr>
        <p:spPr>
          <a:xfrm rot="5400000">
            <a:off x="-1628568" y="3257719"/>
            <a:ext cx="4215924" cy="958787"/>
          </a:xfrm>
          <a:prstGeom prst="snip2SameRect">
            <a:avLst/>
          </a:prstGeom>
          <a:solidFill>
            <a:srgbClr val="81FEF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800" dirty="0">
                <a:solidFill>
                  <a:schemeClr val="tx1"/>
                </a:solidFill>
              </a:rPr>
              <a:t>Übungsaufgabe</a:t>
            </a:r>
          </a:p>
        </p:txBody>
      </p:sp>
    </p:spTree>
    <p:extLst>
      <p:ext uri="{BB962C8B-B14F-4D97-AF65-F5344CB8AC3E}">
        <p14:creationId xmlns:p14="http://schemas.microsoft.com/office/powerpoint/2010/main" val="4232952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690"/>
            <a:ext cx="12192000" cy="68580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701C54FE-4A04-49E9-B8DA-453312768B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5424" y="1905772"/>
            <a:ext cx="3637268" cy="4138138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43F578A7-DA47-42A2-BDB9-EE25DCD38A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02330" y="5950829"/>
            <a:ext cx="1359342" cy="326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348" tIns="0" rIns="6348" bIns="7935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nsolas" panose="020B0609020204030204" pitchFamily="49" charset="0"/>
              </a:rPr>
              <a:t>[h5p </a:t>
            </a: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onsolas" panose="020B0609020204030204" pitchFamily="49" charset="0"/>
              </a:rPr>
              <a:t>id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nsolas" panose="020B0609020204030204" pitchFamily="49" charset="0"/>
              </a:rPr>
              <a:t>="4"]</a:t>
            </a:r>
            <a:endParaRPr kumimoji="0" lang="de-DE" altLang="de-DE" sz="4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9ECEE6B3-B16B-4997-AA8A-F8B7D8524BDB}"/>
              </a:ext>
            </a:extLst>
          </p:cNvPr>
          <p:cNvSpPr txBox="1"/>
          <p:nvPr/>
        </p:nvSpPr>
        <p:spPr>
          <a:xfrm>
            <a:off x="5308747" y="3790175"/>
            <a:ext cx="386112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400" spc="-150" dirty="0" err="1">
                <a:solidFill>
                  <a:schemeClr val="bg1"/>
                </a:solidFill>
                <a:ea typeface="Times New Roman"/>
              </a:rPr>
              <a:t>Bitte</a:t>
            </a:r>
            <a:r>
              <a:rPr lang="en-US" altLang="zh-CN" sz="2400" spc="-150" dirty="0">
                <a:solidFill>
                  <a:schemeClr val="bg1"/>
                </a:solidFill>
                <a:ea typeface="Times New Roman"/>
              </a:rPr>
              <a:t> </a:t>
            </a:r>
            <a:r>
              <a:rPr lang="en-US" altLang="zh-CN" sz="2400" spc="-150" dirty="0" err="1">
                <a:solidFill>
                  <a:schemeClr val="bg1"/>
                </a:solidFill>
                <a:ea typeface="Times New Roman"/>
              </a:rPr>
              <a:t>finden</a:t>
            </a:r>
            <a:r>
              <a:rPr lang="en-US" altLang="zh-CN" sz="2400" spc="-150" dirty="0">
                <a:solidFill>
                  <a:schemeClr val="bg1"/>
                </a:solidFill>
                <a:ea typeface="Times New Roman"/>
              </a:rPr>
              <a:t> Sie die </a:t>
            </a:r>
            <a:r>
              <a:rPr lang="en-US" altLang="zh-CN" sz="2400" spc="-150" dirty="0" err="1">
                <a:solidFill>
                  <a:schemeClr val="bg1"/>
                </a:solidFill>
                <a:ea typeface="Times New Roman"/>
              </a:rPr>
              <a:t>unten</a:t>
            </a:r>
            <a:r>
              <a:rPr lang="en-US" altLang="zh-CN" sz="2400" spc="-150" dirty="0">
                <a:solidFill>
                  <a:schemeClr val="bg1"/>
                </a:solidFill>
                <a:ea typeface="Times New Roman"/>
              </a:rPr>
              <a:t> </a:t>
            </a:r>
            <a:r>
              <a:rPr lang="en-US" altLang="zh-CN" sz="2400" spc="-150" dirty="0" err="1">
                <a:solidFill>
                  <a:schemeClr val="bg1"/>
                </a:solidFill>
                <a:ea typeface="Times New Roman"/>
              </a:rPr>
              <a:t>aufgelisteten</a:t>
            </a:r>
            <a:r>
              <a:rPr lang="en-US" altLang="zh-CN" sz="2400" spc="-150" dirty="0">
                <a:solidFill>
                  <a:schemeClr val="bg1"/>
                </a:solidFill>
                <a:ea typeface="Times New Roman"/>
              </a:rPr>
              <a:t> </a:t>
            </a:r>
            <a:r>
              <a:rPr lang="en-US" altLang="zh-CN" sz="2400" spc="-150" dirty="0" err="1">
                <a:solidFill>
                  <a:schemeClr val="bg1"/>
                </a:solidFill>
                <a:ea typeface="Times New Roman"/>
              </a:rPr>
              <a:t>Suchbegriffe</a:t>
            </a:r>
            <a:r>
              <a:rPr lang="en-US" altLang="zh-CN" sz="2400" spc="-150" dirty="0">
                <a:solidFill>
                  <a:schemeClr val="bg1"/>
                </a:solidFill>
                <a:ea typeface="Times New Roman"/>
              </a:rPr>
              <a:t> </a:t>
            </a:r>
            <a:r>
              <a:rPr lang="en-US" altLang="zh-CN" sz="2400" spc="-150" dirty="0" err="1">
                <a:solidFill>
                  <a:schemeClr val="bg1"/>
                </a:solidFill>
                <a:ea typeface="Times New Roman"/>
              </a:rPr>
              <a:t>im</a:t>
            </a:r>
            <a:r>
              <a:rPr lang="en-US" altLang="zh-CN" sz="2400" spc="-150" dirty="0">
                <a:solidFill>
                  <a:schemeClr val="bg1"/>
                </a:solidFill>
                <a:ea typeface="Times New Roman"/>
              </a:rPr>
              <a:t> Raster!</a:t>
            </a:r>
            <a:endParaRPr lang="en-US" altLang="zh-CN" sz="1050" dirty="0">
              <a:solidFill>
                <a:schemeClr val="bg1"/>
              </a:solidFill>
              <a:ea typeface="Times New Roman"/>
            </a:endParaRP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B09402D8-1A51-4F65-8C56-CB0E114EEF5E}"/>
              </a:ext>
            </a:extLst>
          </p:cNvPr>
          <p:cNvSpPr txBox="1"/>
          <p:nvPr/>
        </p:nvSpPr>
        <p:spPr>
          <a:xfrm>
            <a:off x="1144426" y="815989"/>
            <a:ext cx="8913974" cy="11208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algn="ctr">
              <a:lnSpc>
                <a:spcPct val="100000"/>
              </a:lnSpc>
            </a:pPr>
            <a:r>
              <a:rPr lang="en-US" altLang="zh-CN" sz="4800" spc="-150" dirty="0">
                <a:solidFill>
                  <a:srgbClr val="FEFEFE"/>
                </a:solidFill>
                <a:ea typeface="Times New Roman"/>
              </a:rPr>
              <a:t>1.3 </a:t>
            </a:r>
            <a:r>
              <a:rPr lang="en-US" altLang="zh-CN" sz="4800" spc="-150" dirty="0" err="1">
                <a:solidFill>
                  <a:srgbClr val="FEFEFE"/>
                </a:solidFill>
                <a:ea typeface="Times New Roman"/>
              </a:rPr>
              <a:t>Übungsaufgabe</a:t>
            </a:r>
            <a:endParaRPr lang="en-US" altLang="zh-CN" sz="4800" spc="-150" dirty="0">
              <a:solidFill>
                <a:srgbClr val="FEFEFE"/>
              </a:solidFill>
              <a:ea typeface="Times New Roman"/>
            </a:endParaRPr>
          </a:p>
          <a:p>
            <a:pPr>
              <a:lnSpc>
                <a:spcPts val="690"/>
              </a:lnSpc>
            </a:pPr>
            <a:endParaRPr lang="en-US" dirty="0"/>
          </a:p>
          <a:p>
            <a:pPr marL="0">
              <a:lnSpc>
                <a:spcPct val="100000"/>
              </a:lnSpc>
            </a:pPr>
            <a:endParaRPr lang="en-US" altLang="zh-CN" sz="1900" dirty="0">
              <a:solidFill>
                <a:srgbClr val="FEFEFE"/>
              </a:solidFill>
              <a:ea typeface="Times New Roman"/>
            </a:endParaRPr>
          </a:p>
        </p:txBody>
      </p:sp>
      <p:sp>
        <p:nvSpPr>
          <p:cNvPr id="8" name="Rechteck: obere Ecken abgeschnitten 7">
            <a:extLst>
              <a:ext uri="{FF2B5EF4-FFF2-40B4-BE49-F238E27FC236}">
                <a16:creationId xmlns:a16="http://schemas.microsoft.com/office/drawing/2014/main" id="{94A1B2DF-5C6C-4445-A5B4-5D6DDF3FD7DD}"/>
              </a:ext>
            </a:extLst>
          </p:cNvPr>
          <p:cNvSpPr/>
          <p:nvPr/>
        </p:nvSpPr>
        <p:spPr>
          <a:xfrm rot="5400000">
            <a:off x="-1628568" y="3257719"/>
            <a:ext cx="4215924" cy="958787"/>
          </a:xfrm>
          <a:prstGeom prst="snip2SameRect">
            <a:avLst/>
          </a:prstGeom>
          <a:solidFill>
            <a:srgbClr val="81FEF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800" dirty="0">
                <a:solidFill>
                  <a:schemeClr val="tx1"/>
                </a:solidFill>
              </a:rPr>
              <a:t>Übungsaufgabe</a:t>
            </a:r>
          </a:p>
        </p:txBody>
      </p:sp>
    </p:spTree>
    <p:extLst>
      <p:ext uri="{BB962C8B-B14F-4D97-AF65-F5344CB8AC3E}">
        <p14:creationId xmlns:p14="http://schemas.microsoft.com/office/powerpoint/2010/main" val="16936282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1151</Words>
  <Application>Microsoft Office PowerPoint</Application>
  <PresentationFormat>Breitbild</PresentationFormat>
  <Paragraphs>148</Paragraphs>
  <Slides>16</Slides>
  <Notes>6</Notes>
  <HiddenSlides>0</HiddenSlides>
  <MMClips>2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16</vt:i4>
      </vt:variant>
    </vt:vector>
  </HeadingPairs>
  <TitlesOfParts>
    <vt:vector size="25" baseType="lpstr">
      <vt:lpstr>宋体</vt:lpstr>
      <vt:lpstr>-apple-system</vt:lpstr>
      <vt:lpstr>Arial</vt:lpstr>
      <vt:lpstr>Calibri</vt:lpstr>
      <vt:lpstr>Calibri Light</vt:lpstr>
      <vt:lpstr>Consolas</vt:lpstr>
      <vt:lpstr>Times New Roman</vt:lpstr>
      <vt:lpstr>Office Theme</vt:lpstr>
      <vt:lpstr>Benutzerdefiniertes 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jsc</cp:lastModifiedBy>
  <cp:revision>72</cp:revision>
  <dcterms:created xsi:type="dcterms:W3CDTF">2011-01-21T15:00:27Z</dcterms:created>
  <dcterms:modified xsi:type="dcterms:W3CDTF">2020-04-01T10:34:58Z</dcterms:modified>
</cp:coreProperties>
</file>