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256" r:id="rId3"/>
    <p:sldId id="275" r:id="rId4"/>
    <p:sldId id="296" r:id="rId5"/>
    <p:sldId id="314" r:id="rId6"/>
    <p:sldId id="308" r:id="rId7"/>
    <p:sldId id="297" r:id="rId8"/>
    <p:sldId id="309" r:id="rId9"/>
    <p:sldId id="310" r:id="rId10"/>
    <p:sldId id="311" r:id="rId11"/>
    <p:sldId id="312" r:id="rId12"/>
    <p:sldId id="313" r:id="rId13"/>
    <p:sldId id="295"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67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22B45-DFC1-4ABF-A912-28F385E8301F}" type="datetimeFigureOut">
              <a:rPr lang="de-DE" smtClean="0"/>
              <a:t>12.06.2020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D5F6E-A259-4E94-903E-888D3015D064}" type="slidenum">
              <a:rPr lang="de-DE" smtClean="0"/>
              <a:t>‹#›</a:t>
            </a:fld>
            <a:endParaRPr lang="de-DE"/>
          </a:p>
        </p:txBody>
      </p:sp>
    </p:spTree>
    <p:extLst>
      <p:ext uri="{BB962C8B-B14F-4D97-AF65-F5344CB8AC3E}">
        <p14:creationId xmlns:p14="http://schemas.microsoft.com/office/powerpoint/2010/main" val="101812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6BF40A-DC24-4CCE-AD73-36EC42EAEEC3}" type="datetime1">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F70C8-BBF8-4F38-BF4A-C08D7978C8FC}" type="datetime1">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A4748-7E25-461A-9F8D-E9E301B77368}" type="datetime1">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04530-CF1E-465C-86E0-65671F75F2E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AFF5A5F-D515-47A0-9045-ABBF5FA4E0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87A7F8D-BC2D-48F1-860E-5EE637C8D572}"/>
              </a:ext>
            </a:extLst>
          </p:cNvPr>
          <p:cNvSpPr>
            <a:spLocks noGrp="1"/>
          </p:cNvSpPr>
          <p:nvPr>
            <p:ph type="dt" sz="half" idx="10"/>
          </p:nvPr>
        </p:nvSpPr>
        <p:spPr/>
        <p:txBody>
          <a:bodyPr/>
          <a:lstStyle/>
          <a:p>
            <a:fld id="{3D3D9D30-0124-4103-AE56-350871A9E6F3}" type="datetimeFigureOut">
              <a:rPr lang="de-DE" smtClean="0"/>
              <a:t>12.06.2020</a:t>
            </a:fld>
            <a:endParaRPr lang="de-DE"/>
          </a:p>
        </p:txBody>
      </p:sp>
      <p:sp>
        <p:nvSpPr>
          <p:cNvPr id="5" name="Fußzeilenplatzhalter 4">
            <a:extLst>
              <a:ext uri="{FF2B5EF4-FFF2-40B4-BE49-F238E27FC236}">
                <a16:creationId xmlns:a16="http://schemas.microsoft.com/office/drawing/2014/main" id="{4F2364C1-7075-4AFD-BDC1-1C1983DD6F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E897EC4-8081-48F1-BF0B-82FD9E2C3681}"/>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324983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9820D-D1E7-4906-8672-5F5E6E8B632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E8AD9F0-F295-4B96-BDE8-70395C5DE56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BF49C7-D03F-46E9-B897-760E1EF51FF0}"/>
              </a:ext>
            </a:extLst>
          </p:cNvPr>
          <p:cNvSpPr>
            <a:spLocks noGrp="1"/>
          </p:cNvSpPr>
          <p:nvPr>
            <p:ph type="dt" sz="half" idx="10"/>
          </p:nvPr>
        </p:nvSpPr>
        <p:spPr/>
        <p:txBody>
          <a:bodyPr/>
          <a:lstStyle/>
          <a:p>
            <a:fld id="{3D3D9D30-0124-4103-AE56-350871A9E6F3}" type="datetimeFigureOut">
              <a:rPr lang="de-DE" smtClean="0"/>
              <a:t>12.06.2020</a:t>
            </a:fld>
            <a:endParaRPr lang="de-DE"/>
          </a:p>
        </p:txBody>
      </p:sp>
      <p:sp>
        <p:nvSpPr>
          <p:cNvPr id="5" name="Fußzeilenplatzhalter 4">
            <a:extLst>
              <a:ext uri="{FF2B5EF4-FFF2-40B4-BE49-F238E27FC236}">
                <a16:creationId xmlns:a16="http://schemas.microsoft.com/office/drawing/2014/main" id="{07E14815-E04B-4894-AFCE-649EF6C650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026879-9B26-46F8-89E8-237F7B4C3F84}"/>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148784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06317-8F37-4949-88C8-275A455F4D6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27FAB0B-64B6-472D-81FD-E50D88FDF8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9D39EAC-C25D-47B7-B9F4-1E28BF374F5B}"/>
              </a:ext>
            </a:extLst>
          </p:cNvPr>
          <p:cNvSpPr>
            <a:spLocks noGrp="1"/>
          </p:cNvSpPr>
          <p:nvPr>
            <p:ph type="dt" sz="half" idx="10"/>
          </p:nvPr>
        </p:nvSpPr>
        <p:spPr/>
        <p:txBody>
          <a:bodyPr/>
          <a:lstStyle/>
          <a:p>
            <a:fld id="{3D3D9D30-0124-4103-AE56-350871A9E6F3}" type="datetimeFigureOut">
              <a:rPr lang="de-DE" smtClean="0"/>
              <a:t>12.06.2020</a:t>
            </a:fld>
            <a:endParaRPr lang="de-DE"/>
          </a:p>
        </p:txBody>
      </p:sp>
      <p:sp>
        <p:nvSpPr>
          <p:cNvPr id="5" name="Fußzeilenplatzhalter 4">
            <a:extLst>
              <a:ext uri="{FF2B5EF4-FFF2-40B4-BE49-F238E27FC236}">
                <a16:creationId xmlns:a16="http://schemas.microsoft.com/office/drawing/2014/main" id="{BEDEA191-A3CD-4BA9-8EB4-B102B62BA6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DAB8A5-4C35-405E-85E9-94F3981330F0}"/>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3224654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7FE95-FCED-45DE-A28C-FDDD81935BD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BC496AB-4956-4D53-B2A6-06E5CD68B55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7FC843B-674F-474F-9FFC-4EE6AE4D70A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21E9517-5B02-4F09-935C-2703DBD298A5}"/>
              </a:ext>
            </a:extLst>
          </p:cNvPr>
          <p:cNvSpPr>
            <a:spLocks noGrp="1"/>
          </p:cNvSpPr>
          <p:nvPr>
            <p:ph type="dt" sz="half" idx="10"/>
          </p:nvPr>
        </p:nvSpPr>
        <p:spPr/>
        <p:txBody>
          <a:bodyPr/>
          <a:lstStyle/>
          <a:p>
            <a:fld id="{3D3D9D30-0124-4103-AE56-350871A9E6F3}" type="datetimeFigureOut">
              <a:rPr lang="de-DE" smtClean="0"/>
              <a:t>12.06.2020</a:t>
            </a:fld>
            <a:endParaRPr lang="de-DE"/>
          </a:p>
        </p:txBody>
      </p:sp>
      <p:sp>
        <p:nvSpPr>
          <p:cNvPr id="6" name="Fußzeilenplatzhalter 5">
            <a:extLst>
              <a:ext uri="{FF2B5EF4-FFF2-40B4-BE49-F238E27FC236}">
                <a16:creationId xmlns:a16="http://schemas.microsoft.com/office/drawing/2014/main" id="{0369C0F8-B3A4-4D65-9A51-D1FFE14C7FC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E1B4614-905C-4665-B42E-7597904A0FFF}"/>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3477876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86A2B-56F8-44D0-8EA8-DECF3FC0C40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5916061-0778-4F37-AC4D-D831376B5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1C3A04D-6F4E-4819-B39B-FF58667E71D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9EC12E6-20E7-4E1D-9DC1-401B17206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B82BC9C-0A50-4326-90B5-262CBBE8D1C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6B7BEE7-D2E4-48E7-B86A-41F79F8136A2}"/>
              </a:ext>
            </a:extLst>
          </p:cNvPr>
          <p:cNvSpPr>
            <a:spLocks noGrp="1"/>
          </p:cNvSpPr>
          <p:nvPr>
            <p:ph type="dt" sz="half" idx="10"/>
          </p:nvPr>
        </p:nvSpPr>
        <p:spPr/>
        <p:txBody>
          <a:bodyPr/>
          <a:lstStyle/>
          <a:p>
            <a:fld id="{3D3D9D30-0124-4103-AE56-350871A9E6F3}" type="datetimeFigureOut">
              <a:rPr lang="de-DE" smtClean="0"/>
              <a:t>12.06.2020</a:t>
            </a:fld>
            <a:endParaRPr lang="de-DE"/>
          </a:p>
        </p:txBody>
      </p:sp>
      <p:sp>
        <p:nvSpPr>
          <p:cNvPr id="8" name="Fußzeilenplatzhalter 7">
            <a:extLst>
              <a:ext uri="{FF2B5EF4-FFF2-40B4-BE49-F238E27FC236}">
                <a16:creationId xmlns:a16="http://schemas.microsoft.com/office/drawing/2014/main" id="{46D60ADE-2A19-42F8-8DCE-FF3AB956AA9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6B0F075-0200-4E56-B5E0-3351A148D3E8}"/>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302517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9F2D9-0898-4D2F-AAFA-2A02F4436EB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F71B120-CCB8-41B6-8743-FF7E8CA9CFEB}"/>
              </a:ext>
            </a:extLst>
          </p:cNvPr>
          <p:cNvSpPr>
            <a:spLocks noGrp="1"/>
          </p:cNvSpPr>
          <p:nvPr>
            <p:ph type="dt" sz="half" idx="10"/>
          </p:nvPr>
        </p:nvSpPr>
        <p:spPr/>
        <p:txBody>
          <a:bodyPr/>
          <a:lstStyle/>
          <a:p>
            <a:fld id="{3D3D9D30-0124-4103-AE56-350871A9E6F3}" type="datetimeFigureOut">
              <a:rPr lang="de-DE" smtClean="0"/>
              <a:t>12.06.2020</a:t>
            </a:fld>
            <a:endParaRPr lang="de-DE"/>
          </a:p>
        </p:txBody>
      </p:sp>
      <p:sp>
        <p:nvSpPr>
          <p:cNvPr id="4" name="Fußzeilenplatzhalter 3">
            <a:extLst>
              <a:ext uri="{FF2B5EF4-FFF2-40B4-BE49-F238E27FC236}">
                <a16:creationId xmlns:a16="http://schemas.microsoft.com/office/drawing/2014/main" id="{8DA25546-2A04-4E78-9553-954C877C6FB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81F5436-FB8F-4896-8F03-D10DB2196CFF}"/>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357905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5D9149E-28FA-414A-9724-D2A56555FB54}"/>
              </a:ext>
            </a:extLst>
          </p:cNvPr>
          <p:cNvSpPr>
            <a:spLocks noGrp="1"/>
          </p:cNvSpPr>
          <p:nvPr>
            <p:ph type="dt" sz="half" idx="10"/>
          </p:nvPr>
        </p:nvSpPr>
        <p:spPr/>
        <p:txBody>
          <a:bodyPr/>
          <a:lstStyle/>
          <a:p>
            <a:fld id="{3D3D9D30-0124-4103-AE56-350871A9E6F3}" type="datetimeFigureOut">
              <a:rPr lang="de-DE" smtClean="0"/>
              <a:t>12.06.2020</a:t>
            </a:fld>
            <a:endParaRPr lang="de-DE"/>
          </a:p>
        </p:txBody>
      </p:sp>
      <p:sp>
        <p:nvSpPr>
          <p:cNvPr id="3" name="Fußzeilenplatzhalter 2">
            <a:extLst>
              <a:ext uri="{FF2B5EF4-FFF2-40B4-BE49-F238E27FC236}">
                <a16:creationId xmlns:a16="http://schemas.microsoft.com/office/drawing/2014/main" id="{A6C861E0-F9EF-4DA8-944F-762CD954ACD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655BDAA-162A-4432-82CB-69B719030186}"/>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2485499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BF920-C839-4737-A664-DC61971A6B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35BF7F0-EDBE-4856-AE99-277E711B9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932AF53-91D1-4121-8B47-28EA431A0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9030202-22C2-4856-8B35-9CF74F4553D4}"/>
              </a:ext>
            </a:extLst>
          </p:cNvPr>
          <p:cNvSpPr>
            <a:spLocks noGrp="1"/>
          </p:cNvSpPr>
          <p:nvPr>
            <p:ph type="dt" sz="half" idx="10"/>
          </p:nvPr>
        </p:nvSpPr>
        <p:spPr/>
        <p:txBody>
          <a:bodyPr/>
          <a:lstStyle/>
          <a:p>
            <a:fld id="{3D3D9D30-0124-4103-AE56-350871A9E6F3}" type="datetimeFigureOut">
              <a:rPr lang="de-DE" smtClean="0"/>
              <a:t>12.06.2020</a:t>
            </a:fld>
            <a:endParaRPr lang="de-DE"/>
          </a:p>
        </p:txBody>
      </p:sp>
      <p:sp>
        <p:nvSpPr>
          <p:cNvPr id="6" name="Fußzeilenplatzhalter 5">
            <a:extLst>
              <a:ext uri="{FF2B5EF4-FFF2-40B4-BE49-F238E27FC236}">
                <a16:creationId xmlns:a16="http://schemas.microsoft.com/office/drawing/2014/main" id="{F12563CF-F533-4FBF-B985-3D2B3F768B7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AC48AE8-E5F7-4E53-B972-994F2DB8F498}"/>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264120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1804C-E066-4D44-A64E-42A27AF002D7}" type="datetime1">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AAA1C-A41E-42C7-B388-7C1E071501D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776A8D2-3DD6-4DA3-B725-C661F7FE8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83AD13F-9AAE-487B-94AA-C45168616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D907D3F-D00E-427C-A8CB-A31F1D3AB187}"/>
              </a:ext>
            </a:extLst>
          </p:cNvPr>
          <p:cNvSpPr>
            <a:spLocks noGrp="1"/>
          </p:cNvSpPr>
          <p:nvPr>
            <p:ph type="dt" sz="half" idx="10"/>
          </p:nvPr>
        </p:nvSpPr>
        <p:spPr/>
        <p:txBody>
          <a:bodyPr/>
          <a:lstStyle/>
          <a:p>
            <a:fld id="{3D3D9D30-0124-4103-AE56-350871A9E6F3}" type="datetimeFigureOut">
              <a:rPr lang="de-DE" smtClean="0"/>
              <a:t>12.06.2020</a:t>
            </a:fld>
            <a:endParaRPr lang="de-DE"/>
          </a:p>
        </p:txBody>
      </p:sp>
      <p:sp>
        <p:nvSpPr>
          <p:cNvPr id="6" name="Fußzeilenplatzhalter 5">
            <a:extLst>
              <a:ext uri="{FF2B5EF4-FFF2-40B4-BE49-F238E27FC236}">
                <a16:creationId xmlns:a16="http://schemas.microsoft.com/office/drawing/2014/main" id="{2BF3EA34-D8A1-4D99-97F2-F3AC6F831F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3D48AE7-6491-4229-836E-36B3DD17C4EC}"/>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2547397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A3EF5C-BAD3-4DDF-A7D1-96892FA269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27BA673-73AA-41F8-A3FB-A8FFF409417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34BF490-ED79-4B98-B3AD-08F29992248D}"/>
              </a:ext>
            </a:extLst>
          </p:cNvPr>
          <p:cNvSpPr>
            <a:spLocks noGrp="1"/>
          </p:cNvSpPr>
          <p:nvPr>
            <p:ph type="dt" sz="half" idx="10"/>
          </p:nvPr>
        </p:nvSpPr>
        <p:spPr/>
        <p:txBody>
          <a:bodyPr/>
          <a:lstStyle/>
          <a:p>
            <a:fld id="{3D3D9D30-0124-4103-AE56-350871A9E6F3}" type="datetimeFigureOut">
              <a:rPr lang="de-DE" smtClean="0"/>
              <a:t>12.06.2020</a:t>
            </a:fld>
            <a:endParaRPr lang="de-DE"/>
          </a:p>
        </p:txBody>
      </p:sp>
      <p:sp>
        <p:nvSpPr>
          <p:cNvPr id="5" name="Fußzeilenplatzhalter 4">
            <a:extLst>
              <a:ext uri="{FF2B5EF4-FFF2-40B4-BE49-F238E27FC236}">
                <a16:creationId xmlns:a16="http://schemas.microsoft.com/office/drawing/2014/main" id="{C7518407-70F0-4710-8AAE-F1F3041A31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1E2B23-6153-4D40-8622-8487B830141E}"/>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2324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6AD8E61-BD4A-4653-AFCC-A50D046999A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259DD79-9AC7-4763-80D2-38F8E95998C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05CE2C-2C1C-4D65-A7A3-EDE60BEB2770}"/>
              </a:ext>
            </a:extLst>
          </p:cNvPr>
          <p:cNvSpPr>
            <a:spLocks noGrp="1"/>
          </p:cNvSpPr>
          <p:nvPr>
            <p:ph type="dt" sz="half" idx="10"/>
          </p:nvPr>
        </p:nvSpPr>
        <p:spPr/>
        <p:txBody>
          <a:bodyPr/>
          <a:lstStyle/>
          <a:p>
            <a:fld id="{3D3D9D30-0124-4103-AE56-350871A9E6F3}" type="datetimeFigureOut">
              <a:rPr lang="de-DE" smtClean="0"/>
              <a:t>12.06.2020</a:t>
            </a:fld>
            <a:endParaRPr lang="de-DE"/>
          </a:p>
        </p:txBody>
      </p:sp>
      <p:sp>
        <p:nvSpPr>
          <p:cNvPr id="5" name="Fußzeilenplatzhalter 4">
            <a:extLst>
              <a:ext uri="{FF2B5EF4-FFF2-40B4-BE49-F238E27FC236}">
                <a16:creationId xmlns:a16="http://schemas.microsoft.com/office/drawing/2014/main" id="{DA1A4A0A-1091-488F-B5C1-221EA3BEFF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B0205-61C2-469D-9AB7-98F7A6EA2FC1}"/>
              </a:ext>
            </a:extLst>
          </p:cNvPr>
          <p:cNvSpPr>
            <a:spLocks noGrp="1"/>
          </p:cNvSpPr>
          <p:nvPr>
            <p:ph type="sldNum" sz="quarter" idx="12"/>
          </p:nvPr>
        </p:nvSpPr>
        <p:spPr/>
        <p:txBody>
          <a:bodyPr/>
          <a:lstStyle/>
          <a:p>
            <a:fld id="{B7B75ABF-A8D7-4398-9C4F-5F3F2763E3D5}" type="slidenum">
              <a:rPr lang="de-DE" smtClean="0"/>
              <a:t>‹#›</a:t>
            </a:fld>
            <a:endParaRPr lang="de-DE"/>
          </a:p>
        </p:txBody>
      </p:sp>
    </p:spTree>
    <p:extLst>
      <p:ext uri="{BB962C8B-B14F-4D97-AF65-F5344CB8AC3E}">
        <p14:creationId xmlns:p14="http://schemas.microsoft.com/office/powerpoint/2010/main" val="245978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A48AFD-FA09-418D-BDDD-B7927E4BDDD8}" type="datetime1">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D07324-B10A-4362-9262-AC97B4971895}" type="datetime1">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6934FE-29CE-4C5F-B2F5-98F00AFFC1F3}" type="datetime1">
              <a:rPr lang="en-US" smtClean="0"/>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9E04E-2C5D-430C-B2DB-C62B778FD51B}" type="datetime1">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AF946-FCBD-4271-BD4B-1F35030CED43}" type="datetime1">
              <a:rPr lang="en-US" smtClean="0"/>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074B3-45E8-4751-9B9C-FF10C3BE1612}" type="datetime1">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DE093-D3A0-4F66-93B2-FDB4C19A894C}" type="datetime1">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60AF2-3E75-4CCC-9A52-0A127AC80A78}" type="datetime1">
              <a:rPr lang="en-US" smtClean="0"/>
              <a:t>6/12/2020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C690B4F-9B9D-46F3-910B-39B92C112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48B6D6-0AAA-42BD-A65D-3E9CCDD0A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12D6AE5-5E0A-4AB0-A389-6D5961196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D9D30-0124-4103-AE56-350871A9E6F3}" type="datetimeFigureOut">
              <a:rPr lang="de-DE" smtClean="0"/>
              <a:t>12.06.2020</a:t>
            </a:fld>
            <a:endParaRPr lang="de-DE"/>
          </a:p>
        </p:txBody>
      </p:sp>
      <p:sp>
        <p:nvSpPr>
          <p:cNvPr id="5" name="Fußzeilenplatzhalter 4">
            <a:extLst>
              <a:ext uri="{FF2B5EF4-FFF2-40B4-BE49-F238E27FC236}">
                <a16:creationId xmlns:a16="http://schemas.microsoft.com/office/drawing/2014/main" id="{74F7491B-126E-4A41-8FBA-CB793B57F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F2D0CBC-870A-4329-8673-07F1904E6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75ABF-A8D7-4398-9C4F-5F3F2763E3D5}" type="slidenum">
              <a:rPr lang="de-DE" smtClean="0"/>
              <a:t>‹#›</a:t>
            </a:fld>
            <a:endParaRPr lang="de-DE"/>
          </a:p>
        </p:txBody>
      </p:sp>
    </p:spTree>
    <p:extLst>
      <p:ext uri="{BB962C8B-B14F-4D97-AF65-F5344CB8AC3E}">
        <p14:creationId xmlns:p14="http://schemas.microsoft.com/office/powerpoint/2010/main" val="1699319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h5p.org/node/918937"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legacybox.com/blogs/analog/the-history-of-digitization" TargetMode="External"/><Relationship Id="rId3" Type="http://schemas.openxmlformats.org/officeDocument/2006/relationships/hyperlink" Target="https://workingmouse.com.au/innovation/digitisation-digitalisation-digital-transformation" TargetMode="External"/><Relationship Id="rId7" Type="http://schemas.openxmlformats.org/officeDocument/2006/relationships/hyperlink" Target="https://www.forbes.com/sites/gilpress/2015/12/27/a-very-short-history-of-digitization/#13caf31149ac"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southtree.com/blogs/artifact/history-of-digitization" TargetMode="External"/><Relationship Id="rId5" Type="http://schemas.openxmlformats.org/officeDocument/2006/relationships/hyperlink" Target="https://www.salesforce.com/products/platform/what-is-digital-transformation/" TargetMode="External"/><Relationship Id="rId4" Type="http://schemas.openxmlformats.org/officeDocument/2006/relationships/hyperlink" Target="https://en.wikipedia.org/wiki/Digitization#Digitization_versus_digital_preserva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digivet.eduproject.eu/"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https://emphasyscentre.com/research/vet-sector/digiv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508CR1fd8w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h5p.org/node/91893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1"/>
          <p:cNvSpPr txBox="1"/>
          <p:nvPr/>
        </p:nvSpPr>
        <p:spPr>
          <a:xfrm>
            <a:off x="1968119" y="151473"/>
            <a:ext cx="6679193" cy="6542560"/>
          </a:xfrm>
          <a:prstGeom prst="rect">
            <a:avLst/>
          </a:prstGeom>
          <a:noFill/>
        </p:spPr>
        <p:txBody>
          <a:bodyPr wrap="square" lIns="0" tIns="0" rIns="0" bIns="0" rtlCol="0">
            <a:spAutoFit/>
          </a:bodyPr>
          <a:lstStyle/>
          <a:p>
            <a:pPr marL="0" indent="525145">
              <a:lnSpc>
                <a:spcPct val="100000"/>
              </a:lnSpc>
            </a:pPr>
            <a:r>
              <a:rPr lang="en-US" altLang="zh-CN" sz="2000" b="1" spc="-154" dirty="0" err="1">
                <a:solidFill>
                  <a:srgbClr val="FEFEFE"/>
                </a:solidFill>
                <a:ea typeface="Times New Roman"/>
              </a:rPr>
              <a:t>DiGI</a:t>
            </a:r>
            <a:r>
              <a:rPr lang="en-US" altLang="zh-CN" sz="2000" b="1" spc="-104" dirty="0">
                <a:solidFill>
                  <a:srgbClr val="FEFEFE"/>
                </a:solidFill>
                <a:ea typeface="Times New Roman"/>
              </a:rPr>
              <a:t>-</a:t>
            </a:r>
            <a:r>
              <a:rPr lang="en-US" altLang="zh-CN" sz="2000" b="1" spc="-225" dirty="0">
                <a:solidFill>
                  <a:srgbClr val="FEFEFE"/>
                </a:solidFill>
                <a:ea typeface="Times New Roman"/>
              </a:rPr>
              <a:t>VET</a:t>
            </a:r>
          </a:p>
          <a:p>
            <a:pPr marL="0" indent="525145">
              <a:lnSpc>
                <a:spcPct val="100000"/>
              </a:lnSpc>
              <a:spcBef>
                <a:spcPts val="120"/>
              </a:spcBef>
            </a:pPr>
            <a:r>
              <a:rPr lang="en-US" altLang="zh-CN" sz="2000" dirty="0">
                <a:solidFill>
                  <a:srgbClr val="FEFEFE"/>
                </a:solidFill>
                <a:ea typeface="Times New Roman"/>
              </a:rPr>
              <a:t>Project</a:t>
            </a:r>
            <a:r>
              <a:rPr lang="en-US" altLang="zh-CN" sz="2000" dirty="0">
                <a:solidFill>
                  <a:srgbClr val="FEFEFE"/>
                </a:solidFill>
                <a:cs typeface="Times New Roman"/>
              </a:rPr>
              <a:t> </a:t>
            </a:r>
            <a:r>
              <a:rPr lang="en-US" altLang="zh-CN" sz="2000" dirty="0">
                <a:solidFill>
                  <a:srgbClr val="FEFEFE"/>
                </a:solidFill>
                <a:ea typeface="Times New Roman"/>
              </a:rPr>
              <a:t>Number:</a:t>
            </a:r>
            <a:r>
              <a:rPr lang="en-US" altLang="zh-CN" sz="2000" spc="-100" dirty="0">
                <a:solidFill>
                  <a:srgbClr val="FEFEFE"/>
                </a:solidFill>
                <a:cs typeface="Times New Roman"/>
              </a:rPr>
              <a:t> </a:t>
            </a:r>
            <a:r>
              <a:rPr lang="en-US" altLang="zh-CN" sz="2000" dirty="0">
                <a:solidFill>
                  <a:srgbClr val="FEFEFE"/>
                </a:solidFill>
                <a:ea typeface="Times New Roman"/>
              </a:rPr>
              <a:t>2018-1-DE02-KA202-005145</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875"/>
              </a:lnSpc>
            </a:pPr>
            <a:endParaRPr lang="en-US" dirty="0"/>
          </a:p>
          <a:p>
            <a:pPr marL="0">
              <a:lnSpc>
                <a:spcPct val="100000"/>
              </a:lnSpc>
            </a:pPr>
            <a:r>
              <a:rPr lang="en-US" altLang="zh-CN" sz="4800" spc="-440" dirty="0">
                <a:solidFill>
                  <a:srgbClr val="FEFEFE"/>
                </a:solidFill>
                <a:ea typeface="Times New Roman"/>
              </a:rPr>
              <a:t>DIGI</a:t>
            </a:r>
            <a:r>
              <a:rPr lang="en-US" altLang="zh-CN" sz="4800" spc="-275" dirty="0">
                <a:solidFill>
                  <a:srgbClr val="FEFEFE"/>
                </a:solidFill>
                <a:ea typeface="Times New Roman"/>
              </a:rPr>
              <a:t>-</a:t>
            </a:r>
            <a:r>
              <a:rPr lang="en-US" altLang="zh-CN" sz="4800" spc="-540" dirty="0">
                <a:solidFill>
                  <a:srgbClr val="FEFEFE"/>
                </a:solidFill>
                <a:ea typeface="Times New Roman"/>
              </a:rPr>
              <a:t>VET</a:t>
            </a:r>
          </a:p>
          <a:p>
            <a:pPr>
              <a:lnSpc>
                <a:spcPts val="1389"/>
              </a:lnSpc>
            </a:pPr>
            <a:endParaRPr lang="en-US" dirty="0"/>
          </a:p>
          <a:p>
            <a:pPr marL="0" hangingPunct="0">
              <a:lnSpc>
                <a:spcPct val="120000"/>
              </a:lnSpc>
            </a:pPr>
            <a:r>
              <a:rPr lang="en-US" altLang="zh-CN" sz="2000" spc="-169" dirty="0">
                <a:solidFill>
                  <a:srgbClr val="81FEFE"/>
                </a:solidFill>
                <a:ea typeface="Times New Roman"/>
              </a:rPr>
              <a:t>FOSTERING</a:t>
            </a:r>
            <a:r>
              <a:rPr lang="en-US" altLang="zh-CN" sz="2000" spc="-64" dirty="0">
                <a:solidFill>
                  <a:srgbClr val="81FEFE"/>
                </a:solidFill>
                <a:cs typeface="Times New Roman"/>
              </a:rPr>
              <a:t> </a:t>
            </a:r>
            <a:r>
              <a:rPr lang="en-US" altLang="zh-CN" sz="2000" spc="-154" dirty="0">
                <a:solidFill>
                  <a:srgbClr val="81FEFE"/>
                </a:solidFill>
                <a:ea typeface="Times New Roman"/>
              </a:rPr>
              <a:t>DIGITISATION</a:t>
            </a:r>
            <a:r>
              <a:rPr lang="en-US" altLang="zh-CN" sz="2000" spc="-69" dirty="0">
                <a:solidFill>
                  <a:srgbClr val="81FEFE"/>
                </a:solidFill>
                <a:cs typeface="Times New Roman"/>
              </a:rPr>
              <a:t> </a:t>
            </a:r>
            <a:r>
              <a:rPr lang="en-US" altLang="zh-CN" sz="2000" spc="-189" dirty="0">
                <a:solidFill>
                  <a:srgbClr val="81FEFE"/>
                </a:solidFill>
                <a:ea typeface="Times New Roman"/>
              </a:rPr>
              <a:t>AND</a:t>
            </a:r>
            <a:r>
              <a:rPr lang="en-US" altLang="zh-CN" sz="2000" spc="-69" dirty="0">
                <a:solidFill>
                  <a:srgbClr val="81FEFE"/>
                </a:solidFill>
                <a:cs typeface="Times New Roman"/>
              </a:rPr>
              <a:t> </a:t>
            </a:r>
            <a:r>
              <a:rPr lang="en-US" altLang="zh-CN" sz="2000" spc="-175" dirty="0">
                <a:solidFill>
                  <a:srgbClr val="81FEFE"/>
                </a:solidFill>
                <a:ea typeface="Times New Roman"/>
              </a:rPr>
              <a:t>INDUSTRY</a:t>
            </a:r>
            <a:r>
              <a:rPr lang="en-US" altLang="zh-CN" sz="2000" spc="-69" dirty="0">
                <a:solidFill>
                  <a:srgbClr val="81FEFE"/>
                </a:solidFill>
                <a:cs typeface="Times New Roman"/>
              </a:rPr>
              <a:t> </a:t>
            </a:r>
            <a:r>
              <a:rPr lang="en-US" altLang="zh-CN" sz="2000" spc="-110" dirty="0">
                <a:solidFill>
                  <a:srgbClr val="81FEFE"/>
                </a:solidFill>
                <a:ea typeface="Times New Roman"/>
              </a:rPr>
              <a:t>4.0</a:t>
            </a:r>
            <a:r>
              <a:rPr lang="en-US" altLang="zh-CN" sz="2000" spc="-75" dirty="0">
                <a:solidFill>
                  <a:srgbClr val="81FEFE"/>
                </a:solidFill>
                <a:cs typeface="Times New Roman"/>
              </a:rPr>
              <a:t> </a:t>
            </a:r>
            <a:r>
              <a:rPr lang="en-US" altLang="zh-CN" sz="2000" spc="-145" dirty="0">
                <a:solidFill>
                  <a:srgbClr val="81FEFE"/>
                </a:solidFill>
                <a:ea typeface="Times New Roman"/>
              </a:rPr>
              <a:t>IN</a:t>
            </a:r>
            <a:r>
              <a:rPr lang="en-US" altLang="zh-CN" sz="2000" dirty="0">
                <a:solidFill>
                  <a:srgbClr val="81FEFE"/>
                </a:solidFill>
                <a:cs typeface="Times New Roman"/>
              </a:rPr>
              <a:t> </a:t>
            </a:r>
            <a:br>
              <a:rPr dirty="0"/>
            </a:br>
            <a:r>
              <a:rPr lang="en-US" altLang="zh-CN" sz="2000" spc="-184" dirty="0">
                <a:solidFill>
                  <a:srgbClr val="81FEFE"/>
                </a:solidFill>
                <a:ea typeface="Times New Roman"/>
              </a:rPr>
              <a:t>VOCATIONAL</a:t>
            </a:r>
            <a:r>
              <a:rPr lang="en-US" altLang="zh-CN" sz="2000" spc="-69" dirty="0">
                <a:solidFill>
                  <a:srgbClr val="81FEFE"/>
                </a:solidFill>
                <a:cs typeface="Times New Roman"/>
              </a:rPr>
              <a:t> </a:t>
            </a:r>
            <a:r>
              <a:rPr lang="en-US" altLang="zh-CN" sz="2000" spc="-184" dirty="0">
                <a:solidFill>
                  <a:srgbClr val="81FEFE"/>
                </a:solidFill>
                <a:ea typeface="Times New Roman"/>
              </a:rPr>
              <a:t>EDUCATION</a:t>
            </a:r>
            <a:r>
              <a:rPr lang="en-US" altLang="zh-CN" sz="2000" spc="-75" dirty="0">
                <a:solidFill>
                  <a:srgbClr val="81FEFE"/>
                </a:solidFill>
                <a:cs typeface="Times New Roman"/>
              </a:rPr>
              <a:t> </a:t>
            </a:r>
            <a:r>
              <a:rPr lang="en-US" altLang="zh-CN" sz="2000" spc="-195" dirty="0">
                <a:solidFill>
                  <a:srgbClr val="81FEFE"/>
                </a:solidFill>
                <a:ea typeface="Times New Roman"/>
              </a:rPr>
              <a:t>AND</a:t>
            </a:r>
            <a:r>
              <a:rPr lang="en-US" altLang="zh-CN" sz="2000" spc="-80" dirty="0">
                <a:solidFill>
                  <a:srgbClr val="81FEFE"/>
                </a:solidFill>
                <a:cs typeface="Times New Roman"/>
              </a:rPr>
              <a:t> </a:t>
            </a:r>
            <a:r>
              <a:rPr lang="en-US" altLang="zh-CN" sz="2000" spc="-170" dirty="0">
                <a:solidFill>
                  <a:srgbClr val="81FEFE"/>
                </a:solidFill>
                <a:ea typeface="Times New Roman"/>
              </a:rPr>
              <a:t>TRAINING</a:t>
            </a:r>
          </a:p>
          <a:p>
            <a:pPr>
              <a:lnSpc>
                <a:spcPts val="1000"/>
              </a:lnSpc>
            </a:pPr>
            <a:endParaRPr lang="en-US" dirty="0"/>
          </a:p>
          <a:p>
            <a:pPr>
              <a:lnSpc>
                <a:spcPts val="1000"/>
              </a:lnSpc>
            </a:pPr>
            <a:endParaRPr lang="en-US" dirty="0"/>
          </a:p>
          <a:p>
            <a:pPr>
              <a:lnSpc>
                <a:spcPts val="1675"/>
              </a:lnSpc>
            </a:pPr>
            <a:endParaRPr lang="en-US" dirty="0"/>
          </a:p>
          <a:p>
            <a:pPr marL="118236" hangingPunct="0">
              <a:lnSpc>
                <a:spcPct val="95416"/>
              </a:lnSpc>
            </a:pPr>
            <a:r>
              <a:rPr lang="en-US" altLang="zh-CN" sz="2400" b="1" spc="-104" dirty="0">
                <a:solidFill>
                  <a:schemeClr val="bg1"/>
                </a:solidFill>
                <a:ea typeface="Times New Roman"/>
              </a:rPr>
              <a:t>Training Modules for the Learner</a:t>
            </a:r>
            <a:br>
              <a:rPr dirty="0">
                <a:solidFill>
                  <a:schemeClr val="bg1"/>
                </a:solidFill>
              </a:rPr>
            </a:br>
            <a:r>
              <a:rPr lang="en-US" sz="2400" spc="-65" dirty="0">
                <a:solidFill>
                  <a:schemeClr val="bg1"/>
                </a:solidFill>
              </a:rPr>
              <a:t>Module A: </a:t>
            </a:r>
          </a:p>
          <a:p>
            <a:pPr marL="118236" hangingPunct="0">
              <a:lnSpc>
                <a:spcPct val="95416"/>
              </a:lnSpc>
            </a:pPr>
            <a:r>
              <a:rPr lang="en-US" sz="2400" spc="-65" dirty="0">
                <a:solidFill>
                  <a:schemeClr val="bg1"/>
                </a:solidFill>
              </a:rPr>
              <a:t>Digitization: Terms &amp; History</a:t>
            </a:r>
          </a:p>
          <a:p>
            <a:pPr marL="118236" hangingPunct="0">
              <a:lnSpc>
                <a:spcPct val="95416"/>
              </a:lnSpc>
            </a:pPr>
            <a:r>
              <a:rPr lang="en-US" altLang="zh-CN" spc="-65" dirty="0">
                <a:solidFill>
                  <a:schemeClr val="bg1"/>
                </a:solidFill>
                <a:ea typeface="Times New Roman"/>
              </a:rPr>
              <a:t>Emphasys Centre</a:t>
            </a:r>
          </a:p>
          <a:p>
            <a:pPr>
              <a:lnSpc>
                <a:spcPts val="1000"/>
              </a:lnSpc>
            </a:pPr>
            <a:endParaRPr lang="en-US" dirty="0"/>
          </a:p>
          <a:p>
            <a:pPr>
              <a:lnSpc>
                <a:spcPts val="1405"/>
              </a:lnSpc>
            </a:pPr>
            <a:endParaRPr lang="en-US" dirty="0"/>
          </a:p>
          <a:p>
            <a:pPr>
              <a:lnSpc>
                <a:spcPts val="1405"/>
              </a:lnSpc>
            </a:pPr>
            <a:endParaRPr lang="en-US" dirty="0"/>
          </a:p>
          <a:p>
            <a:pPr marL="972947" indent="-25908" hangingPunct="0">
              <a:lnSpc>
                <a:spcPct val="95833"/>
              </a:lnSpc>
            </a:pPr>
            <a:r>
              <a:rPr lang="en-US" altLang="zh-CN" sz="1100" spc="-25"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European</a:t>
            </a:r>
            <a:r>
              <a:rPr lang="en-US" altLang="zh-CN" sz="1100" spc="-10" dirty="0">
                <a:solidFill>
                  <a:srgbClr val="FEFEFE"/>
                </a:solidFill>
                <a:cs typeface="Times New Roman"/>
              </a:rPr>
              <a:t> </a:t>
            </a:r>
            <a:r>
              <a:rPr lang="en-US" altLang="zh-CN" sz="1100" spc="-20" dirty="0">
                <a:solidFill>
                  <a:srgbClr val="FEFEFE"/>
                </a:solidFill>
                <a:ea typeface="Times New Roman"/>
              </a:rPr>
              <a:t>Commission</a:t>
            </a:r>
            <a:r>
              <a:rPr lang="en-US" altLang="zh-CN" sz="1100" spc="-10" dirty="0">
                <a:solidFill>
                  <a:srgbClr val="FEFEFE"/>
                </a:solidFill>
                <a:cs typeface="Times New Roman"/>
              </a:rPr>
              <a:t> </a:t>
            </a:r>
            <a:r>
              <a:rPr lang="en-US" altLang="zh-CN" sz="1100" spc="-20" dirty="0">
                <a:solidFill>
                  <a:srgbClr val="FEFEFE"/>
                </a:solidFill>
                <a:ea typeface="Times New Roman"/>
              </a:rPr>
              <a:t>support</a:t>
            </a:r>
            <a:r>
              <a:rPr lang="en-US" altLang="zh-CN" sz="1100" spc="-10" dirty="0">
                <a:solidFill>
                  <a:srgbClr val="FEFEFE"/>
                </a:solidFill>
                <a:cs typeface="Times New Roman"/>
              </a:rPr>
              <a:t> </a:t>
            </a:r>
            <a:r>
              <a:rPr lang="en-US" altLang="zh-CN" sz="1100" spc="-20" dirty="0">
                <a:solidFill>
                  <a:srgbClr val="FEFEFE"/>
                </a:solidFill>
                <a:ea typeface="Times New Roman"/>
              </a:rPr>
              <a:t>for</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production</a:t>
            </a:r>
            <a:r>
              <a:rPr lang="en-US" altLang="zh-CN" sz="1100" spc="-10" dirty="0">
                <a:solidFill>
                  <a:srgbClr val="FEFEFE"/>
                </a:solidFill>
                <a:cs typeface="Times New Roman"/>
              </a:rPr>
              <a:t> </a:t>
            </a:r>
            <a:r>
              <a:rPr lang="en-US" altLang="zh-CN" sz="1100" spc="-10"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this</a:t>
            </a:r>
            <a:r>
              <a:rPr lang="en-US" altLang="zh-CN" sz="1100" spc="-15" dirty="0">
                <a:solidFill>
                  <a:srgbClr val="FEFEFE"/>
                </a:solidFill>
                <a:cs typeface="Times New Roman"/>
              </a:rPr>
              <a:t> </a:t>
            </a:r>
            <a:r>
              <a:rPr lang="en-US" altLang="zh-CN" sz="1100" spc="-20" dirty="0">
                <a:solidFill>
                  <a:srgbClr val="FEFEFE"/>
                </a:solidFill>
                <a:ea typeface="Times New Roman"/>
              </a:rPr>
              <a:t>publication</a:t>
            </a:r>
            <a:r>
              <a:rPr lang="en-US" altLang="zh-CN" sz="1100" spc="-10" dirty="0">
                <a:solidFill>
                  <a:srgbClr val="FEFEFE"/>
                </a:solidFill>
                <a:cs typeface="Times New Roman"/>
              </a:rPr>
              <a:t> </a:t>
            </a:r>
            <a:r>
              <a:rPr lang="en-US" altLang="zh-CN" sz="1100" spc="-15" dirty="0">
                <a:solidFill>
                  <a:srgbClr val="FEFEFE"/>
                </a:solidFill>
                <a:ea typeface="Times New Roman"/>
              </a:rPr>
              <a:t>does</a:t>
            </a:r>
            <a:r>
              <a:rPr lang="en-US" altLang="zh-CN" sz="1100" spc="-10" dirty="0">
                <a:solidFill>
                  <a:srgbClr val="FEFEFE"/>
                </a:solidFill>
                <a:cs typeface="Times New Roman"/>
              </a:rPr>
              <a:t> </a:t>
            </a:r>
            <a:r>
              <a:rPr lang="en-US" altLang="zh-CN" sz="1100" spc="-20" dirty="0">
                <a:solidFill>
                  <a:srgbClr val="FEFEFE"/>
                </a:solidFill>
                <a:ea typeface="Times New Roman"/>
              </a:rPr>
              <a:t>not</a:t>
            </a:r>
            <a:r>
              <a:rPr lang="en-US" altLang="zh-CN" sz="1100" spc="-10" dirty="0">
                <a:solidFill>
                  <a:srgbClr val="FEFEFE"/>
                </a:solidFill>
                <a:cs typeface="Times New Roman"/>
              </a:rPr>
              <a:t> </a:t>
            </a:r>
            <a:r>
              <a:rPr lang="en-US" altLang="zh-CN" sz="1100" spc="-15" dirty="0">
                <a:solidFill>
                  <a:srgbClr val="FEFEFE"/>
                </a:solidFill>
                <a:ea typeface="Times New Roman"/>
              </a:rPr>
              <a:t>constitute</a:t>
            </a:r>
            <a:r>
              <a:rPr lang="en-US" altLang="zh-CN" sz="1100" spc="-15" dirty="0">
                <a:solidFill>
                  <a:srgbClr val="FEFEFE"/>
                </a:solidFill>
                <a:cs typeface="Times New Roman"/>
              </a:rPr>
              <a:t> </a:t>
            </a:r>
            <a:r>
              <a:rPr lang="en-US" altLang="zh-CN" sz="1100" spc="-30" dirty="0">
                <a:solidFill>
                  <a:srgbClr val="FEFEFE"/>
                </a:solidFill>
                <a:ea typeface="Times New Roman"/>
              </a:rPr>
              <a:t>an</a:t>
            </a:r>
            <a:r>
              <a:rPr lang="en-US" altLang="zh-CN" sz="1100" dirty="0">
                <a:solidFill>
                  <a:srgbClr val="FEFEFE"/>
                </a:solidFill>
                <a:cs typeface="Times New Roman"/>
              </a:rPr>
              <a:t> </a:t>
            </a:r>
            <a:r>
              <a:rPr lang="en-US" altLang="zh-CN" sz="1100" spc="-20" dirty="0">
                <a:solidFill>
                  <a:srgbClr val="FEFEFE"/>
                </a:solidFill>
                <a:ea typeface="Times New Roman"/>
              </a:rPr>
              <a:t>endorsement</a:t>
            </a:r>
            <a:r>
              <a:rPr lang="en-US" altLang="zh-CN" sz="1100" spc="-5" dirty="0">
                <a:solidFill>
                  <a:srgbClr val="FEFEFE"/>
                </a:solidFill>
                <a:cs typeface="Times New Roman"/>
              </a:rPr>
              <a:t> </a:t>
            </a:r>
            <a:r>
              <a:rPr lang="en-US" altLang="zh-CN" sz="1100" spc="-10"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contents</a:t>
            </a:r>
            <a:r>
              <a:rPr lang="en-US" altLang="zh-CN" sz="1100" spc="-10" dirty="0">
                <a:solidFill>
                  <a:srgbClr val="FEFEFE"/>
                </a:solidFill>
                <a:cs typeface="Times New Roman"/>
              </a:rPr>
              <a:t> </a:t>
            </a:r>
            <a:r>
              <a:rPr lang="en-US" altLang="zh-CN" sz="1100" spc="-20" dirty="0">
                <a:solidFill>
                  <a:srgbClr val="FEFEFE"/>
                </a:solidFill>
                <a:ea typeface="Times New Roman"/>
              </a:rPr>
              <a:t>which</a:t>
            </a:r>
            <a:r>
              <a:rPr lang="en-US" altLang="zh-CN" sz="1100" spc="-10" dirty="0">
                <a:solidFill>
                  <a:srgbClr val="FEFEFE"/>
                </a:solidFill>
                <a:cs typeface="Times New Roman"/>
              </a:rPr>
              <a:t> </a:t>
            </a:r>
            <a:r>
              <a:rPr lang="en-US" altLang="zh-CN" sz="1100" spc="-15" dirty="0">
                <a:solidFill>
                  <a:srgbClr val="FEFEFE"/>
                </a:solidFill>
                <a:ea typeface="Times New Roman"/>
              </a:rPr>
              <a:t>reflects</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views</a:t>
            </a:r>
            <a:r>
              <a:rPr lang="en-US" altLang="zh-CN" sz="1100" spc="-10" dirty="0">
                <a:solidFill>
                  <a:srgbClr val="FEFEFE"/>
                </a:solidFill>
                <a:cs typeface="Times New Roman"/>
              </a:rPr>
              <a:t> </a:t>
            </a:r>
            <a:r>
              <a:rPr lang="en-US" altLang="zh-CN" sz="1100" spc="-15" dirty="0">
                <a:solidFill>
                  <a:srgbClr val="FEFEFE"/>
                </a:solidFill>
                <a:ea typeface="Times New Roman"/>
              </a:rPr>
              <a:t>only</a:t>
            </a:r>
            <a:r>
              <a:rPr lang="en-US" altLang="zh-CN" sz="1100" spc="-10"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authors,</a:t>
            </a:r>
            <a:r>
              <a:rPr lang="en-US" altLang="zh-CN" sz="1100" spc="-10" dirty="0">
                <a:solidFill>
                  <a:srgbClr val="FEFEFE"/>
                </a:solidFill>
                <a:cs typeface="Times New Roman"/>
              </a:rPr>
              <a:t> </a:t>
            </a:r>
            <a:r>
              <a:rPr lang="en-US" altLang="zh-CN" sz="1100" spc="-25" dirty="0">
                <a:solidFill>
                  <a:srgbClr val="FEFEFE"/>
                </a:solidFill>
                <a:ea typeface="Times New Roman"/>
              </a:rPr>
              <a:t>and</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5" dirty="0">
                <a:solidFill>
                  <a:srgbClr val="FEFEFE"/>
                </a:solidFill>
                <a:cs typeface="Times New Roman"/>
              </a:rPr>
              <a:t> </a:t>
            </a:r>
            <a:r>
              <a:rPr lang="en-US" altLang="zh-CN" sz="1100" spc="-20" dirty="0">
                <a:solidFill>
                  <a:srgbClr val="FEFEFE"/>
                </a:solidFill>
                <a:ea typeface="Times New Roman"/>
              </a:rPr>
              <a:t>Commission</a:t>
            </a:r>
          </a:p>
          <a:p>
            <a:pPr marL="0" indent="834263">
              <a:lnSpc>
                <a:spcPct val="100000"/>
              </a:lnSpc>
            </a:pPr>
            <a:r>
              <a:rPr lang="en-US" altLang="zh-CN" sz="1100" dirty="0">
                <a:solidFill>
                  <a:srgbClr val="FEFEFE"/>
                </a:solidFill>
                <a:ea typeface="Times New Roman"/>
              </a:rPr>
              <a:t>cannot</a:t>
            </a:r>
            <a:r>
              <a:rPr lang="en-US" altLang="zh-CN" sz="1100" spc="-20"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held</a:t>
            </a:r>
            <a:r>
              <a:rPr lang="en-US" altLang="zh-CN" sz="1100" spc="-20" dirty="0">
                <a:solidFill>
                  <a:srgbClr val="FEFEFE"/>
                </a:solidFill>
                <a:cs typeface="Times New Roman"/>
              </a:rPr>
              <a:t> </a:t>
            </a:r>
            <a:r>
              <a:rPr lang="en-US" altLang="zh-CN" sz="1100" dirty="0">
                <a:solidFill>
                  <a:srgbClr val="FEFEFE"/>
                </a:solidFill>
                <a:ea typeface="Times New Roman"/>
              </a:rPr>
              <a:t>responsible</a:t>
            </a:r>
            <a:r>
              <a:rPr lang="en-US" altLang="zh-CN" sz="1100" spc="-25" dirty="0">
                <a:solidFill>
                  <a:srgbClr val="FEFEFE"/>
                </a:solidFill>
                <a:cs typeface="Times New Roman"/>
              </a:rPr>
              <a:t> </a:t>
            </a:r>
            <a:r>
              <a:rPr lang="en-US" altLang="zh-CN" sz="1100" dirty="0">
                <a:solidFill>
                  <a:srgbClr val="FEFEFE"/>
                </a:solidFill>
                <a:ea typeface="Times New Roman"/>
              </a:rPr>
              <a:t>for</a:t>
            </a:r>
            <a:r>
              <a:rPr lang="en-US" altLang="zh-CN" sz="1100" spc="-20" dirty="0">
                <a:solidFill>
                  <a:srgbClr val="FEFEFE"/>
                </a:solidFill>
                <a:cs typeface="Times New Roman"/>
              </a:rPr>
              <a:t> </a:t>
            </a:r>
            <a:r>
              <a:rPr lang="en-US" altLang="zh-CN" sz="1100" dirty="0">
                <a:solidFill>
                  <a:srgbClr val="FEFEFE"/>
                </a:solidFill>
                <a:ea typeface="Times New Roman"/>
              </a:rPr>
              <a:t>any</a:t>
            </a:r>
            <a:r>
              <a:rPr lang="en-US" altLang="zh-CN" sz="1100" spc="-25" dirty="0">
                <a:solidFill>
                  <a:srgbClr val="FEFEFE"/>
                </a:solidFill>
                <a:cs typeface="Times New Roman"/>
              </a:rPr>
              <a:t> </a:t>
            </a:r>
            <a:r>
              <a:rPr lang="en-US" altLang="zh-CN" sz="1100" dirty="0">
                <a:solidFill>
                  <a:srgbClr val="FEFEFE"/>
                </a:solidFill>
                <a:ea typeface="Times New Roman"/>
              </a:rPr>
              <a:t>use</a:t>
            </a:r>
            <a:r>
              <a:rPr lang="en-US" altLang="zh-CN" sz="1100" spc="-20" dirty="0">
                <a:solidFill>
                  <a:srgbClr val="FEFEFE"/>
                </a:solidFill>
                <a:cs typeface="Times New Roman"/>
              </a:rPr>
              <a:t> </a:t>
            </a:r>
            <a:r>
              <a:rPr lang="en-US" altLang="zh-CN" sz="1100" dirty="0">
                <a:solidFill>
                  <a:srgbClr val="FEFEFE"/>
                </a:solidFill>
                <a:ea typeface="Times New Roman"/>
              </a:rPr>
              <a:t>which</a:t>
            </a:r>
            <a:r>
              <a:rPr lang="en-US" altLang="zh-CN" sz="1100" spc="-25" dirty="0">
                <a:solidFill>
                  <a:srgbClr val="FEFEFE"/>
                </a:solidFill>
                <a:cs typeface="Times New Roman"/>
              </a:rPr>
              <a:t> </a:t>
            </a:r>
            <a:r>
              <a:rPr lang="en-US" altLang="zh-CN" sz="1100" dirty="0">
                <a:solidFill>
                  <a:srgbClr val="FEFEFE"/>
                </a:solidFill>
                <a:ea typeface="Times New Roman"/>
              </a:rPr>
              <a:t>may</a:t>
            </a:r>
            <a:r>
              <a:rPr lang="en-US" altLang="zh-CN" sz="1100" spc="-20"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made</a:t>
            </a:r>
            <a:r>
              <a:rPr lang="en-US" altLang="zh-CN" sz="1100" spc="-20" dirty="0">
                <a:solidFill>
                  <a:srgbClr val="FEFEFE"/>
                </a:solidFill>
                <a:cs typeface="Times New Roman"/>
              </a:rPr>
              <a:t> </a:t>
            </a:r>
            <a:r>
              <a:rPr lang="en-US" altLang="zh-CN" sz="1100" dirty="0">
                <a:solidFill>
                  <a:srgbClr val="FEFEFE"/>
                </a:solidFill>
                <a:ea typeface="Times New Roman"/>
              </a:rPr>
              <a:t>of</a:t>
            </a:r>
            <a:r>
              <a:rPr lang="en-US" altLang="zh-CN" sz="1100" spc="-25" dirty="0">
                <a:solidFill>
                  <a:srgbClr val="FEFEFE"/>
                </a:solidFill>
                <a:cs typeface="Times New Roman"/>
              </a:rPr>
              <a:t> </a:t>
            </a:r>
            <a:r>
              <a:rPr lang="en-US" altLang="zh-CN" sz="1100" dirty="0">
                <a:solidFill>
                  <a:srgbClr val="FEFEFE"/>
                </a:solidFill>
                <a:ea typeface="Times New Roman"/>
              </a:rPr>
              <a:t>the</a:t>
            </a:r>
            <a:r>
              <a:rPr lang="en-US" altLang="zh-CN" sz="1100" spc="-20" dirty="0">
                <a:solidFill>
                  <a:srgbClr val="FEFEFE"/>
                </a:solidFill>
                <a:cs typeface="Times New Roman"/>
              </a:rPr>
              <a:t> </a:t>
            </a:r>
            <a:r>
              <a:rPr lang="en-US" altLang="zh-CN" sz="1100" dirty="0">
                <a:solidFill>
                  <a:srgbClr val="FEFEFE"/>
                </a:solidFill>
                <a:ea typeface="Times New Roman"/>
              </a:rPr>
              <a:t>information</a:t>
            </a:r>
            <a:r>
              <a:rPr lang="en-US" altLang="zh-CN" sz="1100" spc="-25" dirty="0">
                <a:solidFill>
                  <a:srgbClr val="FEFEFE"/>
                </a:solidFill>
                <a:cs typeface="Times New Roman"/>
              </a:rPr>
              <a:t> </a:t>
            </a:r>
            <a:r>
              <a:rPr lang="en-US" altLang="zh-CN" sz="1100" dirty="0">
                <a:solidFill>
                  <a:srgbClr val="FEFEFE"/>
                </a:solidFill>
                <a:ea typeface="Times New Roman"/>
              </a:rPr>
              <a:t>contained</a:t>
            </a:r>
            <a:r>
              <a:rPr lang="en-US" altLang="zh-CN" sz="1100" spc="-25" dirty="0">
                <a:solidFill>
                  <a:srgbClr val="FEFEFE"/>
                </a:solidFill>
                <a:cs typeface="Times New Roman"/>
              </a:rPr>
              <a:t> </a:t>
            </a:r>
            <a:r>
              <a:rPr lang="en-US" altLang="zh-CN" sz="1100" dirty="0">
                <a:solidFill>
                  <a:srgbClr val="FEFEFE"/>
                </a:solidFill>
                <a:ea typeface="Times New Roman"/>
              </a:rPr>
              <a:t>therein</a:t>
            </a:r>
            <a:r>
              <a:rPr lang="en-US" altLang="zh-CN" sz="1100" dirty="0">
                <a:solidFill>
                  <a:srgbClr val="FEFEFE"/>
                </a:solidFill>
                <a:latin typeface="Times New Roman"/>
                <a:ea typeface="Times New Roman"/>
              </a:rPr>
              <a:t>.</a:t>
            </a:r>
            <a:endParaRPr lang="en-US" altLang="zh-CN" sz="1200" dirty="0">
              <a:solidFill>
                <a:srgbClr val="FEFEFE"/>
              </a:solidFill>
              <a:latin typeface="Times New Roman"/>
              <a:ea typeface="Times New Roman"/>
            </a:endParaRPr>
          </a:p>
        </p:txBody>
      </p:sp>
      <p:sp>
        <p:nvSpPr>
          <p:cNvPr id="4" name="Foliennummernplatzhalter 3"/>
          <p:cNvSpPr>
            <a:spLocks noGrp="1"/>
          </p:cNvSpPr>
          <p:nvPr>
            <p:ph type="sldNum" sz="quarter" idx="12"/>
          </p:nvPr>
        </p:nvSpPr>
        <p:spPr/>
        <p:txBody>
          <a:bodyPr/>
          <a:lstStyle/>
          <a:p>
            <a:fld id="{186AF604-6CBA-6F4A-A6F6-26E48A4D0EE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6EA0-2F68-4B6A-8E3D-38BE41F3D4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945CD0-D077-43EC-8B5C-7C4DECC1C728}"/>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DCD283C6-30F5-4F29-B5D1-CB6B9E94E06D}"/>
              </a:ext>
            </a:extLst>
          </p:cNvPr>
          <p:cNvSpPr>
            <a:spLocks noGrp="1"/>
          </p:cNvSpPr>
          <p:nvPr>
            <p:ph type="sldNum" sz="quarter" idx="12"/>
          </p:nvPr>
        </p:nvSpPr>
        <p:spPr/>
        <p:txBody>
          <a:bodyPr/>
          <a:lstStyle/>
          <a:p>
            <a:fld id="{186AF604-6CBA-6F4A-A6F6-26E48A4D0EE4}" type="slidenum">
              <a:rPr lang="en-US" smtClean="0"/>
              <a:t>10</a:t>
            </a:fld>
            <a:endParaRPr lang="en-US"/>
          </a:p>
        </p:txBody>
      </p:sp>
      <p:pic>
        <p:nvPicPr>
          <p:cNvPr id="5" name="Picture 3">
            <a:extLst>
              <a:ext uri="{FF2B5EF4-FFF2-40B4-BE49-F238E27FC236}">
                <a16:creationId xmlns:a16="http://schemas.microsoft.com/office/drawing/2014/main" id="{99E0CF3A-A69E-4743-9C07-A160F4C6A7DC}"/>
              </a:ext>
            </a:extLst>
          </p:cNvPr>
          <p:cNvPicPr>
            <a:picLocks noChangeAspect="1"/>
          </p:cNvPicPr>
          <p:nvPr/>
        </p:nvPicPr>
        <p:blipFill>
          <a:blip r:embed="rId2"/>
          <a:stretch>
            <a:fillRect/>
          </a:stretch>
        </p:blipFill>
        <p:spPr>
          <a:xfrm>
            <a:off x="0" y="564"/>
            <a:ext cx="12192000" cy="6858000"/>
          </a:xfrm>
          <a:prstGeom prst="rect">
            <a:avLst/>
          </a:prstGeom>
        </p:spPr>
      </p:pic>
      <p:sp>
        <p:nvSpPr>
          <p:cNvPr id="6" name="Rectangle 5">
            <a:extLst>
              <a:ext uri="{FF2B5EF4-FFF2-40B4-BE49-F238E27FC236}">
                <a16:creationId xmlns:a16="http://schemas.microsoft.com/office/drawing/2014/main" id="{D4157835-8E5A-4F6B-B9A5-B80AD5BA0485}"/>
              </a:ext>
            </a:extLst>
          </p:cNvPr>
          <p:cNvSpPr/>
          <p:nvPr/>
        </p:nvSpPr>
        <p:spPr>
          <a:xfrm>
            <a:off x="1083076" y="1354746"/>
            <a:ext cx="9250532" cy="4148508"/>
          </a:xfrm>
          <a:prstGeom prst="rect">
            <a:avLst/>
          </a:prstGeom>
        </p:spPr>
        <p:txBody>
          <a:bodyPr wrap="square">
            <a:spAutoFit/>
          </a:bodyPr>
          <a:lstStyle/>
          <a:p>
            <a:pPr>
              <a:lnSpc>
                <a:spcPct val="107000"/>
              </a:lnSpc>
              <a:spcAft>
                <a:spcPts val="800"/>
              </a:spcAft>
            </a:pPr>
            <a:r>
              <a:rPr lang="en-GB" b="1" dirty="0">
                <a:solidFill>
                  <a:schemeClr val="tx2">
                    <a:lumMod val="50000"/>
                  </a:schemeClr>
                </a:solidFill>
                <a:latin typeface="Chronicle Display"/>
                <a:ea typeface="Calibri" panose="020F0502020204030204" pitchFamily="34" charset="0"/>
                <a:cs typeface="Times New Roman" panose="02020603050405020304" pitchFamily="18" charset="0"/>
              </a:rPr>
              <a:t>The World Wide Web</a:t>
            </a:r>
            <a:endParaRPr lang="en-GB" dirty="0">
              <a:solidFill>
                <a:schemeClr val="tx2">
                  <a:lumMod val="50000"/>
                </a:schemeClr>
              </a:solidFill>
              <a:latin typeface="Chronicle Display"/>
              <a:ea typeface="Calibri" panose="020F0502020204030204" pitchFamily="34" charset="0"/>
              <a:cs typeface="Times New Roman" panose="02020603050405020304" pitchFamily="18" charset="0"/>
            </a:endParaRPr>
          </a:p>
          <a:p>
            <a:pPr>
              <a:lnSpc>
                <a:spcPct val="107000"/>
              </a:lnSpc>
              <a:spcAft>
                <a:spcPts val="800"/>
              </a:spcAft>
            </a:pPr>
            <a:r>
              <a:rPr lang="en-GB" dirty="0">
                <a:solidFill>
                  <a:schemeClr val="bg1"/>
                </a:solidFill>
                <a:latin typeface="Chronicle Display"/>
                <a:ea typeface="Calibri" panose="020F0502020204030204" pitchFamily="34" charset="0"/>
                <a:cs typeface="Times New Roman" panose="02020603050405020304" pitchFamily="18" charset="0"/>
              </a:rPr>
              <a:t>In the 1960s, the world was introduced to the Internet, specifically organisations such as the military were developing internetworking. That was when the development of digitisation had ascended as people had started to email, send instant messages, created blogs, websites and forums.</a:t>
            </a:r>
          </a:p>
          <a:p>
            <a:pPr>
              <a:lnSpc>
                <a:spcPct val="107000"/>
              </a:lnSpc>
              <a:spcAft>
                <a:spcPts val="800"/>
              </a:spcAft>
            </a:pPr>
            <a:r>
              <a:rPr lang="en-GB" dirty="0">
                <a:solidFill>
                  <a:schemeClr val="bg1"/>
                </a:solidFill>
                <a:latin typeface="Chronicle Display"/>
                <a:ea typeface="Calibri" panose="020F0502020204030204" pitchFamily="34" charset="0"/>
                <a:cs typeface="Times New Roman" panose="02020603050405020304" pitchFamily="18" charset="0"/>
              </a:rPr>
              <a:t>And in the 1980s the World Wide Web had become more accessible than ever. In 1994 banner ads had emerged as a new form of advertising, which are still used today!</a:t>
            </a:r>
          </a:p>
          <a:p>
            <a:pPr>
              <a:lnSpc>
                <a:spcPct val="107000"/>
              </a:lnSpc>
              <a:spcAft>
                <a:spcPts val="800"/>
              </a:spcAft>
            </a:pPr>
            <a:endParaRPr lang="en-GB" dirty="0">
              <a:latin typeface="Chronicle Display"/>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chemeClr val="tx2">
                    <a:lumMod val="50000"/>
                  </a:schemeClr>
                </a:solidFill>
                <a:latin typeface="Chronicle Display"/>
                <a:ea typeface="Calibri" panose="020F0502020204030204" pitchFamily="34" charset="0"/>
                <a:cs typeface="Times New Roman" panose="02020603050405020304" pitchFamily="18" charset="0"/>
              </a:rPr>
              <a:t>Digitization Overcomes Tangible Storage</a:t>
            </a:r>
            <a:endParaRPr lang="en-GB" dirty="0">
              <a:solidFill>
                <a:schemeClr val="tx2">
                  <a:lumMod val="50000"/>
                </a:schemeClr>
              </a:solidFill>
              <a:latin typeface="Chronicle Display"/>
              <a:ea typeface="Calibri" panose="020F0502020204030204" pitchFamily="34" charset="0"/>
              <a:cs typeface="Times New Roman" panose="02020603050405020304" pitchFamily="18" charset="0"/>
            </a:endParaRPr>
          </a:p>
          <a:p>
            <a:pPr>
              <a:lnSpc>
                <a:spcPct val="107000"/>
              </a:lnSpc>
              <a:spcAft>
                <a:spcPts val="800"/>
              </a:spcAft>
            </a:pPr>
            <a:r>
              <a:rPr lang="en-GB" dirty="0">
                <a:solidFill>
                  <a:schemeClr val="bg1"/>
                </a:solidFill>
                <a:latin typeface="Chronicle Display"/>
                <a:ea typeface="Calibri" panose="020F0502020204030204" pitchFamily="34" charset="0"/>
                <a:cs typeface="Times New Roman" panose="02020603050405020304" pitchFamily="18" charset="0"/>
              </a:rPr>
              <a:t>By 2002, digital information exceeds non-digital forms. The following year more digital cameras are sold than film cameras. This quick change due to the Internet’s communication and ability to share data meant film quickly started to become less significant to the common household.</a:t>
            </a:r>
          </a:p>
        </p:txBody>
      </p:sp>
    </p:spTree>
    <p:extLst>
      <p:ext uri="{BB962C8B-B14F-4D97-AF65-F5344CB8AC3E}">
        <p14:creationId xmlns:p14="http://schemas.microsoft.com/office/powerpoint/2010/main" val="369952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D29ED4E-6C8A-45C9-AAC2-3200BB8DEEF5}"/>
              </a:ext>
            </a:extLst>
          </p:cNvPr>
          <p:cNvPicPr>
            <a:picLocks noChangeAspect="1"/>
          </p:cNvPicPr>
          <p:nvPr/>
        </p:nvPicPr>
        <p:blipFill rotWithShape="1">
          <a:blip r:embed="rId3"/>
          <a:srcRect t="32742"/>
          <a:stretch/>
        </p:blipFill>
        <p:spPr>
          <a:xfrm>
            <a:off x="2543089" y="2726383"/>
            <a:ext cx="7096057" cy="2708903"/>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11</a:t>
            </a:fld>
            <a:endParaRPr lang="en-US"/>
          </a:p>
        </p:txBody>
      </p:sp>
      <p:sp>
        <p:nvSpPr>
          <p:cNvPr id="6"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800" dirty="0">
                <a:solidFill>
                  <a:schemeClr val="tx1"/>
                </a:solidFill>
              </a:rPr>
              <a:t>TASK</a:t>
            </a:r>
          </a:p>
        </p:txBody>
      </p:sp>
      <p:sp>
        <p:nvSpPr>
          <p:cNvPr id="7" name="Rectangle 6"/>
          <p:cNvSpPr/>
          <p:nvPr/>
        </p:nvSpPr>
        <p:spPr>
          <a:xfrm>
            <a:off x="2543089" y="1268289"/>
            <a:ext cx="6320513" cy="1446550"/>
          </a:xfrm>
          <a:prstGeom prst="rect">
            <a:avLst/>
          </a:prstGeom>
        </p:spPr>
        <p:txBody>
          <a:bodyPr wrap="none">
            <a:spAutoFit/>
          </a:bodyPr>
          <a:lstStyle/>
          <a:p>
            <a:pPr algn="ctr"/>
            <a:r>
              <a:rPr lang="en-US" sz="3200" b="1" dirty="0">
                <a:solidFill>
                  <a:schemeClr val="bg1"/>
                </a:solidFill>
              </a:rPr>
              <a:t>Task</a:t>
            </a:r>
            <a:br>
              <a:rPr lang="en-US" sz="3200" b="1" dirty="0">
                <a:solidFill>
                  <a:schemeClr val="bg1"/>
                </a:solidFill>
              </a:rPr>
            </a:br>
            <a:endParaRPr lang="en-US" sz="3200" b="1" dirty="0">
              <a:solidFill>
                <a:schemeClr val="bg1"/>
              </a:solidFill>
            </a:endParaRPr>
          </a:p>
          <a:p>
            <a:r>
              <a:rPr lang="en-US" sz="2400" i="1" dirty="0">
                <a:solidFill>
                  <a:schemeClr val="bg1"/>
                </a:solidFill>
              </a:rPr>
              <a:t>Follow the link and drag the words into the boxes</a:t>
            </a:r>
            <a:endParaRPr lang="en-GB" sz="2000" i="1" dirty="0">
              <a:solidFill>
                <a:schemeClr val="bg1"/>
              </a:solidFill>
            </a:endParaRPr>
          </a:p>
        </p:txBody>
      </p:sp>
      <p:sp>
        <p:nvSpPr>
          <p:cNvPr id="8" name="Rectangle 7"/>
          <p:cNvSpPr/>
          <p:nvPr/>
        </p:nvSpPr>
        <p:spPr>
          <a:xfrm>
            <a:off x="4593760" y="4889016"/>
            <a:ext cx="3004477" cy="369332"/>
          </a:xfrm>
          <a:prstGeom prst="rect">
            <a:avLst/>
          </a:prstGeom>
        </p:spPr>
        <p:txBody>
          <a:bodyPr wrap="none">
            <a:spAutoFit/>
          </a:bodyPr>
          <a:lstStyle/>
          <a:p>
            <a:r>
              <a:rPr lang="en-GB" dirty="0">
                <a:hlinkClick r:id="rId4"/>
              </a:rPr>
              <a:t>https://h5p.org/node/918937</a:t>
            </a:r>
            <a:endParaRPr lang="en-GB" dirty="0"/>
          </a:p>
        </p:txBody>
      </p:sp>
    </p:spTree>
    <p:extLst>
      <p:ext uri="{BB962C8B-B14F-4D97-AF65-F5344CB8AC3E}">
        <p14:creationId xmlns:p14="http://schemas.microsoft.com/office/powerpoint/2010/main" val="45908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242247" y="1086837"/>
            <a:ext cx="8913974" cy="936154"/>
          </a:xfrm>
          <a:prstGeom prst="rect">
            <a:avLst/>
          </a:prstGeom>
          <a:noFill/>
        </p:spPr>
        <p:txBody>
          <a:bodyPr wrap="square" lIns="0" tIns="0" rIns="0" bIns="0" rtlCol="0">
            <a:spAutoFit/>
          </a:bodyPr>
          <a:lstStyle/>
          <a:p>
            <a:pPr marL="0">
              <a:lnSpc>
                <a:spcPct val="100000"/>
              </a:lnSpc>
            </a:pPr>
            <a:r>
              <a:rPr lang="en-US" altLang="zh-CN" sz="3600" dirty="0">
                <a:solidFill>
                  <a:srgbClr val="FEFEFE"/>
                </a:solidFill>
                <a:ea typeface="Times New Roman"/>
              </a:rPr>
              <a:t>References</a:t>
            </a: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1242247" y="1755832"/>
            <a:ext cx="9494078" cy="496739"/>
          </a:xfrm>
          <a:prstGeom prst="rect">
            <a:avLst/>
          </a:prstGeom>
          <a:noFill/>
        </p:spPr>
        <p:txBody>
          <a:bodyPr wrap="square" lIns="0" tIns="0" rIns="0" bIns="0" rtlCol="0">
            <a:spAutoFit/>
          </a:bodyPr>
          <a:lstStyle/>
          <a:p>
            <a:pPr>
              <a:lnSpc>
                <a:spcPct val="150000"/>
              </a:lnSpc>
            </a:pPr>
            <a:endParaRPr lang="en-US" altLang="zh-CN" sz="2400" b="1" spc="-15"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12</a:t>
            </a:fld>
            <a:endParaRPr lang="en-US" sz="1800" dirty="0">
              <a:solidFill>
                <a:schemeClr val="bg1"/>
              </a:solidFill>
            </a:endParaRPr>
          </a:p>
        </p:txBody>
      </p:sp>
      <p:sp>
        <p:nvSpPr>
          <p:cNvPr id="7" name="Rechteck 6">
            <a:extLst>
              <a:ext uri="{FF2B5EF4-FFF2-40B4-BE49-F238E27FC236}">
                <a16:creationId xmlns:a16="http://schemas.microsoft.com/office/drawing/2014/main" id="{6D2BEFEC-2D70-4C1E-81C3-D051583B7851}"/>
              </a:ext>
            </a:extLst>
          </p:cNvPr>
          <p:cNvSpPr/>
          <p:nvPr/>
        </p:nvSpPr>
        <p:spPr>
          <a:xfrm>
            <a:off x="1242248" y="1755832"/>
            <a:ext cx="10438476" cy="3754874"/>
          </a:xfrm>
          <a:prstGeom prst="rect">
            <a:avLst/>
          </a:prstGeom>
        </p:spPr>
        <p:txBody>
          <a:bodyPr wrap="square">
            <a:spAutoFit/>
          </a:bodyPr>
          <a:lstStyle/>
          <a:p>
            <a:r>
              <a:rPr lang="en-US" sz="1400" dirty="0" err="1">
                <a:solidFill>
                  <a:schemeClr val="bg1"/>
                </a:solidFill>
              </a:rPr>
              <a:t>Digitisation</a:t>
            </a:r>
            <a:r>
              <a:rPr lang="en-US" sz="1400" dirty="0">
                <a:solidFill>
                  <a:schemeClr val="bg1"/>
                </a:solidFill>
              </a:rPr>
              <a:t> and </a:t>
            </a:r>
            <a:r>
              <a:rPr lang="en-US" sz="1400" dirty="0" err="1">
                <a:solidFill>
                  <a:schemeClr val="bg1"/>
                </a:solidFill>
              </a:rPr>
              <a:t>Digitalisation</a:t>
            </a:r>
            <a:r>
              <a:rPr lang="en-US" sz="1400" dirty="0">
                <a:solidFill>
                  <a:schemeClr val="bg1"/>
                </a:solidFill>
              </a:rPr>
              <a:t>: What Means What? by David Burkett, Dec 19th, 2017</a:t>
            </a:r>
            <a:r>
              <a:rPr lang="en-GB" sz="1400" dirty="0">
                <a:solidFill>
                  <a:schemeClr val="bg1"/>
                </a:solidFill>
              </a:rPr>
              <a:t>, </a:t>
            </a:r>
          </a:p>
          <a:p>
            <a:r>
              <a:rPr lang="en-GB" sz="1400" dirty="0">
                <a:solidFill>
                  <a:srgbClr val="0000FF"/>
                </a:solidFill>
                <a:hlinkClick r:id="rId3">
                  <a:extLst>
                    <a:ext uri="{A12FA001-AC4F-418D-AE19-62706E023703}">
                      <ahyp:hlinkClr xmlns:ahyp="http://schemas.microsoft.com/office/drawing/2018/hyperlinkcolor" val="tx"/>
                    </a:ext>
                  </a:extLst>
                </a:hlinkClick>
              </a:rPr>
              <a:t>https://workingmouse.com.au/innovation/digitisation-digitalisation-digital-transformation</a:t>
            </a:r>
            <a:endParaRPr lang="en-GB" sz="1400" dirty="0">
              <a:solidFill>
                <a:srgbClr val="0000FF"/>
              </a:solidFill>
            </a:endParaRPr>
          </a:p>
          <a:p>
            <a:endParaRPr lang="en-GB" sz="1400" dirty="0">
              <a:solidFill>
                <a:srgbClr val="0000FF"/>
              </a:solidFill>
            </a:endParaRPr>
          </a:p>
          <a:p>
            <a:r>
              <a:rPr lang="en-GB" sz="1400" dirty="0">
                <a:solidFill>
                  <a:schemeClr val="bg1"/>
                </a:solidFill>
              </a:rPr>
              <a:t>Digitization, </a:t>
            </a:r>
          </a:p>
          <a:p>
            <a:r>
              <a:rPr lang="de-DE" sz="1400" dirty="0">
                <a:solidFill>
                  <a:schemeClr val="bg1"/>
                </a:solidFill>
                <a:hlinkClick r:id="rId4"/>
              </a:rPr>
              <a:t>https://en.wikipedia.org/wiki/Digitization#Digitization_versus_digital_preservation</a:t>
            </a:r>
            <a:r>
              <a:rPr lang="de-DE" sz="1400" dirty="0">
                <a:solidFill>
                  <a:schemeClr val="bg1"/>
                </a:solidFill>
              </a:rPr>
              <a:t> </a:t>
            </a:r>
          </a:p>
          <a:p>
            <a:endParaRPr lang="de-DE" sz="1400" dirty="0">
              <a:solidFill>
                <a:schemeClr val="bg1"/>
              </a:solidFill>
            </a:endParaRPr>
          </a:p>
          <a:p>
            <a:r>
              <a:rPr lang="de-DE" sz="1400" dirty="0">
                <a:solidFill>
                  <a:schemeClr val="bg1"/>
                </a:solidFill>
              </a:rPr>
              <a:t>What Is Digital Transformation?, </a:t>
            </a:r>
          </a:p>
          <a:p>
            <a:r>
              <a:rPr lang="de-DE" sz="1400" dirty="0">
                <a:solidFill>
                  <a:schemeClr val="bg1"/>
                </a:solidFill>
                <a:hlinkClick r:id="rId5"/>
              </a:rPr>
              <a:t>https://www.salesforce.com/products/platform/what-is-digital-transformation/</a:t>
            </a:r>
            <a:r>
              <a:rPr lang="de-DE" sz="1400" dirty="0">
                <a:solidFill>
                  <a:schemeClr val="bg1"/>
                </a:solidFill>
              </a:rPr>
              <a:t> </a:t>
            </a:r>
          </a:p>
          <a:p>
            <a:endParaRPr lang="de-DE" sz="1400" dirty="0">
              <a:solidFill>
                <a:schemeClr val="bg1"/>
              </a:solidFill>
            </a:endParaRPr>
          </a:p>
          <a:p>
            <a:r>
              <a:rPr lang="de-DE" sz="1400" dirty="0">
                <a:solidFill>
                  <a:schemeClr val="bg1"/>
                </a:solidFill>
              </a:rPr>
              <a:t>History of digitization,</a:t>
            </a:r>
          </a:p>
          <a:p>
            <a:r>
              <a:rPr lang="en-US" sz="1400" u="sng" dirty="0">
                <a:hlinkClick r:id="rId6"/>
              </a:rPr>
              <a:t>https://southtree.com/blogs/artifact/history-of-digitization</a:t>
            </a:r>
            <a:endParaRPr lang="en-US" sz="1400" u="sng" dirty="0"/>
          </a:p>
          <a:p>
            <a:endParaRPr lang="en-GB" sz="1400" dirty="0"/>
          </a:p>
          <a:p>
            <a:r>
              <a:rPr lang="en-GB" sz="1400" dirty="0">
                <a:solidFill>
                  <a:schemeClr val="bg1"/>
                </a:solidFill>
              </a:rPr>
              <a:t>A very short history of digitization, </a:t>
            </a:r>
          </a:p>
          <a:p>
            <a:r>
              <a:rPr lang="en-US" sz="1400" u="sng" dirty="0">
                <a:hlinkClick r:id="rId7"/>
              </a:rPr>
              <a:t>https://www.forbes.com/sites/gilpress/2015/12/27/a-very-short-history-of-digitization/#13caf31149ac</a:t>
            </a:r>
            <a:endParaRPr lang="en-GB" sz="1400" dirty="0"/>
          </a:p>
          <a:p>
            <a:r>
              <a:rPr lang="en-US" sz="1400" dirty="0"/>
              <a:t> </a:t>
            </a:r>
          </a:p>
          <a:p>
            <a:r>
              <a:rPr lang="en-US" sz="1400" dirty="0">
                <a:solidFill>
                  <a:schemeClr val="bg1"/>
                </a:solidFill>
              </a:rPr>
              <a:t>The history of digitization, </a:t>
            </a:r>
            <a:r>
              <a:rPr lang="en-GB" sz="1400" dirty="0">
                <a:solidFill>
                  <a:schemeClr val="bg1"/>
                </a:solidFill>
              </a:rPr>
              <a:t> </a:t>
            </a:r>
          </a:p>
          <a:p>
            <a:r>
              <a:rPr lang="en-US" sz="1400" u="sng" dirty="0">
                <a:hlinkClick r:id="rId8"/>
              </a:rPr>
              <a:t>https://legacybox.com/blogs/analog/the-history-of-digitization</a:t>
            </a:r>
            <a:endParaRPr lang="en-GB" sz="1400" dirty="0"/>
          </a:p>
        </p:txBody>
      </p:sp>
    </p:spTree>
    <p:extLst>
      <p:ext uri="{BB962C8B-B14F-4D97-AF65-F5344CB8AC3E}">
        <p14:creationId xmlns:p14="http://schemas.microsoft.com/office/powerpoint/2010/main" val="1063846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5"/>
          <p:cNvPicPr>
            <a:picLocks noChangeAspect="1"/>
          </p:cNvPicPr>
          <p:nvPr/>
        </p:nvPicPr>
        <p:blipFill>
          <a:blip r:embed="rId2"/>
          <a:stretch>
            <a:fillRect/>
          </a:stretch>
        </p:blipFill>
        <p:spPr>
          <a:xfrm>
            <a:off x="0" y="10680"/>
            <a:ext cx="12192000" cy="6858000"/>
          </a:xfrm>
          <a:prstGeom prst="rect">
            <a:avLst/>
          </a:prstGeom>
        </p:spPr>
      </p:pic>
      <p:sp>
        <p:nvSpPr>
          <p:cNvPr id="2" name="TextBox 45"/>
          <p:cNvSpPr txBox="1"/>
          <p:nvPr/>
        </p:nvSpPr>
        <p:spPr>
          <a:xfrm>
            <a:off x="1010411" y="1168003"/>
            <a:ext cx="1781076" cy="487680"/>
          </a:xfrm>
          <a:prstGeom prst="rect">
            <a:avLst/>
          </a:prstGeom>
          <a:noFill/>
        </p:spPr>
        <p:txBody>
          <a:bodyPr wrap="square" lIns="0" tIns="0" rIns="0" bIns="0" rtlCol="0">
            <a:spAutoFit/>
          </a:bodyPr>
          <a:lstStyle/>
          <a:p>
            <a:pPr marL="0">
              <a:lnSpc>
                <a:spcPct val="100000"/>
              </a:lnSpc>
            </a:pPr>
            <a:r>
              <a:rPr lang="en-US" altLang="zh-CN" sz="3200" spc="-304" dirty="0">
                <a:solidFill>
                  <a:srgbClr val="FEFEFE"/>
                </a:solidFill>
                <a:latin typeface="+mj-lt"/>
                <a:ea typeface="Times New Roman"/>
              </a:rPr>
              <a:t>CONT</a:t>
            </a:r>
            <a:r>
              <a:rPr lang="en-US" altLang="zh-CN" sz="3200" spc="-295" dirty="0">
                <a:solidFill>
                  <a:srgbClr val="FEFEFE"/>
                </a:solidFill>
                <a:latin typeface="+mj-lt"/>
                <a:ea typeface="Times New Roman"/>
              </a:rPr>
              <a:t>ACT</a:t>
            </a:r>
          </a:p>
        </p:txBody>
      </p:sp>
      <p:sp>
        <p:nvSpPr>
          <p:cNvPr id="46" name="TextBox 46"/>
          <p:cNvSpPr txBox="1"/>
          <p:nvPr/>
        </p:nvSpPr>
        <p:spPr>
          <a:xfrm>
            <a:off x="1001267" y="3358490"/>
            <a:ext cx="3639559" cy="2521203"/>
          </a:xfrm>
          <a:prstGeom prst="rect">
            <a:avLst/>
          </a:prstGeom>
          <a:noFill/>
          <a:ln>
            <a:noFill/>
          </a:ln>
        </p:spPr>
        <p:txBody>
          <a:bodyPr wrap="square" lIns="0" tIns="0" rIns="0" bIns="0" rtlCol="0">
            <a:spAutoFit/>
          </a:bodyPr>
          <a:lstStyle/>
          <a:p>
            <a:pPr marL="0">
              <a:lnSpc>
                <a:spcPct val="100000"/>
              </a:lnSpc>
            </a:pPr>
            <a:r>
              <a:rPr lang="en-US" altLang="zh-CN" sz="1600" b="1" spc="-50" dirty="0">
                <a:solidFill>
                  <a:srgbClr val="FEFEFE"/>
                </a:solidFill>
                <a:ea typeface="Times New Roman"/>
              </a:rPr>
              <a:t>Universität</a:t>
            </a:r>
            <a:r>
              <a:rPr lang="en-US" altLang="zh-CN" sz="1600" b="1" spc="15" dirty="0">
                <a:solidFill>
                  <a:srgbClr val="FEFEFE"/>
                </a:solidFill>
                <a:cs typeface="Times New Roman"/>
              </a:rPr>
              <a:t> </a:t>
            </a:r>
            <a:r>
              <a:rPr lang="en-US" altLang="zh-CN" sz="1600" b="1" spc="-60" dirty="0">
                <a:solidFill>
                  <a:srgbClr val="FEFEFE"/>
                </a:solidFill>
                <a:ea typeface="Times New Roman"/>
              </a:rPr>
              <a:t>Paderborn</a:t>
            </a:r>
          </a:p>
          <a:p>
            <a:pPr marL="0" hangingPunct="0">
              <a:lnSpc>
                <a:spcPct val="99583"/>
              </a:lnSpc>
            </a:pPr>
            <a:r>
              <a:rPr lang="en-US" altLang="zh-CN" sz="1600" b="1" spc="-30" dirty="0">
                <a:solidFill>
                  <a:srgbClr val="FEFEFE"/>
                </a:solidFill>
                <a:ea typeface="Times New Roman"/>
              </a:rPr>
              <a:t>Department</a:t>
            </a:r>
            <a:r>
              <a:rPr lang="en-US" altLang="zh-CN" sz="1600" b="1" spc="-204" dirty="0">
                <a:solidFill>
                  <a:srgbClr val="FEFEFE"/>
                </a:solidFill>
                <a:cs typeface="Times New Roman"/>
              </a:rPr>
              <a:t> </a:t>
            </a:r>
            <a:r>
              <a:rPr lang="en-US" altLang="zh-CN" sz="1600" b="1" spc="-25" dirty="0">
                <a:solidFill>
                  <a:srgbClr val="FEFEFE"/>
                </a:solidFill>
                <a:ea typeface="Times New Roman"/>
              </a:rPr>
              <a:t>Wirtschaftspädagogik</a:t>
            </a:r>
            <a:r>
              <a:rPr lang="en-US" altLang="zh-CN" sz="1600" b="1" dirty="0">
                <a:solidFill>
                  <a:srgbClr val="FEFEFE"/>
                </a:solidFill>
                <a:cs typeface="Times New Roman"/>
              </a:rPr>
              <a:t> </a:t>
            </a:r>
            <a:r>
              <a:rPr lang="en-US" altLang="zh-CN" sz="1600" b="1" spc="-55" dirty="0">
                <a:solidFill>
                  <a:srgbClr val="FEFEFE"/>
                </a:solidFill>
                <a:ea typeface="Times New Roman"/>
              </a:rPr>
              <a:t>Lehrstuhl</a:t>
            </a:r>
            <a:r>
              <a:rPr lang="en-US" altLang="zh-CN" sz="1600" b="1" spc="-25" dirty="0">
                <a:solidFill>
                  <a:srgbClr val="FEFEFE"/>
                </a:solidFill>
                <a:cs typeface="Times New Roman"/>
              </a:rPr>
              <a:t> </a:t>
            </a:r>
            <a:r>
              <a:rPr lang="en-US" altLang="zh-CN" sz="1600" b="1" spc="-55" dirty="0">
                <a:solidFill>
                  <a:srgbClr val="FEFEFE"/>
                </a:solidFill>
                <a:ea typeface="Times New Roman"/>
              </a:rPr>
              <a:t>Wirtschaftspädagogik</a:t>
            </a:r>
            <a:r>
              <a:rPr lang="en-US" altLang="zh-CN" sz="1600" b="1" spc="-30" dirty="0">
                <a:solidFill>
                  <a:srgbClr val="FEFEFE"/>
                </a:solidFill>
                <a:cs typeface="Times New Roman"/>
              </a:rPr>
              <a:t> </a:t>
            </a:r>
            <a:r>
              <a:rPr lang="en-US" altLang="zh-CN" sz="1600" b="1" spc="-55" dirty="0">
                <a:solidFill>
                  <a:srgbClr val="FEFEFE"/>
                </a:solidFill>
                <a:ea typeface="Times New Roman"/>
              </a:rPr>
              <a:t>II</a:t>
            </a:r>
            <a:r>
              <a:rPr lang="en-US" altLang="zh-CN" sz="1600" b="1" dirty="0">
                <a:solidFill>
                  <a:srgbClr val="FEFEFE"/>
                </a:solidFill>
                <a:cs typeface="Times New Roman"/>
              </a:rPr>
              <a:t> </a:t>
            </a:r>
            <a:r>
              <a:rPr lang="en-US" altLang="zh-CN" sz="1600" b="1" spc="-80" dirty="0">
                <a:solidFill>
                  <a:srgbClr val="FEFEFE"/>
                </a:solidFill>
                <a:ea typeface="Times New Roman"/>
              </a:rPr>
              <a:t>Warburger</a:t>
            </a:r>
            <a:r>
              <a:rPr lang="en-US" altLang="zh-CN" sz="1600" b="1" spc="-34" dirty="0">
                <a:solidFill>
                  <a:srgbClr val="FEFEFE"/>
                </a:solidFill>
                <a:cs typeface="Times New Roman"/>
              </a:rPr>
              <a:t> </a:t>
            </a:r>
            <a:r>
              <a:rPr lang="en-US" altLang="zh-CN" sz="1600" b="1" spc="-60" dirty="0">
                <a:solidFill>
                  <a:srgbClr val="FEFEFE"/>
                </a:solidFill>
                <a:ea typeface="Times New Roman"/>
              </a:rPr>
              <a:t>Str.</a:t>
            </a:r>
            <a:r>
              <a:rPr lang="en-US" altLang="zh-CN" sz="1600" b="1" spc="-45" dirty="0">
                <a:solidFill>
                  <a:srgbClr val="FEFEFE"/>
                </a:solidFill>
                <a:cs typeface="Times New Roman"/>
              </a:rPr>
              <a:t> </a:t>
            </a:r>
            <a:r>
              <a:rPr lang="en-US" altLang="zh-CN" sz="1600" b="1" spc="-69" dirty="0">
                <a:solidFill>
                  <a:srgbClr val="FEFEFE"/>
                </a:solidFill>
                <a:ea typeface="Times New Roman"/>
              </a:rPr>
              <a:t>100</a:t>
            </a:r>
          </a:p>
          <a:p>
            <a:pPr marL="0">
              <a:lnSpc>
                <a:spcPct val="100000"/>
              </a:lnSpc>
            </a:pPr>
            <a:r>
              <a:rPr lang="en-US" altLang="zh-CN" sz="1600" b="1" spc="-25" dirty="0">
                <a:solidFill>
                  <a:srgbClr val="FEFEFE"/>
                </a:solidFill>
                <a:ea typeface="Times New Roman"/>
              </a:rPr>
              <a:t>33098</a:t>
            </a:r>
            <a:r>
              <a:rPr lang="en-US" altLang="zh-CN" sz="1600" b="1" spc="30" dirty="0">
                <a:solidFill>
                  <a:srgbClr val="FEFEFE"/>
                </a:solidFill>
                <a:cs typeface="Times New Roman"/>
              </a:rPr>
              <a:t> </a:t>
            </a:r>
            <a:r>
              <a:rPr lang="en-US" altLang="zh-CN" sz="1600" b="1" spc="-25" dirty="0">
                <a:solidFill>
                  <a:srgbClr val="FEFEFE"/>
                </a:solidFill>
                <a:ea typeface="Times New Roman"/>
              </a:rPr>
              <a:t>Paderborn</a:t>
            </a:r>
          </a:p>
          <a:p>
            <a:pPr>
              <a:lnSpc>
                <a:spcPts val="1920"/>
              </a:lnSpc>
            </a:pPr>
            <a:endParaRPr lang="en-US" dirty="0"/>
          </a:p>
          <a:p>
            <a:pPr>
              <a:lnSpc>
                <a:spcPct val="100000"/>
              </a:lnSpc>
            </a:pPr>
            <a:r>
              <a:rPr lang="en-US" altLang="zh-CN" sz="1600" b="1" dirty="0">
                <a:solidFill>
                  <a:schemeClr val="accent3"/>
                </a:solidFill>
                <a:effectLst>
                  <a:glow rad="228600">
                    <a:schemeClr val="accent3">
                      <a:satMod val="175000"/>
                      <a:alpha val="40000"/>
                    </a:schemeClr>
                  </a:glow>
                </a:effectLst>
                <a:hlinkClick r:id="rId3"/>
              </a:rPr>
              <a:t>http://digivet.eduproject.eu/</a:t>
            </a:r>
            <a:endParaRPr lang="en-US" altLang="zh-CN" sz="1600" b="1" dirty="0">
              <a:solidFill>
                <a:schemeClr val="accent3"/>
              </a:solidFill>
              <a:effectLst>
                <a:glow rad="228600">
                  <a:schemeClr val="accent3">
                    <a:satMod val="175000"/>
                    <a:alpha val="40000"/>
                  </a:schemeClr>
                </a:glow>
              </a:effectLst>
            </a:endParaRPr>
          </a:p>
          <a:p>
            <a:pPr marL="0">
              <a:lnSpc>
                <a:spcPct val="100000"/>
              </a:lnSpc>
            </a:pPr>
            <a:r>
              <a:rPr lang="en-US" altLang="zh-CN" sz="1600" b="1" spc="-15" dirty="0">
                <a:solidFill>
                  <a:srgbClr val="FEFEFE"/>
                </a:solidFill>
                <a:ea typeface="Times New Roman"/>
              </a:rPr>
              <a:t>OR</a:t>
            </a:r>
          </a:p>
          <a:p>
            <a:r>
              <a:rPr lang="en-GB" sz="1600" b="1" dirty="0">
                <a:solidFill>
                  <a:schemeClr val="accent3"/>
                </a:solidFill>
                <a:effectLst>
                  <a:glow rad="228600">
                    <a:schemeClr val="accent3">
                      <a:satMod val="175000"/>
                      <a:alpha val="40000"/>
                    </a:schemeClr>
                  </a:glow>
                </a:effectLst>
                <a:hlinkClick r:id="rId4"/>
              </a:rPr>
              <a:t>https://emphasyscentre.com/research/vet-sector/digivet/</a:t>
            </a:r>
            <a:endParaRPr lang="en-US" altLang="zh-CN" sz="1600" b="1" dirty="0">
              <a:solidFill>
                <a:schemeClr val="accent3"/>
              </a:solidFill>
              <a:effectLst>
                <a:glow rad="228600">
                  <a:schemeClr val="accent3">
                    <a:satMod val="175000"/>
                    <a:alpha val="40000"/>
                  </a:schemeClr>
                </a:glow>
              </a:effectLst>
            </a:endParaRPr>
          </a:p>
          <a:p>
            <a:pPr marL="0">
              <a:lnSpc>
                <a:spcPct val="100000"/>
              </a:lnSpc>
            </a:pPr>
            <a:endParaRPr lang="en-US" altLang="zh-CN" sz="1600" b="1" spc="-15" dirty="0">
              <a:solidFill>
                <a:srgbClr val="FEFEFE"/>
              </a:solidFill>
              <a:ea typeface="Times New Roman"/>
            </a:endParaRPr>
          </a:p>
        </p:txBody>
      </p:sp>
      <p:sp>
        <p:nvSpPr>
          <p:cNvPr id="47" name="TextBox 47"/>
          <p:cNvSpPr txBox="1"/>
          <p:nvPr/>
        </p:nvSpPr>
        <p:spPr>
          <a:xfrm>
            <a:off x="5897626" y="3439680"/>
            <a:ext cx="3944464" cy="935641"/>
          </a:xfrm>
          <a:prstGeom prst="rect">
            <a:avLst/>
          </a:prstGeom>
          <a:noFill/>
        </p:spPr>
        <p:txBody>
          <a:bodyPr wrap="square" lIns="0" tIns="0" rIns="0" bIns="0" rtlCol="0">
            <a:spAutoFit/>
          </a:bodyPr>
          <a:lstStyle/>
          <a:p>
            <a:pPr marL="0">
              <a:lnSpc>
                <a:spcPct val="100000"/>
              </a:lnSpc>
            </a:pPr>
            <a:r>
              <a:rPr lang="en-US" altLang="zh-CN" sz="1600" b="1" spc="-69" dirty="0">
                <a:solidFill>
                  <a:srgbClr val="FEFEFE"/>
                </a:solidFill>
                <a:ea typeface="Times New Roman"/>
              </a:rPr>
              <a:t>Prof.</a:t>
            </a:r>
            <a:r>
              <a:rPr lang="en-US" altLang="zh-CN" sz="1600" b="1" spc="-44" dirty="0">
                <a:solidFill>
                  <a:srgbClr val="FEFEFE"/>
                </a:solidFill>
                <a:cs typeface="Times New Roman"/>
              </a:rPr>
              <a:t> </a:t>
            </a:r>
            <a:r>
              <a:rPr lang="en-US" altLang="zh-CN" sz="1600" b="1" spc="-80" dirty="0">
                <a:solidFill>
                  <a:srgbClr val="FEFEFE"/>
                </a:solidFill>
                <a:ea typeface="Times New Roman"/>
              </a:rPr>
              <a:t>Dr.</a:t>
            </a:r>
            <a:r>
              <a:rPr lang="en-US" altLang="zh-CN" sz="1600" b="1" spc="-44" dirty="0">
                <a:solidFill>
                  <a:srgbClr val="FEFEFE"/>
                </a:solidFill>
                <a:cs typeface="Times New Roman"/>
              </a:rPr>
              <a:t> </a:t>
            </a:r>
            <a:r>
              <a:rPr lang="en-US" altLang="zh-CN" sz="1600" b="1" spc="-94" dirty="0">
                <a:solidFill>
                  <a:srgbClr val="FEFEFE"/>
                </a:solidFill>
                <a:ea typeface="Times New Roman"/>
              </a:rPr>
              <a:t>Marc</a:t>
            </a:r>
            <a:r>
              <a:rPr lang="en-US" altLang="zh-CN" sz="1600" b="1" spc="-50" dirty="0">
                <a:solidFill>
                  <a:srgbClr val="FEFEFE"/>
                </a:solidFill>
                <a:cs typeface="Times New Roman"/>
              </a:rPr>
              <a:t> </a:t>
            </a:r>
            <a:r>
              <a:rPr lang="en-US" altLang="zh-CN" sz="1600" b="1" spc="-80" dirty="0">
                <a:solidFill>
                  <a:srgbClr val="FEFEFE"/>
                </a:solidFill>
                <a:ea typeface="Times New Roman"/>
              </a:rPr>
              <a:t>Beutner</a:t>
            </a:r>
          </a:p>
          <a:p>
            <a:pPr marL="0">
              <a:lnSpc>
                <a:spcPct val="89999"/>
              </a:lnSpc>
              <a:tabLst>
                <a:tab pos="914654" algn="l"/>
              </a:tabLst>
            </a:pPr>
            <a:r>
              <a:rPr lang="en-US" altLang="zh-CN" sz="1600" spc="-139" dirty="0">
                <a:solidFill>
                  <a:srgbClr val="FEFEFE"/>
                </a:solidFill>
                <a:ea typeface="Times New Roman"/>
              </a:rPr>
              <a:t>Tel</a:t>
            </a:r>
            <a:r>
              <a:rPr lang="en-US" altLang="zh-CN" sz="1600" spc="-90" dirty="0">
                <a:solidFill>
                  <a:srgbClr val="FEFEFE"/>
                </a:solidFill>
                <a:ea typeface="Times New Roman"/>
              </a:rPr>
              <a:t>:	</a:t>
            </a:r>
            <a:r>
              <a:rPr lang="en-US" altLang="zh-CN" sz="1600" spc="85" dirty="0">
                <a:solidFill>
                  <a:srgbClr val="FEFEFE"/>
                </a:solidFill>
                <a:ea typeface="Times New Roman"/>
              </a:rPr>
              <a:t>+49</a:t>
            </a:r>
            <a:r>
              <a:rPr lang="en-US" altLang="zh-CN" sz="1600" spc="40" dirty="0">
                <a:solidFill>
                  <a:srgbClr val="FEFEFE"/>
                </a:solidFill>
                <a:cs typeface="Times New Roman"/>
              </a:rPr>
              <a:t> </a:t>
            </a:r>
            <a:r>
              <a:rPr lang="en-US" altLang="zh-CN" sz="1600" spc="64" dirty="0">
                <a:solidFill>
                  <a:srgbClr val="FEFEFE"/>
                </a:solidFill>
                <a:ea typeface="Times New Roman"/>
              </a:rPr>
              <a:t>(0)</a:t>
            </a:r>
            <a:r>
              <a:rPr lang="en-US" altLang="zh-CN" sz="1600" spc="40" dirty="0">
                <a:solidFill>
                  <a:srgbClr val="FEFEFE"/>
                </a:solidFill>
                <a:cs typeface="Times New Roman"/>
              </a:rPr>
              <a:t> </a:t>
            </a:r>
            <a:r>
              <a:rPr lang="en-US" altLang="zh-CN" sz="1600" spc="80" dirty="0">
                <a:solidFill>
                  <a:srgbClr val="FEFEFE"/>
                </a:solidFill>
                <a:ea typeface="Times New Roman"/>
              </a:rPr>
              <a:t>52</a:t>
            </a:r>
            <a:r>
              <a:rPr lang="en-US" altLang="zh-CN" sz="1600" spc="40" dirty="0">
                <a:solidFill>
                  <a:srgbClr val="FEFEFE"/>
                </a:solidFill>
                <a:cs typeface="Times New Roman"/>
              </a:rPr>
              <a:t> </a:t>
            </a:r>
            <a:r>
              <a:rPr lang="en-US" altLang="zh-CN" sz="1600" spc="85" dirty="0">
                <a:solidFill>
                  <a:srgbClr val="FEFEFE"/>
                </a:solidFill>
                <a:ea typeface="Times New Roman"/>
              </a:rPr>
              <a:t>51</a:t>
            </a:r>
            <a:r>
              <a:rPr lang="en-US" altLang="zh-CN" sz="1600" spc="44" dirty="0">
                <a:solidFill>
                  <a:srgbClr val="FEFEFE"/>
                </a:solidFill>
                <a:cs typeface="Times New Roman"/>
              </a:rPr>
              <a:t> </a:t>
            </a:r>
            <a:r>
              <a:rPr lang="en-US" altLang="zh-CN" sz="1600" spc="44" dirty="0">
                <a:solidFill>
                  <a:srgbClr val="FEFEFE"/>
                </a:solidFill>
                <a:ea typeface="Times New Roman"/>
              </a:rPr>
              <a:t>/</a:t>
            </a:r>
            <a:r>
              <a:rPr lang="en-US" altLang="zh-CN" sz="1600" spc="40" dirty="0">
                <a:solidFill>
                  <a:srgbClr val="FEFEFE"/>
                </a:solidFill>
                <a:cs typeface="Times New Roman"/>
              </a:rPr>
              <a:t> </a:t>
            </a:r>
            <a:r>
              <a:rPr lang="en-US" altLang="zh-CN" sz="1600" spc="80" dirty="0">
                <a:solidFill>
                  <a:srgbClr val="FEFEFE"/>
                </a:solidFill>
                <a:ea typeface="Times New Roman"/>
              </a:rPr>
              <a:t>60</a:t>
            </a:r>
            <a:r>
              <a:rPr lang="en-US" altLang="zh-CN" sz="1600" spc="40" dirty="0">
                <a:solidFill>
                  <a:srgbClr val="FEFEFE"/>
                </a:solidFill>
                <a:cs typeface="Times New Roman"/>
              </a:rPr>
              <a:t> </a:t>
            </a:r>
            <a:r>
              <a:rPr lang="en-US" altLang="zh-CN" sz="1600" spc="60" dirty="0">
                <a:solidFill>
                  <a:srgbClr val="FEFEFE"/>
                </a:solidFill>
                <a:ea typeface="Times New Roman"/>
              </a:rPr>
              <a:t>-</a:t>
            </a:r>
            <a:r>
              <a:rPr lang="en-US" altLang="zh-CN" sz="1600" spc="44" dirty="0">
                <a:solidFill>
                  <a:srgbClr val="FEFEFE"/>
                </a:solidFill>
                <a:cs typeface="Times New Roman"/>
              </a:rPr>
              <a:t> </a:t>
            </a:r>
            <a:r>
              <a:rPr lang="en-US" altLang="zh-CN" sz="1600" spc="80" dirty="0">
                <a:solidFill>
                  <a:srgbClr val="FEFEFE"/>
                </a:solidFill>
                <a:ea typeface="Times New Roman"/>
              </a:rPr>
              <a:t>23</a:t>
            </a:r>
            <a:r>
              <a:rPr lang="en-US" altLang="zh-CN" sz="1600" spc="40" dirty="0">
                <a:solidFill>
                  <a:srgbClr val="FEFEFE"/>
                </a:solidFill>
                <a:cs typeface="Times New Roman"/>
              </a:rPr>
              <a:t> </a:t>
            </a:r>
            <a:r>
              <a:rPr lang="en-US" altLang="zh-CN" sz="1600" spc="85" dirty="0">
                <a:solidFill>
                  <a:srgbClr val="FEFEFE"/>
                </a:solidFill>
                <a:ea typeface="Times New Roman"/>
              </a:rPr>
              <a:t>67</a:t>
            </a:r>
          </a:p>
          <a:p>
            <a:pPr marL="0">
              <a:lnSpc>
                <a:spcPct val="89999"/>
              </a:lnSpc>
              <a:tabLst>
                <a:tab pos="914654" algn="l"/>
              </a:tabLst>
            </a:pPr>
            <a:r>
              <a:rPr lang="en-US" altLang="zh-CN" sz="1600" spc="-35" dirty="0">
                <a:solidFill>
                  <a:srgbClr val="FEFEFE"/>
                </a:solidFill>
                <a:ea typeface="Times New Roman"/>
              </a:rPr>
              <a:t>Fax:	</a:t>
            </a:r>
            <a:r>
              <a:rPr lang="en-US" altLang="zh-CN" sz="1600" spc="89" dirty="0">
                <a:solidFill>
                  <a:srgbClr val="FEFEFE"/>
                </a:solidFill>
                <a:ea typeface="Times New Roman"/>
              </a:rPr>
              <a:t>+</a:t>
            </a:r>
            <a:r>
              <a:rPr lang="en-US" altLang="zh-CN" sz="1600" spc="80" dirty="0">
                <a:solidFill>
                  <a:srgbClr val="FEFEFE"/>
                </a:solidFill>
                <a:ea typeface="Times New Roman"/>
              </a:rPr>
              <a:t>49</a:t>
            </a:r>
            <a:r>
              <a:rPr lang="en-US" altLang="zh-CN" sz="1600" spc="40" dirty="0">
                <a:solidFill>
                  <a:srgbClr val="FEFEFE"/>
                </a:solidFill>
                <a:cs typeface="Times New Roman"/>
              </a:rPr>
              <a:t> </a:t>
            </a:r>
            <a:r>
              <a:rPr lang="en-US" altLang="zh-CN" sz="1600" spc="64" dirty="0">
                <a:solidFill>
                  <a:srgbClr val="FEFEFE"/>
                </a:solidFill>
                <a:ea typeface="Times New Roman"/>
              </a:rPr>
              <a:t>(0)</a:t>
            </a:r>
            <a:r>
              <a:rPr lang="en-US" altLang="zh-CN" sz="1600" spc="40" dirty="0">
                <a:solidFill>
                  <a:srgbClr val="FEFEFE"/>
                </a:solidFill>
                <a:cs typeface="Times New Roman"/>
              </a:rPr>
              <a:t> </a:t>
            </a:r>
            <a:r>
              <a:rPr lang="en-US" altLang="zh-CN" sz="1600" spc="85" dirty="0">
                <a:solidFill>
                  <a:srgbClr val="FEFEFE"/>
                </a:solidFill>
                <a:ea typeface="Times New Roman"/>
              </a:rPr>
              <a:t>52</a:t>
            </a:r>
            <a:r>
              <a:rPr lang="en-US" altLang="zh-CN" sz="1600" spc="40" dirty="0">
                <a:solidFill>
                  <a:srgbClr val="FEFEFE"/>
                </a:solidFill>
                <a:cs typeface="Times New Roman"/>
              </a:rPr>
              <a:t> </a:t>
            </a:r>
            <a:r>
              <a:rPr lang="en-US" altLang="zh-CN" sz="1600" spc="80" dirty="0">
                <a:solidFill>
                  <a:srgbClr val="FEFEFE"/>
                </a:solidFill>
                <a:ea typeface="Times New Roman"/>
              </a:rPr>
              <a:t>51</a:t>
            </a:r>
            <a:r>
              <a:rPr lang="en-US" altLang="zh-CN" sz="1600" spc="44" dirty="0">
                <a:solidFill>
                  <a:srgbClr val="FEFEFE"/>
                </a:solidFill>
                <a:cs typeface="Times New Roman"/>
              </a:rPr>
              <a:t> </a:t>
            </a:r>
            <a:r>
              <a:rPr lang="en-US" altLang="zh-CN" sz="1600" spc="50" dirty="0">
                <a:solidFill>
                  <a:srgbClr val="FEFEFE"/>
                </a:solidFill>
                <a:ea typeface="Times New Roman"/>
              </a:rPr>
              <a:t>/</a:t>
            </a:r>
            <a:r>
              <a:rPr lang="en-US" altLang="zh-CN" sz="1600" spc="40" dirty="0">
                <a:solidFill>
                  <a:srgbClr val="FEFEFE"/>
                </a:solidFill>
                <a:cs typeface="Times New Roman"/>
              </a:rPr>
              <a:t> </a:t>
            </a:r>
            <a:r>
              <a:rPr lang="en-US" altLang="zh-CN" sz="1600" spc="80" dirty="0">
                <a:solidFill>
                  <a:srgbClr val="FEFEFE"/>
                </a:solidFill>
                <a:ea typeface="Times New Roman"/>
              </a:rPr>
              <a:t>60</a:t>
            </a:r>
            <a:r>
              <a:rPr lang="en-US" altLang="zh-CN" sz="1600" spc="40" dirty="0">
                <a:solidFill>
                  <a:srgbClr val="FEFEFE"/>
                </a:solidFill>
                <a:cs typeface="Times New Roman"/>
              </a:rPr>
              <a:t> </a:t>
            </a:r>
            <a:r>
              <a:rPr lang="en-US" altLang="zh-CN" sz="1600" spc="60" dirty="0">
                <a:solidFill>
                  <a:srgbClr val="FEFEFE"/>
                </a:solidFill>
                <a:ea typeface="Times New Roman"/>
              </a:rPr>
              <a:t>-</a:t>
            </a:r>
            <a:r>
              <a:rPr lang="en-US" altLang="zh-CN" sz="1600" spc="44" dirty="0">
                <a:solidFill>
                  <a:srgbClr val="FEFEFE"/>
                </a:solidFill>
                <a:cs typeface="Times New Roman"/>
              </a:rPr>
              <a:t> </a:t>
            </a:r>
            <a:r>
              <a:rPr lang="en-US" altLang="zh-CN" sz="1600" spc="80" dirty="0">
                <a:solidFill>
                  <a:srgbClr val="FEFEFE"/>
                </a:solidFill>
                <a:ea typeface="Times New Roman"/>
              </a:rPr>
              <a:t>35</a:t>
            </a:r>
            <a:r>
              <a:rPr lang="en-US" altLang="zh-CN" sz="1600" spc="40" dirty="0">
                <a:solidFill>
                  <a:srgbClr val="FEFEFE"/>
                </a:solidFill>
                <a:cs typeface="Times New Roman"/>
              </a:rPr>
              <a:t> </a:t>
            </a:r>
            <a:r>
              <a:rPr lang="en-US" altLang="zh-CN" sz="1600" spc="85" dirty="0">
                <a:solidFill>
                  <a:srgbClr val="FEFEFE"/>
                </a:solidFill>
                <a:ea typeface="Times New Roman"/>
              </a:rPr>
              <a:t>63</a:t>
            </a:r>
          </a:p>
          <a:p>
            <a:pPr marL="0">
              <a:lnSpc>
                <a:spcPct val="100000"/>
              </a:lnSpc>
              <a:tabLst>
                <a:tab pos="914654" algn="l"/>
              </a:tabLst>
            </a:pPr>
            <a:r>
              <a:rPr lang="en-US" altLang="zh-CN" sz="1600" spc="-114" dirty="0">
                <a:solidFill>
                  <a:srgbClr val="FEFEFE"/>
                </a:solidFill>
                <a:ea typeface="Times New Roman"/>
              </a:rPr>
              <a:t>E</a:t>
            </a:r>
            <a:r>
              <a:rPr lang="en-US" altLang="zh-CN" sz="1600" spc="-60" dirty="0">
                <a:solidFill>
                  <a:srgbClr val="FEFEFE"/>
                </a:solidFill>
                <a:ea typeface="Times New Roman"/>
              </a:rPr>
              <a:t>-</a:t>
            </a:r>
            <a:r>
              <a:rPr lang="en-US" altLang="zh-CN" sz="1600" spc="-85" dirty="0">
                <a:solidFill>
                  <a:srgbClr val="FEFEFE"/>
                </a:solidFill>
                <a:ea typeface="Times New Roman"/>
              </a:rPr>
              <a:t>Mail:	</a:t>
            </a:r>
            <a:r>
              <a:rPr lang="en-US" altLang="zh-CN" sz="1600" spc="5" dirty="0">
                <a:solidFill>
                  <a:srgbClr val="FEFEFE"/>
                </a:solidFill>
                <a:ea typeface="Times New Roman"/>
              </a:rPr>
              <a:t>marc.beutner@uni</a:t>
            </a:r>
            <a:r>
              <a:rPr lang="en-US" altLang="zh-CN" sz="1600" spc="80" dirty="0">
                <a:solidFill>
                  <a:srgbClr val="FEFEFE"/>
                </a:solidFill>
                <a:ea typeface="Times New Roman"/>
              </a:rPr>
              <a:t>-</a:t>
            </a:r>
            <a:r>
              <a:rPr lang="en-US" altLang="zh-CN" sz="1600" spc="5" dirty="0">
                <a:solidFill>
                  <a:srgbClr val="FEFEFE"/>
                </a:solidFill>
                <a:ea typeface="Times New Roman"/>
              </a:rPr>
              <a:t>paderborn.de</a:t>
            </a:r>
          </a:p>
        </p:txBody>
      </p:sp>
      <p:sp>
        <p:nvSpPr>
          <p:cNvPr id="48" name="TextBox 48"/>
          <p:cNvSpPr txBox="1"/>
          <p:nvPr/>
        </p:nvSpPr>
        <p:spPr>
          <a:xfrm>
            <a:off x="4861170" y="5577307"/>
            <a:ext cx="6524584" cy="490904"/>
          </a:xfrm>
          <a:prstGeom prst="rect">
            <a:avLst/>
          </a:prstGeom>
          <a:noFill/>
        </p:spPr>
        <p:txBody>
          <a:bodyPr wrap="square" lIns="0" tIns="0" rIns="0" bIns="0" rtlCol="0">
            <a:spAutoFit/>
          </a:bodyPr>
          <a:lstStyle/>
          <a:p>
            <a:pPr marL="0" indent="112776" algn="r">
              <a:lnSpc>
                <a:spcPct val="100000"/>
              </a:lnSpc>
            </a:pP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European</a:t>
            </a:r>
            <a:r>
              <a:rPr lang="en-US" altLang="zh-CN" sz="1100" spc="-10" dirty="0">
                <a:solidFill>
                  <a:srgbClr val="FEFEFE"/>
                </a:solidFill>
                <a:cs typeface="Times New Roman"/>
              </a:rPr>
              <a:t> </a:t>
            </a:r>
            <a:r>
              <a:rPr lang="en-US" altLang="zh-CN" sz="1100" spc="-20" dirty="0">
                <a:solidFill>
                  <a:srgbClr val="FEFEFE"/>
                </a:solidFill>
                <a:ea typeface="Times New Roman"/>
              </a:rPr>
              <a:t>Commission</a:t>
            </a:r>
            <a:r>
              <a:rPr lang="en-US" altLang="zh-CN" sz="1100" spc="-10" dirty="0">
                <a:solidFill>
                  <a:srgbClr val="FEFEFE"/>
                </a:solidFill>
                <a:cs typeface="Times New Roman"/>
              </a:rPr>
              <a:t> </a:t>
            </a:r>
            <a:r>
              <a:rPr lang="en-US" altLang="zh-CN" sz="1100" spc="-20" dirty="0">
                <a:solidFill>
                  <a:srgbClr val="FEFEFE"/>
                </a:solidFill>
                <a:ea typeface="Times New Roman"/>
              </a:rPr>
              <a:t>support</a:t>
            </a:r>
            <a:r>
              <a:rPr lang="en-US" altLang="zh-CN" sz="1100" spc="-10" dirty="0">
                <a:solidFill>
                  <a:srgbClr val="FEFEFE"/>
                </a:solidFill>
                <a:cs typeface="Times New Roman"/>
              </a:rPr>
              <a:t> </a:t>
            </a:r>
            <a:r>
              <a:rPr lang="en-US" altLang="zh-CN" sz="1100" spc="-20" dirty="0">
                <a:solidFill>
                  <a:srgbClr val="FEFEFE"/>
                </a:solidFill>
                <a:ea typeface="Times New Roman"/>
              </a:rPr>
              <a:t>for</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production</a:t>
            </a:r>
            <a:r>
              <a:rPr lang="en-US" altLang="zh-CN" sz="1100" spc="-15"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this</a:t>
            </a:r>
            <a:r>
              <a:rPr lang="en-US" altLang="zh-CN" sz="1100" spc="-10" dirty="0">
                <a:solidFill>
                  <a:srgbClr val="FEFEFE"/>
                </a:solidFill>
                <a:cs typeface="Times New Roman"/>
              </a:rPr>
              <a:t> </a:t>
            </a:r>
            <a:r>
              <a:rPr lang="en-US" altLang="zh-CN" sz="1100" spc="-15" dirty="0">
                <a:solidFill>
                  <a:srgbClr val="FEFEFE"/>
                </a:solidFill>
                <a:ea typeface="Times New Roman"/>
              </a:rPr>
              <a:t>publication</a:t>
            </a:r>
            <a:r>
              <a:rPr lang="en-US" altLang="zh-CN" sz="1100" spc="-10" dirty="0">
                <a:solidFill>
                  <a:srgbClr val="FEFEFE"/>
                </a:solidFill>
                <a:cs typeface="Times New Roman"/>
              </a:rPr>
              <a:t> </a:t>
            </a:r>
            <a:r>
              <a:rPr lang="en-US" altLang="zh-CN" sz="1100" spc="-25" dirty="0">
                <a:solidFill>
                  <a:srgbClr val="FEFEFE"/>
                </a:solidFill>
                <a:ea typeface="Times New Roman"/>
              </a:rPr>
              <a:t>does</a:t>
            </a:r>
            <a:r>
              <a:rPr lang="en-US" altLang="zh-CN" sz="1100" spc="-10" dirty="0">
                <a:solidFill>
                  <a:srgbClr val="FEFEFE"/>
                </a:solidFill>
                <a:cs typeface="Times New Roman"/>
              </a:rPr>
              <a:t> </a:t>
            </a:r>
            <a:r>
              <a:rPr lang="en-US" altLang="zh-CN" sz="1100" spc="-20" dirty="0">
                <a:solidFill>
                  <a:srgbClr val="FEFEFE"/>
                </a:solidFill>
                <a:ea typeface="Times New Roman"/>
              </a:rPr>
              <a:t>not</a:t>
            </a:r>
            <a:r>
              <a:rPr lang="en-US" altLang="zh-CN" sz="1100" spc="-10" dirty="0">
                <a:solidFill>
                  <a:srgbClr val="FEFEFE"/>
                </a:solidFill>
                <a:cs typeface="Times New Roman"/>
              </a:rPr>
              <a:t> </a:t>
            </a:r>
            <a:r>
              <a:rPr lang="en-US" altLang="zh-CN" sz="1100" spc="-15" dirty="0">
                <a:solidFill>
                  <a:srgbClr val="FEFEFE"/>
                </a:solidFill>
                <a:ea typeface="Times New Roman"/>
              </a:rPr>
              <a:t>constitute</a:t>
            </a:r>
            <a:r>
              <a:rPr lang="en-US" altLang="zh-CN" sz="1100" spc="-15" dirty="0">
                <a:solidFill>
                  <a:srgbClr val="FEFEFE"/>
                </a:solidFill>
                <a:cs typeface="Times New Roman"/>
              </a:rPr>
              <a:t> </a:t>
            </a:r>
            <a:r>
              <a:rPr lang="en-US" altLang="zh-CN" sz="1100" spc="-25" dirty="0">
                <a:solidFill>
                  <a:srgbClr val="FEFEFE"/>
                </a:solidFill>
                <a:ea typeface="Times New Roman"/>
              </a:rPr>
              <a:t>an</a:t>
            </a:r>
          </a:p>
          <a:p>
            <a:pPr marL="0" indent="138683" algn="r" hangingPunct="0">
              <a:lnSpc>
                <a:spcPct val="95416"/>
              </a:lnSpc>
            </a:pPr>
            <a:r>
              <a:rPr lang="en-US" altLang="zh-CN" sz="1100" spc="-20" dirty="0">
                <a:solidFill>
                  <a:srgbClr val="FEFEFE"/>
                </a:solidFill>
                <a:ea typeface="Times New Roman"/>
              </a:rPr>
              <a:t>endorsement</a:t>
            </a:r>
            <a:r>
              <a:rPr lang="en-US" altLang="zh-CN" sz="1100" spc="-5" dirty="0">
                <a:solidFill>
                  <a:srgbClr val="FEFEFE"/>
                </a:solidFill>
                <a:cs typeface="Times New Roman"/>
              </a:rPr>
              <a:t> </a:t>
            </a:r>
            <a:r>
              <a:rPr lang="en-US" altLang="zh-CN" sz="1100" spc="-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contents</a:t>
            </a:r>
            <a:r>
              <a:rPr lang="en-US" altLang="zh-CN" sz="1100" spc="-10" dirty="0">
                <a:solidFill>
                  <a:srgbClr val="FEFEFE"/>
                </a:solidFill>
                <a:cs typeface="Times New Roman"/>
              </a:rPr>
              <a:t> </a:t>
            </a:r>
            <a:r>
              <a:rPr lang="en-US" altLang="zh-CN" sz="1100" spc="-25" dirty="0">
                <a:solidFill>
                  <a:srgbClr val="FEFEFE"/>
                </a:solidFill>
                <a:ea typeface="Times New Roman"/>
              </a:rPr>
              <a:t>which</a:t>
            </a:r>
            <a:r>
              <a:rPr lang="en-US" altLang="zh-CN" sz="1100" spc="-10" dirty="0">
                <a:solidFill>
                  <a:srgbClr val="FEFEFE"/>
                </a:solidFill>
                <a:cs typeface="Times New Roman"/>
              </a:rPr>
              <a:t> </a:t>
            </a:r>
            <a:r>
              <a:rPr lang="en-US" altLang="zh-CN" sz="1100" spc="-15" dirty="0">
                <a:solidFill>
                  <a:srgbClr val="FEFEFE"/>
                </a:solidFill>
                <a:ea typeface="Times New Roman"/>
              </a:rPr>
              <a:t>reflects</a:t>
            </a:r>
            <a:r>
              <a:rPr lang="en-US" altLang="zh-CN" sz="1100" spc="-10" dirty="0">
                <a:solidFill>
                  <a:srgbClr val="FEFEFE"/>
                </a:solidFill>
                <a:cs typeface="Times New Roman"/>
              </a:rPr>
              <a:t> </a:t>
            </a:r>
            <a:r>
              <a:rPr lang="en-US" altLang="zh-CN" sz="1100" spc="-1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views</a:t>
            </a:r>
            <a:r>
              <a:rPr lang="en-US" altLang="zh-CN" sz="1100" spc="-10" dirty="0">
                <a:solidFill>
                  <a:srgbClr val="FEFEFE"/>
                </a:solidFill>
                <a:cs typeface="Times New Roman"/>
              </a:rPr>
              <a:t> </a:t>
            </a:r>
            <a:r>
              <a:rPr lang="en-US" altLang="zh-CN" sz="1100" spc="-15" dirty="0">
                <a:solidFill>
                  <a:srgbClr val="FEFEFE"/>
                </a:solidFill>
                <a:ea typeface="Times New Roman"/>
              </a:rPr>
              <a:t>only</a:t>
            </a:r>
            <a:r>
              <a:rPr lang="en-US" altLang="zh-CN" sz="1100" spc="-10"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5" dirty="0">
                <a:solidFill>
                  <a:srgbClr val="FEFEFE"/>
                </a:solidFill>
                <a:cs typeface="Times New Roman"/>
              </a:rPr>
              <a:t> </a:t>
            </a:r>
            <a:r>
              <a:rPr lang="en-US" altLang="zh-CN" sz="1100" spc="-15" dirty="0">
                <a:solidFill>
                  <a:srgbClr val="FEFEFE"/>
                </a:solidFill>
                <a:ea typeface="Times New Roman"/>
              </a:rPr>
              <a:t>authors,</a:t>
            </a:r>
            <a:r>
              <a:rPr lang="en-US" altLang="zh-CN" sz="1100" spc="-10" dirty="0">
                <a:solidFill>
                  <a:srgbClr val="FEFEFE"/>
                </a:solidFill>
                <a:cs typeface="Times New Roman"/>
              </a:rPr>
              <a:t> </a:t>
            </a:r>
            <a:r>
              <a:rPr lang="en-US" altLang="zh-CN" sz="1100" spc="-20" dirty="0">
                <a:solidFill>
                  <a:srgbClr val="FEFEFE"/>
                </a:solidFill>
                <a:ea typeface="Times New Roman"/>
              </a:rPr>
              <a:t>and</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5" dirty="0">
                <a:solidFill>
                  <a:srgbClr val="FEFEFE"/>
                </a:solidFill>
                <a:cs typeface="Times New Roman"/>
              </a:rPr>
              <a:t> </a:t>
            </a:r>
            <a:r>
              <a:rPr lang="en-US" altLang="zh-CN" sz="1100" spc="-20" dirty="0">
                <a:solidFill>
                  <a:srgbClr val="FEFEFE"/>
                </a:solidFill>
                <a:ea typeface="Times New Roman"/>
              </a:rPr>
              <a:t>Commission</a:t>
            </a:r>
            <a:r>
              <a:rPr lang="en-US" altLang="zh-CN" sz="1100" dirty="0">
                <a:solidFill>
                  <a:srgbClr val="FEFEFE"/>
                </a:solidFill>
                <a:cs typeface="Times New Roman"/>
              </a:rPr>
              <a:t> </a:t>
            </a:r>
            <a:r>
              <a:rPr lang="en-US" altLang="zh-CN" sz="1100" dirty="0">
                <a:solidFill>
                  <a:srgbClr val="FEFEFE"/>
                </a:solidFill>
                <a:ea typeface="Times New Roman"/>
              </a:rPr>
              <a:t>cannot</a:t>
            </a:r>
            <a:r>
              <a:rPr lang="en-US" altLang="zh-CN" sz="1100" spc="-25"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held</a:t>
            </a:r>
            <a:r>
              <a:rPr lang="en-US" altLang="zh-CN" sz="1100" spc="-25" dirty="0">
                <a:solidFill>
                  <a:srgbClr val="FEFEFE"/>
                </a:solidFill>
                <a:cs typeface="Times New Roman"/>
              </a:rPr>
              <a:t> </a:t>
            </a:r>
            <a:r>
              <a:rPr lang="en-US" altLang="zh-CN" sz="1100" dirty="0">
                <a:solidFill>
                  <a:srgbClr val="FEFEFE"/>
                </a:solidFill>
                <a:ea typeface="Times New Roman"/>
              </a:rPr>
              <a:t>responsible</a:t>
            </a:r>
            <a:r>
              <a:rPr lang="en-US" altLang="zh-CN" sz="1100" spc="-30" dirty="0">
                <a:solidFill>
                  <a:srgbClr val="FEFEFE"/>
                </a:solidFill>
                <a:cs typeface="Times New Roman"/>
              </a:rPr>
              <a:t> </a:t>
            </a:r>
            <a:r>
              <a:rPr lang="en-US" altLang="zh-CN" sz="1100" dirty="0">
                <a:solidFill>
                  <a:srgbClr val="FEFEFE"/>
                </a:solidFill>
                <a:ea typeface="Times New Roman"/>
              </a:rPr>
              <a:t>for</a:t>
            </a:r>
            <a:r>
              <a:rPr lang="en-US" altLang="zh-CN" sz="1100" spc="-25" dirty="0">
                <a:solidFill>
                  <a:srgbClr val="FEFEFE"/>
                </a:solidFill>
                <a:cs typeface="Times New Roman"/>
              </a:rPr>
              <a:t> </a:t>
            </a:r>
            <a:r>
              <a:rPr lang="en-US" altLang="zh-CN" sz="1100" dirty="0">
                <a:solidFill>
                  <a:srgbClr val="FEFEFE"/>
                </a:solidFill>
                <a:ea typeface="Times New Roman"/>
              </a:rPr>
              <a:t>any</a:t>
            </a:r>
            <a:r>
              <a:rPr lang="en-US" altLang="zh-CN" sz="1100" spc="-25" dirty="0">
                <a:solidFill>
                  <a:srgbClr val="FEFEFE"/>
                </a:solidFill>
                <a:cs typeface="Times New Roman"/>
              </a:rPr>
              <a:t> </a:t>
            </a:r>
            <a:r>
              <a:rPr lang="en-US" altLang="zh-CN" sz="1100" dirty="0">
                <a:solidFill>
                  <a:srgbClr val="FEFEFE"/>
                </a:solidFill>
                <a:ea typeface="Times New Roman"/>
              </a:rPr>
              <a:t>use</a:t>
            </a:r>
            <a:r>
              <a:rPr lang="en-US" altLang="zh-CN" sz="1100" spc="-30" dirty="0">
                <a:solidFill>
                  <a:srgbClr val="FEFEFE"/>
                </a:solidFill>
                <a:cs typeface="Times New Roman"/>
              </a:rPr>
              <a:t> </a:t>
            </a:r>
            <a:r>
              <a:rPr lang="en-US" altLang="zh-CN" sz="1100" dirty="0">
                <a:solidFill>
                  <a:srgbClr val="FEFEFE"/>
                </a:solidFill>
                <a:ea typeface="Times New Roman"/>
              </a:rPr>
              <a:t>which</a:t>
            </a:r>
            <a:r>
              <a:rPr lang="en-US" altLang="zh-CN" sz="1100" spc="-25" dirty="0">
                <a:solidFill>
                  <a:srgbClr val="FEFEFE"/>
                </a:solidFill>
                <a:cs typeface="Times New Roman"/>
              </a:rPr>
              <a:t> </a:t>
            </a:r>
            <a:r>
              <a:rPr lang="en-US" altLang="zh-CN" sz="1100" dirty="0">
                <a:solidFill>
                  <a:srgbClr val="FEFEFE"/>
                </a:solidFill>
                <a:ea typeface="Times New Roman"/>
              </a:rPr>
              <a:t>may</a:t>
            </a:r>
            <a:r>
              <a:rPr lang="en-US" altLang="zh-CN" sz="1100" spc="-25" dirty="0">
                <a:solidFill>
                  <a:srgbClr val="FEFEFE"/>
                </a:solidFill>
                <a:cs typeface="Times New Roman"/>
              </a:rPr>
              <a:t> </a:t>
            </a:r>
            <a:r>
              <a:rPr lang="en-US" altLang="zh-CN" sz="1100" dirty="0">
                <a:solidFill>
                  <a:srgbClr val="FEFEFE"/>
                </a:solidFill>
                <a:ea typeface="Times New Roman"/>
              </a:rPr>
              <a:t>be</a:t>
            </a:r>
            <a:r>
              <a:rPr lang="en-US" altLang="zh-CN" sz="1100" spc="-30" dirty="0">
                <a:solidFill>
                  <a:srgbClr val="FEFEFE"/>
                </a:solidFill>
                <a:cs typeface="Times New Roman"/>
              </a:rPr>
              <a:t> </a:t>
            </a:r>
            <a:r>
              <a:rPr lang="en-US" altLang="zh-CN" sz="1100" dirty="0">
                <a:solidFill>
                  <a:srgbClr val="FEFEFE"/>
                </a:solidFill>
                <a:ea typeface="Times New Roman"/>
              </a:rPr>
              <a:t>made</a:t>
            </a:r>
            <a:r>
              <a:rPr lang="en-US" altLang="zh-CN" sz="1100" spc="-25" dirty="0">
                <a:solidFill>
                  <a:srgbClr val="FEFEFE"/>
                </a:solidFill>
                <a:cs typeface="Times New Roman"/>
              </a:rPr>
              <a:t> </a:t>
            </a:r>
            <a:r>
              <a:rPr lang="en-US" altLang="zh-CN" sz="1100" dirty="0">
                <a:solidFill>
                  <a:srgbClr val="FEFEFE"/>
                </a:solidFill>
                <a:ea typeface="Times New Roman"/>
              </a:rPr>
              <a:t>of</a:t>
            </a:r>
            <a:r>
              <a:rPr lang="en-US" altLang="zh-CN" sz="1100" spc="-25" dirty="0">
                <a:solidFill>
                  <a:srgbClr val="FEFEFE"/>
                </a:solidFill>
                <a:cs typeface="Times New Roman"/>
              </a:rPr>
              <a:t> </a:t>
            </a:r>
            <a:r>
              <a:rPr lang="en-US" altLang="zh-CN" sz="1100" dirty="0">
                <a:solidFill>
                  <a:srgbClr val="FEFEFE"/>
                </a:solidFill>
                <a:ea typeface="Times New Roman"/>
              </a:rPr>
              <a:t>the</a:t>
            </a:r>
            <a:r>
              <a:rPr lang="en-US" altLang="zh-CN" sz="1100" spc="-30" dirty="0">
                <a:solidFill>
                  <a:srgbClr val="FEFEFE"/>
                </a:solidFill>
                <a:cs typeface="Times New Roman"/>
              </a:rPr>
              <a:t> </a:t>
            </a:r>
            <a:r>
              <a:rPr lang="en-US" altLang="zh-CN" sz="1100" dirty="0">
                <a:solidFill>
                  <a:srgbClr val="FEFEFE"/>
                </a:solidFill>
                <a:ea typeface="Times New Roman"/>
              </a:rPr>
              <a:t>information</a:t>
            </a:r>
            <a:r>
              <a:rPr lang="en-US" altLang="zh-CN" sz="1100" spc="-25" dirty="0">
                <a:solidFill>
                  <a:srgbClr val="FEFEFE"/>
                </a:solidFill>
                <a:cs typeface="Times New Roman"/>
              </a:rPr>
              <a:t> </a:t>
            </a:r>
            <a:r>
              <a:rPr lang="en-US" altLang="zh-CN" sz="1100" dirty="0">
                <a:solidFill>
                  <a:srgbClr val="FEFEFE"/>
                </a:solidFill>
                <a:ea typeface="Times New Roman"/>
              </a:rPr>
              <a:t>contained</a:t>
            </a:r>
            <a:r>
              <a:rPr lang="en-US" altLang="zh-CN" sz="1100" spc="-30" dirty="0">
                <a:solidFill>
                  <a:srgbClr val="FEFEFE"/>
                </a:solidFill>
                <a:cs typeface="Times New Roman"/>
              </a:rPr>
              <a:t> </a:t>
            </a:r>
            <a:r>
              <a:rPr lang="en-US" altLang="zh-CN" sz="1100" dirty="0">
                <a:solidFill>
                  <a:srgbClr val="FEFEFE"/>
                </a:solidFill>
                <a:ea typeface="Times New Roman"/>
              </a:rPr>
              <a:t>therein.</a:t>
            </a:r>
          </a:p>
        </p:txBody>
      </p:sp>
      <p:sp>
        <p:nvSpPr>
          <p:cNvPr id="9" name="Foliennummernplatzhalter 7"/>
          <p:cNvSpPr txBox="1">
            <a:spLocks/>
          </p:cNvSpPr>
          <p:nvPr/>
        </p:nvSpPr>
        <p:spPr>
          <a:xfrm>
            <a:off x="10058400" y="584507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AF604-6CBA-6F4A-A6F6-26E48A4D0EE4}" type="slidenum">
              <a:rPr lang="en-US" sz="1800" smtClean="0">
                <a:solidFill>
                  <a:schemeClr val="bg1"/>
                </a:solidFill>
              </a:rPr>
              <a:pPr/>
              <a:t>13</a:t>
            </a:fld>
            <a:endParaRPr lang="en-US" sz="1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232916" y="1070929"/>
            <a:ext cx="8913974" cy="2044149"/>
          </a:xfrm>
          <a:prstGeom prst="rect">
            <a:avLst/>
          </a:prstGeom>
          <a:noFill/>
        </p:spPr>
        <p:txBody>
          <a:bodyPr wrap="square" lIns="0" tIns="0" rIns="0" bIns="0" rtlCol="0">
            <a:spAutoFit/>
          </a:bodyPr>
          <a:lstStyle/>
          <a:p>
            <a:r>
              <a:rPr lang="en-US" altLang="zh-CN" sz="3600" dirty="0">
                <a:solidFill>
                  <a:srgbClr val="FEFEFE"/>
                </a:solidFill>
                <a:ea typeface="Times New Roman"/>
              </a:rPr>
              <a:t>Agenda of  Module A: </a:t>
            </a:r>
          </a:p>
          <a:p>
            <a:r>
              <a:rPr lang="en-US" sz="3600" spc="-65" dirty="0">
                <a:solidFill>
                  <a:schemeClr val="bg1"/>
                </a:solidFill>
              </a:rPr>
              <a:t>Digitization: Terms and History</a:t>
            </a:r>
          </a:p>
          <a:p>
            <a:endParaRPr lang="en-US" altLang="zh-CN" sz="3600" spc="-40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1232916" y="2815732"/>
            <a:ext cx="9494078" cy="2034531"/>
          </a:xfrm>
          <a:prstGeom prst="rect">
            <a:avLst/>
          </a:prstGeom>
          <a:noFill/>
        </p:spPr>
        <p:txBody>
          <a:bodyPr wrap="square" lIns="0" tIns="0" rIns="0" bIns="0" rtlCol="0">
            <a:spAutoFit/>
          </a:bodyPr>
          <a:lstStyle/>
          <a:p>
            <a:pPr marL="342900" indent="-342900">
              <a:lnSpc>
                <a:spcPct val="150000"/>
              </a:lnSpc>
              <a:buAutoNum type="arabicPeriod"/>
            </a:pPr>
            <a:r>
              <a:rPr lang="en-US" altLang="zh-CN" b="1" spc="-15" dirty="0">
                <a:solidFill>
                  <a:srgbClr val="FEFEFE"/>
                </a:solidFill>
                <a:ea typeface="Times New Roman"/>
              </a:rPr>
              <a:t>Introduction</a:t>
            </a:r>
          </a:p>
          <a:p>
            <a:pPr marL="342900" indent="-342900">
              <a:lnSpc>
                <a:spcPct val="150000"/>
              </a:lnSpc>
              <a:buAutoNum type="arabicPeriod"/>
            </a:pPr>
            <a:r>
              <a:rPr lang="en-US" altLang="zh-CN" b="1" spc="-15" dirty="0">
                <a:solidFill>
                  <a:srgbClr val="FEFEFE"/>
                </a:solidFill>
                <a:ea typeface="Times New Roman"/>
              </a:rPr>
              <a:t>Helpful Terms</a:t>
            </a:r>
          </a:p>
          <a:p>
            <a:pPr marL="342900" indent="-342900">
              <a:lnSpc>
                <a:spcPct val="150000"/>
              </a:lnSpc>
              <a:buAutoNum type="arabicPeriod"/>
            </a:pPr>
            <a:r>
              <a:rPr lang="en-US" altLang="zh-CN" b="1" spc="-15" dirty="0">
                <a:solidFill>
                  <a:srgbClr val="FEFEFE"/>
                </a:solidFill>
                <a:ea typeface="Times New Roman"/>
              </a:rPr>
              <a:t>History of </a:t>
            </a:r>
            <a:r>
              <a:rPr lang="en-US" altLang="zh-CN" b="1" spc="-15" dirty="0" err="1">
                <a:solidFill>
                  <a:srgbClr val="FEFEFE"/>
                </a:solidFill>
                <a:ea typeface="Times New Roman"/>
              </a:rPr>
              <a:t>Digitisation</a:t>
            </a:r>
            <a:endParaRPr lang="en-US" altLang="zh-CN" b="1" spc="-15" dirty="0">
              <a:solidFill>
                <a:srgbClr val="FEFEFE"/>
              </a:solidFill>
              <a:ea typeface="Times New Roman"/>
            </a:endParaRPr>
          </a:p>
          <a:p>
            <a:pPr marL="342900" indent="-342900">
              <a:lnSpc>
                <a:spcPct val="150000"/>
              </a:lnSpc>
              <a:buAutoNum type="arabicPeriod"/>
            </a:pPr>
            <a:r>
              <a:rPr lang="en-US" altLang="zh-CN" b="1" spc="-15" dirty="0">
                <a:solidFill>
                  <a:srgbClr val="FEFEFE"/>
                </a:solidFill>
                <a:ea typeface="Times New Roman"/>
              </a:rPr>
              <a:t>References</a:t>
            </a:r>
          </a:p>
          <a:p>
            <a:pPr marL="342900" indent="-342900">
              <a:lnSpc>
                <a:spcPct val="150000"/>
              </a:lnSpc>
              <a:buAutoNum type="arabicPeriod"/>
            </a:pPr>
            <a:endParaRPr lang="en-GB" altLang="zh-CN" b="1" spc="-15" dirty="0">
              <a:solidFill>
                <a:schemeClr val="bg1"/>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2</a:t>
            </a:fld>
            <a:endParaRPr lang="en-US" sz="1800" dirty="0">
              <a:solidFill>
                <a:schemeClr val="bg1"/>
              </a:solidFill>
            </a:endParaRPr>
          </a:p>
        </p:txBody>
      </p:sp>
    </p:spTree>
    <p:extLst>
      <p:ext uri="{BB962C8B-B14F-4D97-AF65-F5344CB8AC3E}">
        <p14:creationId xmlns:p14="http://schemas.microsoft.com/office/powerpoint/2010/main" val="126182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186AF604-6CBA-6F4A-A6F6-26E48A4D0EE4}" type="slidenum">
              <a:rPr lang="en-US" smtClean="0"/>
              <a:t>3</a:t>
            </a:fld>
            <a:endParaRPr lang="en-US"/>
          </a:p>
        </p:txBody>
      </p:sp>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7" name="Rectangle 6"/>
          <p:cNvSpPr/>
          <p:nvPr/>
        </p:nvSpPr>
        <p:spPr>
          <a:xfrm>
            <a:off x="811399" y="1933105"/>
            <a:ext cx="10844981" cy="3693319"/>
          </a:xfrm>
          <a:prstGeom prst="rect">
            <a:avLst/>
          </a:prstGeom>
        </p:spPr>
        <p:txBody>
          <a:bodyPr wrap="square">
            <a:spAutoFit/>
          </a:bodyPr>
          <a:lstStyle/>
          <a:p>
            <a:r>
              <a:rPr lang="en-US" b="1" dirty="0">
                <a:solidFill>
                  <a:srgbClr val="002060"/>
                </a:solidFill>
              </a:rPr>
              <a:t>What is </a:t>
            </a:r>
            <a:r>
              <a:rPr lang="en-US" b="1" dirty="0" err="1">
                <a:solidFill>
                  <a:srgbClr val="002060"/>
                </a:solidFill>
              </a:rPr>
              <a:t>Digitisation</a:t>
            </a:r>
            <a:r>
              <a:rPr lang="en-US" b="1" dirty="0">
                <a:solidFill>
                  <a:srgbClr val="002060"/>
                </a:solidFill>
              </a:rPr>
              <a:t>?</a:t>
            </a:r>
          </a:p>
          <a:p>
            <a:pPr marL="285750" indent="-285750">
              <a:buFontTx/>
              <a:buChar char="-"/>
            </a:pPr>
            <a:r>
              <a:rPr lang="en-US" dirty="0" err="1">
                <a:solidFill>
                  <a:schemeClr val="bg1"/>
                </a:solidFill>
              </a:rPr>
              <a:t>Digitisation</a:t>
            </a:r>
            <a:r>
              <a:rPr lang="en-US" dirty="0">
                <a:solidFill>
                  <a:schemeClr val="bg1"/>
                </a:solidFill>
              </a:rPr>
              <a:t> is the process of converting information from a physical format into a digital one.</a:t>
            </a:r>
          </a:p>
          <a:p>
            <a:pPr marL="285750" indent="-285750">
              <a:buFontTx/>
              <a:buChar char="-"/>
            </a:pPr>
            <a:endParaRPr lang="en-US" dirty="0">
              <a:solidFill>
                <a:schemeClr val="bg1"/>
              </a:solidFill>
            </a:endParaRPr>
          </a:p>
          <a:p>
            <a:endParaRPr lang="en-GB" dirty="0">
              <a:solidFill>
                <a:schemeClr val="bg1"/>
              </a:solidFill>
            </a:endParaRPr>
          </a:p>
          <a:p>
            <a:r>
              <a:rPr lang="en-US" b="1" dirty="0">
                <a:solidFill>
                  <a:srgbClr val="002060"/>
                </a:solidFill>
              </a:rPr>
              <a:t>What is </a:t>
            </a:r>
            <a:r>
              <a:rPr lang="en-US" b="1" dirty="0" err="1">
                <a:solidFill>
                  <a:srgbClr val="002060"/>
                </a:solidFill>
              </a:rPr>
              <a:t>Digitilisation</a:t>
            </a:r>
            <a:r>
              <a:rPr lang="en-US" b="1" dirty="0">
                <a:solidFill>
                  <a:srgbClr val="002060"/>
                </a:solidFill>
              </a:rPr>
              <a:t>?</a:t>
            </a:r>
          </a:p>
          <a:p>
            <a:pPr marL="285750" indent="-285750">
              <a:buFontTx/>
              <a:buChar char="-"/>
            </a:pPr>
            <a:r>
              <a:rPr lang="en-US" dirty="0" err="1">
                <a:solidFill>
                  <a:schemeClr val="bg1"/>
                </a:solidFill>
              </a:rPr>
              <a:t>Digitalisation</a:t>
            </a:r>
            <a:r>
              <a:rPr lang="en-US" dirty="0">
                <a:solidFill>
                  <a:schemeClr val="bg1"/>
                </a:solidFill>
              </a:rPr>
              <a:t> is the process of using digital data to simplify how you work and therefore improve business processes.</a:t>
            </a:r>
          </a:p>
          <a:p>
            <a:endParaRPr lang="en-GB" dirty="0">
              <a:solidFill>
                <a:schemeClr val="bg1"/>
              </a:solidFill>
            </a:endParaRPr>
          </a:p>
          <a:p>
            <a:endParaRPr lang="en-GB" dirty="0">
              <a:solidFill>
                <a:schemeClr val="bg1"/>
              </a:solidFill>
            </a:endParaRPr>
          </a:p>
          <a:p>
            <a:r>
              <a:rPr lang="en-GB" b="1" dirty="0">
                <a:solidFill>
                  <a:srgbClr val="002060"/>
                </a:solidFill>
              </a:rPr>
              <a:t>What is Digital Transformation?</a:t>
            </a:r>
          </a:p>
          <a:p>
            <a:r>
              <a:rPr lang="en-US" dirty="0">
                <a:solidFill>
                  <a:schemeClr val="bg1"/>
                </a:solidFill>
              </a:rPr>
              <a:t>- Digital transformation is the process of using digital technologies to create new — or modify existing — business processes, culture, and customer experiences to meet changing business and market requirements. </a:t>
            </a:r>
            <a:endParaRPr lang="en-GB" dirty="0">
              <a:solidFill>
                <a:schemeClr val="bg1"/>
              </a:solidFill>
            </a:endParaRPr>
          </a:p>
          <a:p>
            <a:endParaRPr lang="en-GB" b="1" dirty="0">
              <a:solidFill>
                <a:schemeClr val="bg1"/>
              </a:solidFill>
            </a:endParaRPr>
          </a:p>
        </p:txBody>
      </p:sp>
      <p:sp>
        <p:nvSpPr>
          <p:cNvPr id="8" name="Rectangle 7"/>
          <p:cNvSpPr/>
          <p:nvPr/>
        </p:nvSpPr>
        <p:spPr>
          <a:xfrm>
            <a:off x="825909" y="894418"/>
            <a:ext cx="6096000" cy="523220"/>
          </a:xfrm>
          <a:prstGeom prst="rect">
            <a:avLst/>
          </a:prstGeom>
        </p:spPr>
        <p:txBody>
          <a:bodyPr>
            <a:spAutoFit/>
          </a:bodyPr>
          <a:lstStyle/>
          <a:p>
            <a:r>
              <a:rPr lang="en-US" sz="2800" b="1" dirty="0">
                <a:solidFill>
                  <a:schemeClr val="bg1"/>
                </a:solidFill>
              </a:rPr>
              <a:t>1. Introduction</a:t>
            </a:r>
            <a:endParaRPr lang="en-GB" sz="2800" b="1" dirty="0">
              <a:solidFill>
                <a:schemeClr val="bg1"/>
              </a:solidFill>
            </a:endParaRPr>
          </a:p>
        </p:txBody>
      </p:sp>
    </p:spTree>
    <p:extLst>
      <p:ext uri="{BB962C8B-B14F-4D97-AF65-F5344CB8AC3E}">
        <p14:creationId xmlns:p14="http://schemas.microsoft.com/office/powerpoint/2010/main" val="402444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pic>
        <p:nvPicPr>
          <p:cNvPr id="12" name="Picture 11">
            <a:hlinkClick r:id="rId3"/>
            <a:extLst>
              <a:ext uri="{FF2B5EF4-FFF2-40B4-BE49-F238E27FC236}">
                <a16:creationId xmlns:a16="http://schemas.microsoft.com/office/drawing/2014/main" id="{827FCF8D-C9AD-4512-92F6-368F0C4A690E}"/>
              </a:ext>
            </a:extLst>
          </p:cNvPr>
          <p:cNvPicPr>
            <a:picLocks noChangeAspect="1"/>
          </p:cNvPicPr>
          <p:nvPr/>
        </p:nvPicPr>
        <p:blipFill>
          <a:blip r:embed="rId4"/>
          <a:stretch>
            <a:fillRect/>
          </a:stretch>
        </p:blipFill>
        <p:spPr>
          <a:xfrm>
            <a:off x="2930229" y="1992115"/>
            <a:ext cx="5546232" cy="331909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4</a:t>
            </a:fld>
            <a:endParaRPr lang="en-US"/>
          </a:p>
        </p:txBody>
      </p:sp>
      <p:sp>
        <p:nvSpPr>
          <p:cNvPr id="6"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800" dirty="0">
                <a:solidFill>
                  <a:schemeClr val="tx1"/>
                </a:solidFill>
              </a:rPr>
              <a:t>Activity</a:t>
            </a:r>
          </a:p>
        </p:txBody>
      </p:sp>
      <p:sp>
        <p:nvSpPr>
          <p:cNvPr id="7" name="Rectangle 6"/>
          <p:cNvSpPr/>
          <p:nvPr/>
        </p:nvSpPr>
        <p:spPr>
          <a:xfrm>
            <a:off x="2352238" y="1303444"/>
            <a:ext cx="6506589" cy="461665"/>
          </a:xfrm>
          <a:prstGeom prst="rect">
            <a:avLst/>
          </a:prstGeom>
        </p:spPr>
        <p:txBody>
          <a:bodyPr wrap="none">
            <a:spAutoFit/>
          </a:bodyPr>
          <a:lstStyle/>
          <a:p>
            <a:r>
              <a:rPr lang="en-US" sz="2400" i="1" dirty="0">
                <a:solidFill>
                  <a:schemeClr val="bg1"/>
                </a:solidFill>
              </a:rPr>
              <a:t>Have a look at this video on Digital Transformation</a:t>
            </a:r>
            <a:endParaRPr lang="en-GB" sz="2000" i="1" dirty="0">
              <a:solidFill>
                <a:schemeClr val="bg1"/>
              </a:solidFill>
            </a:endParaRPr>
          </a:p>
        </p:txBody>
      </p:sp>
      <p:sp>
        <p:nvSpPr>
          <p:cNvPr id="10" name="Rectangle 9">
            <a:extLst>
              <a:ext uri="{FF2B5EF4-FFF2-40B4-BE49-F238E27FC236}">
                <a16:creationId xmlns:a16="http://schemas.microsoft.com/office/drawing/2014/main" id="{2B88C4E0-5AC2-4DEA-9013-16194AEB1BEF}"/>
              </a:ext>
            </a:extLst>
          </p:cNvPr>
          <p:cNvSpPr/>
          <p:nvPr/>
        </p:nvSpPr>
        <p:spPr>
          <a:xfrm>
            <a:off x="3291746" y="4880145"/>
            <a:ext cx="4987071" cy="369332"/>
          </a:xfrm>
          <a:prstGeom prst="rect">
            <a:avLst/>
          </a:prstGeom>
        </p:spPr>
        <p:txBody>
          <a:bodyPr wrap="none">
            <a:spAutoFit/>
          </a:bodyPr>
          <a:lstStyle/>
          <a:p>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https://www.youtube.com/watch?v=508CR1fd8ws</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58005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EB9A56BD-38AC-4D21-BA8A-5E14B1750D6E}"/>
              </a:ext>
            </a:extLst>
          </p:cNvPr>
          <p:cNvPicPr>
            <a:picLocks noChangeAspect="1"/>
          </p:cNvPicPr>
          <p:nvPr/>
        </p:nvPicPr>
        <p:blipFill>
          <a:blip r:embed="rId3"/>
          <a:stretch>
            <a:fillRect/>
          </a:stretch>
        </p:blipFill>
        <p:spPr>
          <a:xfrm>
            <a:off x="3010152" y="2714412"/>
            <a:ext cx="5386388" cy="28575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5</a:t>
            </a:fld>
            <a:endParaRPr lang="en-US"/>
          </a:p>
        </p:txBody>
      </p:sp>
      <p:sp>
        <p:nvSpPr>
          <p:cNvPr id="6"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800" dirty="0">
                <a:solidFill>
                  <a:schemeClr val="tx1"/>
                </a:solidFill>
              </a:rPr>
              <a:t>TASK</a:t>
            </a:r>
          </a:p>
        </p:txBody>
      </p:sp>
      <p:sp>
        <p:nvSpPr>
          <p:cNvPr id="7" name="Rectangle 6"/>
          <p:cNvSpPr/>
          <p:nvPr/>
        </p:nvSpPr>
        <p:spPr>
          <a:xfrm>
            <a:off x="3959696" y="1268289"/>
            <a:ext cx="3487301" cy="1446550"/>
          </a:xfrm>
          <a:prstGeom prst="rect">
            <a:avLst/>
          </a:prstGeom>
        </p:spPr>
        <p:txBody>
          <a:bodyPr wrap="none">
            <a:spAutoFit/>
          </a:bodyPr>
          <a:lstStyle/>
          <a:p>
            <a:pPr algn="ctr"/>
            <a:r>
              <a:rPr lang="en-US" sz="3200" b="1" dirty="0">
                <a:solidFill>
                  <a:schemeClr val="bg1"/>
                </a:solidFill>
              </a:rPr>
              <a:t>Task</a:t>
            </a:r>
            <a:br>
              <a:rPr lang="en-US" sz="3200" b="1" dirty="0">
                <a:solidFill>
                  <a:schemeClr val="bg1"/>
                </a:solidFill>
              </a:rPr>
            </a:br>
            <a:endParaRPr lang="en-US" sz="3200" b="1" dirty="0">
              <a:solidFill>
                <a:schemeClr val="bg1"/>
              </a:solidFill>
            </a:endParaRPr>
          </a:p>
          <a:p>
            <a:r>
              <a:rPr lang="en-US" sz="2400" i="1" dirty="0">
                <a:solidFill>
                  <a:schemeClr val="bg1"/>
                </a:solidFill>
              </a:rPr>
              <a:t>Choose the correct answer</a:t>
            </a:r>
            <a:endParaRPr lang="en-GB" sz="2000" i="1" dirty="0">
              <a:solidFill>
                <a:schemeClr val="bg1"/>
              </a:solidFill>
            </a:endParaRPr>
          </a:p>
        </p:txBody>
      </p:sp>
      <p:sp>
        <p:nvSpPr>
          <p:cNvPr id="8" name="Rectangle 7"/>
          <p:cNvSpPr/>
          <p:nvPr/>
        </p:nvSpPr>
        <p:spPr>
          <a:xfrm>
            <a:off x="4442520" y="5116113"/>
            <a:ext cx="3004477" cy="369332"/>
          </a:xfrm>
          <a:prstGeom prst="rect">
            <a:avLst/>
          </a:prstGeom>
        </p:spPr>
        <p:txBody>
          <a:bodyPr wrap="none">
            <a:spAutoFit/>
          </a:bodyPr>
          <a:lstStyle/>
          <a:p>
            <a:r>
              <a:rPr lang="en-GB" dirty="0">
                <a:hlinkClick r:id="rId4"/>
              </a:rPr>
              <a:t>https://h5p.org/node/918934</a:t>
            </a:r>
            <a:endParaRPr lang="en-GB" dirty="0"/>
          </a:p>
        </p:txBody>
      </p:sp>
    </p:spTree>
    <p:extLst>
      <p:ext uri="{BB962C8B-B14F-4D97-AF65-F5344CB8AC3E}">
        <p14:creationId xmlns:p14="http://schemas.microsoft.com/office/powerpoint/2010/main" val="176505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564"/>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6</a:t>
            </a:fld>
            <a:endParaRPr lang="en-US"/>
          </a:p>
        </p:txBody>
      </p:sp>
      <p:sp>
        <p:nvSpPr>
          <p:cNvPr id="6" name="Rectangle 5"/>
          <p:cNvSpPr/>
          <p:nvPr/>
        </p:nvSpPr>
        <p:spPr>
          <a:xfrm>
            <a:off x="793955" y="1084760"/>
            <a:ext cx="6096000" cy="523220"/>
          </a:xfrm>
          <a:prstGeom prst="rect">
            <a:avLst/>
          </a:prstGeom>
        </p:spPr>
        <p:txBody>
          <a:bodyPr>
            <a:spAutoFit/>
          </a:bodyPr>
          <a:lstStyle/>
          <a:p>
            <a:r>
              <a:rPr lang="en-US" sz="2800" b="1" dirty="0">
                <a:solidFill>
                  <a:schemeClr val="bg1"/>
                </a:solidFill>
              </a:rPr>
              <a:t>2. Terms</a:t>
            </a:r>
            <a:endParaRPr lang="en-GB" sz="2800" b="1" dirty="0">
              <a:solidFill>
                <a:schemeClr val="bg1"/>
              </a:solidFill>
            </a:endParaRPr>
          </a:p>
        </p:txBody>
      </p:sp>
      <p:sp>
        <p:nvSpPr>
          <p:cNvPr id="7" name="Rectangle 6"/>
          <p:cNvSpPr/>
          <p:nvPr/>
        </p:nvSpPr>
        <p:spPr>
          <a:xfrm>
            <a:off x="793955" y="1852507"/>
            <a:ext cx="10471808" cy="4031873"/>
          </a:xfrm>
          <a:prstGeom prst="rect">
            <a:avLst/>
          </a:prstGeom>
        </p:spPr>
        <p:txBody>
          <a:bodyPr wrap="square">
            <a:spAutoFit/>
          </a:bodyPr>
          <a:lstStyle/>
          <a:p>
            <a:r>
              <a:rPr lang="en-US" sz="1400" b="1" dirty="0">
                <a:solidFill>
                  <a:srgbClr val="002060"/>
                </a:solidFill>
              </a:rPr>
              <a:t>Cloud:</a:t>
            </a:r>
          </a:p>
          <a:p>
            <a:r>
              <a:rPr lang="en-US" sz="1400" dirty="0">
                <a:solidFill>
                  <a:schemeClr val="bg1"/>
                </a:solidFill>
              </a:rPr>
              <a:t>Things are referred to as ‘cloud-based’ if the electronic information is stored in and retrieved from a shared storage provider. The ‘cloud’ is like an offsite collections store that you share with other people.</a:t>
            </a:r>
          </a:p>
          <a:p>
            <a:endParaRPr lang="en-US" sz="1400" dirty="0">
              <a:solidFill>
                <a:schemeClr val="bg1"/>
              </a:solidFill>
            </a:endParaRPr>
          </a:p>
          <a:p>
            <a:r>
              <a:rPr lang="en-US" sz="1400" b="1" dirty="0">
                <a:solidFill>
                  <a:srgbClr val="002060"/>
                </a:solidFill>
              </a:rPr>
              <a:t>Collections management:</a:t>
            </a:r>
          </a:p>
          <a:p>
            <a:r>
              <a:rPr lang="en-US" sz="1400" dirty="0">
                <a:solidFill>
                  <a:schemeClr val="bg1"/>
                </a:solidFill>
              </a:rPr>
              <a:t>The practices and procedures implemented by a museum in acquiring, documenting, handling, accessing, storing, securing, lending, conserving and disposing of collection items.</a:t>
            </a:r>
          </a:p>
          <a:p>
            <a:endParaRPr lang="en-US" sz="1400" dirty="0">
              <a:solidFill>
                <a:schemeClr val="bg1"/>
              </a:solidFill>
            </a:endParaRPr>
          </a:p>
          <a:p>
            <a:r>
              <a:rPr lang="en-US" sz="1400" b="1" dirty="0">
                <a:solidFill>
                  <a:srgbClr val="002060"/>
                </a:solidFill>
              </a:rPr>
              <a:t>Collections Management System:</a:t>
            </a:r>
          </a:p>
          <a:p>
            <a:r>
              <a:rPr lang="en-US" sz="1400" dirty="0">
                <a:solidFill>
                  <a:schemeClr val="bg1"/>
                </a:solidFill>
              </a:rPr>
              <a:t>The system that a museum has in place to record and manage information about its collection.</a:t>
            </a:r>
          </a:p>
          <a:p>
            <a:endParaRPr lang="en-US" sz="1400" dirty="0">
              <a:solidFill>
                <a:schemeClr val="bg1"/>
              </a:solidFill>
            </a:endParaRPr>
          </a:p>
          <a:p>
            <a:r>
              <a:rPr lang="en-GB" sz="1400" b="1" dirty="0">
                <a:solidFill>
                  <a:srgbClr val="002060"/>
                </a:solidFill>
              </a:rPr>
              <a:t>Data:</a:t>
            </a:r>
            <a:br>
              <a:rPr lang="en-GB" sz="1400" dirty="0">
                <a:solidFill>
                  <a:schemeClr val="bg1"/>
                </a:solidFill>
              </a:rPr>
            </a:br>
            <a:r>
              <a:rPr lang="en-US" sz="1400" dirty="0">
                <a:solidFill>
                  <a:schemeClr val="bg1"/>
                </a:solidFill>
              </a:rPr>
              <a:t>Information stored and transmitted in an electronic format.</a:t>
            </a:r>
          </a:p>
          <a:p>
            <a:endParaRPr lang="en-US" sz="1400" b="1" dirty="0">
              <a:solidFill>
                <a:schemeClr val="bg1"/>
              </a:solidFill>
            </a:endParaRPr>
          </a:p>
          <a:p>
            <a:r>
              <a:rPr lang="en-GB" sz="1400" b="1" dirty="0">
                <a:solidFill>
                  <a:srgbClr val="002060"/>
                </a:solidFill>
              </a:rPr>
              <a:t>Digital:</a:t>
            </a:r>
          </a:p>
          <a:p>
            <a:r>
              <a:rPr lang="en-US" sz="1400" dirty="0">
                <a:solidFill>
                  <a:schemeClr val="bg1"/>
                </a:solidFill>
              </a:rPr>
              <a:t>Although it is widely used, the term ‘digital’ is often not well-defined. Generally, it refers to the use of technology (computers, IT equipment, tablets, mobile devices, audio visual equipment) to support some area of museum work.</a:t>
            </a:r>
            <a:br>
              <a:rPr lang="en-GB" b="1" dirty="0"/>
            </a:br>
            <a:endParaRPr lang="en-US" sz="1400" dirty="0">
              <a:solidFill>
                <a:schemeClr val="bg1"/>
              </a:solidFill>
            </a:endParaRPr>
          </a:p>
        </p:txBody>
      </p:sp>
    </p:spTree>
    <p:extLst>
      <p:ext uri="{BB962C8B-B14F-4D97-AF65-F5344CB8AC3E}">
        <p14:creationId xmlns:p14="http://schemas.microsoft.com/office/powerpoint/2010/main" val="415915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7743-8FB8-4846-9F16-2961B5D1C07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6AA3E2C-8C11-4470-BC9A-4511FE479C3A}"/>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33AD9E31-9381-4AC1-94AB-AEB19A93C392}"/>
              </a:ext>
            </a:extLst>
          </p:cNvPr>
          <p:cNvSpPr>
            <a:spLocks noGrp="1"/>
          </p:cNvSpPr>
          <p:nvPr>
            <p:ph type="sldNum" sz="quarter" idx="12"/>
          </p:nvPr>
        </p:nvSpPr>
        <p:spPr/>
        <p:txBody>
          <a:bodyPr/>
          <a:lstStyle/>
          <a:p>
            <a:fld id="{186AF604-6CBA-6F4A-A6F6-26E48A4D0EE4}" type="slidenum">
              <a:rPr lang="en-US" smtClean="0"/>
              <a:t>7</a:t>
            </a:fld>
            <a:endParaRPr lang="en-US"/>
          </a:p>
        </p:txBody>
      </p:sp>
      <p:pic>
        <p:nvPicPr>
          <p:cNvPr id="5" name="Picture 3">
            <a:extLst>
              <a:ext uri="{FF2B5EF4-FFF2-40B4-BE49-F238E27FC236}">
                <a16:creationId xmlns:a16="http://schemas.microsoft.com/office/drawing/2014/main" id="{2EF97D39-2A23-4086-B4D3-47022DBDA819}"/>
              </a:ext>
            </a:extLst>
          </p:cNvPr>
          <p:cNvPicPr>
            <a:picLocks noChangeAspect="1"/>
          </p:cNvPicPr>
          <p:nvPr/>
        </p:nvPicPr>
        <p:blipFill>
          <a:blip r:embed="rId2"/>
          <a:stretch>
            <a:fillRect/>
          </a:stretch>
        </p:blipFill>
        <p:spPr>
          <a:xfrm>
            <a:off x="0" y="564"/>
            <a:ext cx="12192000" cy="6858000"/>
          </a:xfrm>
          <a:prstGeom prst="rect">
            <a:avLst/>
          </a:prstGeom>
        </p:spPr>
      </p:pic>
      <p:sp>
        <p:nvSpPr>
          <p:cNvPr id="6" name="Rectangle 5">
            <a:extLst>
              <a:ext uri="{FF2B5EF4-FFF2-40B4-BE49-F238E27FC236}">
                <a16:creationId xmlns:a16="http://schemas.microsoft.com/office/drawing/2014/main" id="{91A04644-97B6-4FC8-BD91-D57749B613AB}"/>
              </a:ext>
            </a:extLst>
          </p:cNvPr>
          <p:cNvSpPr/>
          <p:nvPr/>
        </p:nvSpPr>
        <p:spPr>
          <a:xfrm>
            <a:off x="793955" y="1852507"/>
            <a:ext cx="10471808" cy="3754874"/>
          </a:xfrm>
          <a:prstGeom prst="rect">
            <a:avLst/>
          </a:prstGeom>
        </p:spPr>
        <p:txBody>
          <a:bodyPr wrap="square">
            <a:spAutoFit/>
          </a:bodyPr>
          <a:lstStyle/>
          <a:p>
            <a:r>
              <a:rPr lang="en-US" sz="1400" b="1" dirty="0">
                <a:solidFill>
                  <a:srgbClr val="002060"/>
                </a:solidFill>
              </a:rPr>
              <a:t>Digital assets:</a:t>
            </a:r>
            <a:r>
              <a:rPr lang="en-US" sz="1400" dirty="0">
                <a:solidFill>
                  <a:schemeClr val="bg1"/>
                </a:solidFill>
              </a:rPr>
              <a:t>	</a:t>
            </a:r>
          </a:p>
          <a:p>
            <a:r>
              <a:rPr lang="en-US" sz="1400" dirty="0">
                <a:solidFill>
                  <a:schemeClr val="bg1"/>
                </a:solidFill>
              </a:rPr>
              <a:t>Digital materials created or owned by your institution. See also the section on ‘Digital Asset Management’.</a:t>
            </a:r>
          </a:p>
          <a:p>
            <a:endParaRPr lang="en-US" sz="1400" dirty="0">
              <a:solidFill>
                <a:schemeClr val="bg1"/>
              </a:solidFill>
            </a:endParaRPr>
          </a:p>
          <a:p>
            <a:r>
              <a:rPr lang="en-US" sz="1400" b="1" dirty="0">
                <a:solidFill>
                  <a:srgbClr val="002060"/>
                </a:solidFill>
              </a:rPr>
              <a:t>Digital Asset Management:</a:t>
            </a:r>
            <a:r>
              <a:rPr lang="en-US" sz="1400" dirty="0">
                <a:solidFill>
                  <a:schemeClr val="bg1"/>
                </a:solidFill>
              </a:rPr>
              <a:t>	</a:t>
            </a:r>
          </a:p>
          <a:p>
            <a:r>
              <a:rPr lang="en-US" sz="1400" dirty="0">
                <a:solidFill>
                  <a:schemeClr val="bg1"/>
                </a:solidFill>
              </a:rPr>
              <a:t>The process of creating, storing, retrieving and making digital assets available for use.</a:t>
            </a:r>
          </a:p>
          <a:p>
            <a:endParaRPr lang="en-US" sz="1400" dirty="0">
              <a:solidFill>
                <a:schemeClr val="bg1"/>
              </a:solidFill>
            </a:endParaRPr>
          </a:p>
          <a:p>
            <a:r>
              <a:rPr lang="en-US" sz="1400" b="1" dirty="0">
                <a:solidFill>
                  <a:srgbClr val="002060"/>
                </a:solidFill>
              </a:rPr>
              <a:t>Digital Asset Management System:	</a:t>
            </a:r>
          </a:p>
          <a:p>
            <a:r>
              <a:rPr lang="en-US" sz="1400" dirty="0">
                <a:solidFill>
                  <a:schemeClr val="bg1"/>
                </a:solidFill>
              </a:rPr>
              <a:t>Also referred to as a ‘DAMS’, this is the combination of software (computer </a:t>
            </a:r>
            <a:r>
              <a:rPr lang="en-US" sz="1400" dirty="0" err="1">
                <a:solidFill>
                  <a:schemeClr val="bg1"/>
                </a:solidFill>
              </a:rPr>
              <a:t>programmes</a:t>
            </a:r>
            <a:r>
              <a:rPr lang="en-US" sz="1400" dirty="0">
                <a:solidFill>
                  <a:schemeClr val="bg1"/>
                </a:solidFill>
              </a:rPr>
              <a:t>) and hardware (servers and computers) that you use to create and store digital assets.</a:t>
            </a:r>
          </a:p>
          <a:p>
            <a:endParaRPr lang="en-US" sz="1400" dirty="0">
              <a:solidFill>
                <a:schemeClr val="bg1"/>
              </a:solidFill>
            </a:endParaRPr>
          </a:p>
          <a:p>
            <a:r>
              <a:rPr lang="en-US" sz="1400" b="1" dirty="0">
                <a:solidFill>
                  <a:srgbClr val="002060"/>
                </a:solidFill>
              </a:rPr>
              <a:t>Digital preservation:</a:t>
            </a:r>
          </a:p>
          <a:p>
            <a:r>
              <a:rPr lang="en-US" sz="1400" dirty="0">
                <a:solidFill>
                  <a:schemeClr val="bg1"/>
                </a:solidFill>
              </a:rPr>
              <a:t>The practice of ensuring that the digital files and content you produce continue to be accessible and usable in the long-term.</a:t>
            </a:r>
          </a:p>
          <a:p>
            <a:endParaRPr lang="en-US" sz="1400" b="1" dirty="0">
              <a:solidFill>
                <a:schemeClr val="bg1"/>
              </a:solidFill>
            </a:endParaRPr>
          </a:p>
          <a:p>
            <a:r>
              <a:rPr lang="en-US" sz="1400" b="1" dirty="0">
                <a:solidFill>
                  <a:srgbClr val="002060"/>
                </a:solidFill>
              </a:rPr>
              <a:t>Metadata:</a:t>
            </a:r>
          </a:p>
          <a:p>
            <a:r>
              <a:rPr lang="en-US" sz="1400" dirty="0">
                <a:solidFill>
                  <a:schemeClr val="bg1"/>
                </a:solidFill>
              </a:rPr>
              <a:t>Metadata is structured information about your digital content. It bears the same relation to your digital files as your catalogue record has to the physical objects in your collection.</a:t>
            </a:r>
            <a:br>
              <a:rPr lang="en-GB" b="1" dirty="0"/>
            </a:br>
            <a:endParaRPr lang="en-US" sz="1400" dirty="0">
              <a:solidFill>
                <a:schemeClr val="bg1"/>
              </a:solidFill>
            </a:endParaRPr>
          </a:p>
        </p:txBody>
      </p:sp>
    </p:spTree>
    <p:extLst>
      <p:ext uri="{BB962C8B-B14F-4D97-AF65-F5344CB8AC3E}">
        <p14:creationId xmlns:p14="http://schemas.microsoft.com/office/powerpoint/2010/main" val="60802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49-B4F8-4551-B5A3-01A50C69E4B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B482895-6F3B-47A3-ADD6-F1084B2AB47D}"/>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35F47B29-EE5B-408A-B557-2197E1FFAC39}"/>
              </a:ext>
            </a:extLst>
          </p:cNvPr>
          <p:cNvSpPr>
            <a:spLocks noGrp="1"/>
          </p:cNvSpPr>
          <p:nvPr>
            <p:ph type="sldNum" sz="quarter" idx="12"/>
          </p:nvPr>
        </p:nvSpPr>
        <p:spPr/>
        <p:txBody>
          <a:bodyPr/>
          <a:lstStyle/>
          <a:p>
            <a:fld id="{186AF604-6CBA-6F4A-A6F6-26E48A4D0EE4}" type="slidenum">
              <a:rPr lang="en-US" smtClean="0"/>
              <a:t>8</a:t>
            </a:fld>
            <a:endParaRPr lang="en-US"/>
          </a:p>
        </p:txBody>
      </p:sp>
      <p:pic>
        <p:nvPicPr>
          <p:cNvPr id="5" name="Picture 3">
            <a:extLst>
              <a:ext uri="{FF2B5EF4-FFF2-40B4-BE49-F238E27FC236}">
                <a16:creationId xmlns:a16="http://schemas.microsoft.com/office/drawing/2014/main" id="{C5944C0A-3E5C-451C-8C61-9A5A90A97E7D}"/>
              </a:ext>
            </a:extLst>
          </p:cNvPr>
          <p:cNvPicPr>
            <a:picLocks noChangeAspect="1"/>
          </p:cNvPicPr>
          <p:nvPr/>
        </p:nvPicPr>
        <p:blipFill>
          <a:blip r:embed="rId2"/>
          <a:stretch>
            <a:fillRect/>
          </a:stretch>
        </p:blipFill>
        <p:spPr>
          <a:xfrm>
            <a:off x="0" y="564"/>
            <a:ext cx="12192000" cy="6858000"/>
          </a:xfrm>
          <a:prstGeom prst="rect">
            <a:avLst/>
          </a:prstGeom>
        </p:spPr>
      </p:pic>
      <p:sp>
        <p:nvSpPr>
          <p:cNvPr id="6" name="Rectangle 5">
            <a:extLst>
              <a:ext uri="{FF2B5EF4-FFF2-40B4-BE49-F238E27FC236}">
                <a16:creationId xmlns:a16="http://schemas.microsoft.com/office/drawing/2014/main" id="{B174ADA6-B3B4-4C02-A1E8-C53E4D3AD290}"/>
              </a:ext>
            </a:extLst>
          </p:cNvPr>
          <p:cNvSpPr/>
          <p:nvPr/>
        </p:nvSpPr>
        <p:spPr>
          <a:xfrm>
            <a:off x="793955" y="1084760"/>
            <a:ext cx="6096000" cy="523220"/>
          </a:xfrm>
          <a:prstGeom prst="rect">
            <a:avLst/>
          </a:prstGeom>
        </p:spPr>
        <p:txBody>
          <a:bodyPr>
            <a:spAutoFit/>
          </a:bodyPr>
          <a:lstStyle/>
          <a:p>
            <a:r>
              <a:rPr lang="en-US" sz="2800" b="1" dirty="0">
                <a:solidFill>
                  <a:schemeClr val="bg1"/>
                </a:solidFill>
              </a:rPr>
              <a:t>2. History of digitization</a:t>
            </a:r>
            <a:endParaRPr lang="en-GB" sz="2800" b="1" dirty="0">
              <a:solidFill>
                <a:schemeClr val="bg1"/>
              </a:solidFill>
            </a:endParaRPr>
          </a:p>
        </p:txBody>
      </p:sp>
      <p:sp>
        <p:nvSpPr>
          <p:cNvPr id="7" name="Rectangle 6">
            <a:extLst>
              <a:ext uri="{FF2B5EF4-FFF2-40B4-BE49-F238E27FC236}">
                <a16:creationId xmlns:a16="http://schemas.microsoft.com/office/drawing/2014/main" id="{D95C989B-5DE8-4C75-B72E-4BEFE4BCE439}"/>
              </a:ext>
            </a:extLst>
          </p:cNvPr>
          <p:cNvSpPr/>
          <p:nvPr/>
        </p:nvSpPr>
        <p:spPr>
          <a:xfrm>
            <a:off x="793955" y="1852507"/>
            <a:ext cx="10471808" cy="584775"/>
          </a:xfrm>
          <a:prstGeom prst="rect">
            <a:avLst/>
          </a:prstGeom>
        </p:spPr>
        <p:txBody>
          <a:bodyPr wrap="square">
            <a:spAutoFit/>
          </a:bodyPr>
          <a:lstStyle/>
          <a:p>
            <a:br>
              <a:rPr lang="en-GB" b="1" dirty="0"/>
            </a:br>
            <a:endParaRPr lang="en-US" sz="1400" dirty="0">
              <a:solidFill>
                <a:schemeClr val="bg1"/>
              </a:solidFill>
            </a:endParaRPr>
          </a:p>
        </p:txBody>
      </p:sp>
      <p:sp>
        <p:nvSpPr>
          <p:cNvPr id="8" name="Rectangle 7">
            <a:extLst>
              <a:ext uri="{FF2B5EF4-FFF2-40B4-BE49-F238E27FC236}">
                <a16:creationId xmlns:a16="http://schemas.microsoft.com/office/drawing/2014/main" id="{953B5E15-6AAD-4F2F-8568-4CA0CC7DB095}"/>
              </a:ext>
            </a:extLst>
          </p:cNvPr>
          <p:cNvSpPr/>
          <p:nvPr/>
        </p:nvSpPr>
        <p:spPr>
          <a:xfrm>
            <a:off x="793955" y="2208975"/>
            <a:ext cx="9338426" cy="2585323"/>
          </a:xfrm>
          <a:prstGeom prst="rect">
            <a:avLst/>
          </a:prstGeom>
        </p:spPr>
        <p:txBody>
          <a:bodyPr wrap="square">
            <a:spAutoFit/>
          </a:bodyPr>
          <a:lstStyle/>
          <a:p>
            <a:r>
              <a:rPr lang="en-US" b="1" dirty="0">
                <a:solidFill>
                  <a:schemeClr val="tx2">
                    <a:lumMod val="50000"/>
                  </a:schemeClr>
                </a:solidFill>
                <a:latin typeface="Chronicle Display"/>
              </a:rPr>
              <a:t>The Introduction to the Computer</a:t>
            </a:r>
            <a:endParaRPr lang="en-US" dirty="0">
              <a:solidFill>
                <a:schemeClr val="tx2">
                  <a:lumMod val="50000"/>
                </a:schemeClr>
              </a:solidFill>
              <a:latin typeface="Chronicle Display"/>
            </a:endParaRPr>
          </a:p>
          <a:p>
            <a:r>
              <a:rPr lang="en-US" dirty="0">
                <a:solidFill>
                  <a:srgbClr val="4A4A4A"/>
                </a:solidFill>
                <a:latin typeface="Chronicle Display"/>
              </a:rPr>
              <a:t> </a:t>
            </a:r>
          </a:p>
          <a:p>
            <a:r>
              <a:rPr lang="en-US" dirty="0">
                <a:solidFill>
                  <a:schemeClr val="bg1"/>
                </a:solidFill>
                <a:latin typeface="Chronicle Display"/>
              </a:rPr>
              <a:t>The first computer was built in 1937. Many more variations of the computer were made in the next decade mostly due to military incentives. These devices were used for processing and didn’t have an operating system.</a:t>
            </a:r>
          </a:p>
          <a:p>
            <a:endParaRPr lang="en-US" dirty="0">
              <a:solidFill>
                <a:schemeClr val="bg1"/>
              </a:solidFill>
              <a:latin typeface="Chronicle Display"/>
            </a:endParaRPr>
          </a:p>
          <a:p>
            <a:r>
              <a:rPr lang="en-US" dirty="0">
                <a:solidFill>
                  <a:schemeClr val="bg1"/>
                </a:solidFill>
                <a:latin typeface="Chronicle Display"/>
              </a:rPr>
              <a:t>In the 1950s, computers started to quickly advance. They included numerous program languages, memory and operating systems, printers, and media storage in tapes and disks. By 1962, the term ‘database’ was added to the Oxford English Dictionary as a description for storing media.</a:t>
            </a:r>
          </a:p>
        </p:txBody>
      </p:sp>
    </p:spTree>
    <p:extLst>
      <p:ext uri="{BB962C8B-B14F-4D97-AF65-F5344CB8AC3E}">
        <p14:creationId xmlns:p14="http://schemas.microsoft.com/office/powerpoint/2010/main" val="223136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D65D-DD54-4253-9E92-1F9B59671D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E9BA85-369D-468D-B46D-D21147C51F3F}"/>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2435191A-8200-4777-AEC1-6124D143BBCB}"/>
              </a:ext>
            </a:extLst>
          </p:cNvPr>
          <p:cNvSpPr>
            <a:spLocks noGrp="1"/>
          </p:cNvSpPr>
          <p:nvPr>
            <p:ph type="sldNum" sz="quarter" idx="12"/>
          </p:nvPr>
        </p:nvSpPr>
        <p:spPr/>
        <p:txBody>
          <a:bodyPr/>
          <a:lstStyle/>
          <a:p>
            <a:fld id="{186AF604-6CBA-6F4A-A6F6-26E48A4D0EE4}" type="slidenum">
              <a:rPr lang="en-US" smtClean="0"/>
              <a:t>9</a:t>
            </a:fld>
            <a:endParaRPr lang="en-US"/>
          </a:p>
        </p:txBody>
      </p:sp>
      <p:pic>
        <p:nvPicPr>
          <p:cNvPr id="5" name="Picture 3">
            <a:extLst>
              <a:ext uri="{FF2B5EF4-FFF2-40B4-BE49-F238E27FC236}">
                <a16:creationId xmlns:a16="http://schemas.microsoft.com/office/drawing/2014/main" id="{3521437A-D9ED-4C10-8BAD-D268C708185B}"/>
              </a:ext>
            </a:extLst>
          </p:cNvPr>
          <p:cNvPicPr>
            <a:picLocks noChangeAspect="1"/>
          </p:cNvPicPr>
          <p:nvPr/>
        </p:nvPicPr>
        <p:blipFill>
          <a:blip r:embed="rId2"/>
          <a:stretch>
            <a:fillRect/>
          </a:stretch>
        </p:blipFill>
        <p:spPr>
          <a:xfrm>
            <a:off x="0" y="564"/>
            <a:ext cx="12192000" cy="6858000"/>
          </a:xfrm>
          <a:prstGeom prst="rect">
            <a:avLst/>
          </a:prstGeom>
        </p:spPr>
      </p:pic>
      <p:sp>
        <p:nvSpPr>
          <p:cNvPr id="6" name="Rectangle 5">
            <a:extLst>
              <a:ext uri="{FF2B5EF4-FFF2-40B4-BE49-F238E27FC236}">
                <a16:creationId xmlns:a16="http://schemas.microsoft.com/office/drawing/2014/main" id="{7670B7E8-25C1-4B81-B0A9-E8F3DFA5BC1D}"/>
              </a:ext>
            </a:extLst>
          </p:cNvPr>
          <p:cNvSpPr/>
          <p:nvPr/>
        </p:nvSpPr>
        <p:spPr>
          <a:xfrm>
            <a:off x="844858" y="1370013"/>
            <a:ext cx="9392575" cy="4342279"/>
          </a:xfrm>
          <a:prstGeom prst="rect">
            <a:avLst/>
          </a:prstGeom>
        </p:spPr>
        <p:txBody>
          <a:bodyPr wrap="square">
            <a:spAutoFit/>
          </a:bodyPr>
          <a:lstStyle/>
          <a:p>
            <a:pPr>
              <a:lnSpc>
                <a:spcPct val="107000"/>
              </a:lnSpc>
              <a:spcAft>
                <a:spcPts val="800"/>
              </a:spcAft>
            </a:pPr>
            <a:r>
              <a:rPr lang="en-GB" b="1" dirty="0">
                <a:solidFill>
                  <a:schemeClr val="tx2">
                    <a:lumMod val="50000"/>
                  </a:schemeClr>
                </a:solidFill>
                <a:latin typeface="Chronicle Display"/>
                <a:ea typeface="Calibri" panose="020F0502020204030204" pitchFamily="34" charset="0"/>
                <a:cs typeface="Times New Roman" panose="02020603050405020304" pitchFamily="18" charset="0"/>
              </a:rPr>
              <a:t>Digital Imaging </a:t>
            </a:r>
            <a:endParaRPr lang="en-GB" dirty="0">
              <a:solidFill>
                <a:schemeClr val="tx2">
                  <a:lumMod val="50000"/>
                </a:schemeClr>
              </a:solidFill>
              <a:latin typeface="Chronicle Display"/>
              <a:ea typeface="Calibri" panose="020F0502020204030204" pitchFamily="34" charset="0"/>
              <a:cs typeface="Times New Roman" panose="02020603050405020304" pitchFamily="18" charset="0"/>
            </a:endParaRPr>
          </a:p>
          <a:p>
            <a:pPr>
              <a:lnSpc>
                <a:spcPct val="107000"/>
              </a:lnSpc>
              <a:spcAft>
                <a:spcPts val="800"/>
              </a:spcAft>
            </a:pPr>
            <a:r>
              <a:rPr lang="en-GB" dirty="0">
                <a:solidFill>
                  <a:schemeClr val="bg1"/>
                </a:solidFill>
                <a:latin typeface="Chronicle Display"/>
                <a:ea typeface="Calibri" panose="020F0502020204030204" pitchFamily="34" charset="0"/>
                <a:cs typeface="Times New Roman" panose="02020603050405020304" pitchFamily="18" charset="0"/>
              </a:rPr>
              <a:t>The CCD (Charged-coupled device), was the first technological equipment to be converted into digital signals, in 1969. This effected digital cameras and digital imaging and was especially helpful to the medical industry. The first digital camera was created 6 years later by Steven </a:t>
            </a:r>
            <a:r>
              <a:rPr lang="en-GB" dirty="0" err="1">
                <a:solidFill>
                  <a:schemeClr val="bg1"/>
                </a:solidFill>
                <a:latin typeface="Chronicle Display"/>
                <a:ea typeface="Calibri" panose="020F0502020204030204" pitchFamily="34" charset="0"/>
                <a:cs typeface="Times New Roman" panose="02020603050405020304" pitchFamily="18" charset="0"/>
              </a:rPr>
              <a:t>Sasson</a:t>
            </a:r>
            <a:r>
              <a:rPr lang="en-GB" dirty="0">
                <a:solidFill>
                  <a:schemeClr val="bg1"/>
                </a:solidFill>
                <a:latin typeface="Chronicle Display"/>
                <a:ea typeface="Calibri" panose="020F0502020204030204" pitchFamily="34" charset="0"/>
                <a:cs typeface="Times New Roman" panose="02020603050405020304" pitchFamily="18" charset="0"/>
              </a:rPr>
              <a:t>, and photos could now be stored though a computer memory without the use of film.</a:t>
            </a:r>
          </a:p>
          <a:p>
            <a:pPr>
              <a:lnSpc>
                <a:spcPct val="107000"/>
              </a:lnSpc>
              <a:spcAft>
                <a:spcPts val="800"/>
              </a:spcAft>
            </a:pPr>
            <a:endParaRPr lang="en-GB" dirty="0">
              <a:solidFill>
                <a:schemeClr val="bg1"/>
              </a:solidFill>
              <a:latin typeface="Chronicle Display"/>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chemeClr val="tx2">
                    <a:lumMod val="50000"/>
                  </a:schemeClr>
                </a:solidFill>
                <a:latin typeface="Chronicle Display"/>
                <a:ea typeface="Calibri" panose="020F0502020204030204" pitchFamily="34" charset="0"/>
                <a:cs typeface="Times New Roman" panose="02020603050405020304" pitchFamily="18" charset="0"/>
              </a:rPr>
              <a:t>Bringing Digitisation into the Home</a:t>
            </a:r>
            <a:endParaRPr lang="en-GB" dirty="0">
              <a:solidFill>
                <a:schemeClr val="tx2">
                  <a:lumMod val="50000"/>
                </a:schemeClr>
              </a:solidFill>
              <a:latin typeface="Chronicle Display"/>
              <a:ea typeface="Calibri" panose="020F0502020204030204" pitchFamily="34" charset="0"/>
              <a:cs typeface="Times New Roman" panose="02020603050405020304" pitchFamily="18" charset="0"/>
            </a:endParaRPr>
          </a:p>
          <a:p>
            <a:pPr>
              <a:lnSpc>
                <a:spcPct val="107000"/>
              </a:lnSpc>
              <a:spcAft>
                <a:spcPts val="800"/>
              </a:spcAft>
            </a:pPr>
            <a:r>
              <a:rPr lang="en-GB" dirty="0">
                <a:solidFill>
                  <a:schemeClr val="bg1"/>
                </a:solidFill>
                <a:latin typeface="Chronicle Display"/>
                <a:ea typeface="Calibri" panose="020F0502020204030204" pitchFamily="34" charset="0"/>
                <a:cs typeface="Times New Roman" panose="02020603050405020304" pitchFamily="18" charset="0"/>
              </a:rPr>
              <a:t>The first personal computers were introduced to the world in 1975. This made digital storage even more accessible. CDs (compact disks), were later introduced to the market in 1982 and by 1988 their sales overcame the sales of vinyl records. 2 years later (1986), the JPEG format was introduced to the market as was presented as a way to reduce image files. By doing this sending and receiving images was an easier process. By then, compressed data had become normal to the public.</a:t>
            </a:r>
          </a:p>
        </p:txBody>
      </p:sp>
    </p:spTree>
    <p:extLst>
      <p:ext uri="{BB962C8B-B14F-4D97-AF65-F5344CB8AC3E}">
        <p14:creationId xmlns:p14="http://schemas.microsoft.com/office/powerpoint/2010/main" val="1351828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1224</Words>
  <Application>Microsoft Office PowerPoint</Application>
  <PresentationFormat>Widescreen</PresentationFormat>
  <Paragraphs>146</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Chronicle Display</vt:lpstr>
      <vt:lpstr>Times New Roman</vt:lpstr>
      <vt:lpstr>Office Theme</vt:lpstr>
      <vt:lpstr>Benutzerdefiniertes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Andrianna Emphasyscentre</cp:lastModifiedBy>
  <cp:revision>121</cp:revision>
  <dcterms:created xsi:type="dcterms:W3CDTF">2011-01-21T15:00:27Z</dcterms:created>
  <dcterms:modified xsi:type="dcterms:W3CDTF">2020-06-12T16:16:32Z</dcterms:modified>
</cp:coreProperties>
</file>