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6"/>
  </p:notesMasterIdLst>
  <p:sldIdLst>
    <p:sldId id="256" r:id="rId3"/>
    <p:sldId id="275" r:id="rId4"/>
    <p:sldId id="296" r:id="rId5"/>
    <p:sldId id="314" r:id="rId6"/>
    <p:sldId id="308" r:id="rId7"/>
    <p:sldId id="297" r:id="rId8"/>
    <p:sldId id="309" r:id="rId9"/>
    <p:sldId id="310" r:id="rId10"/>
    <p:sldId id="311" r:id="rId11"/>
    <p:sldId id="312" r:id="rId12"/>
    <p:sldId id="313" r:id="rId13"/>
    <p:sldId id="295"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3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4" d="100"/>
          <a:sy n="64" d="100"/>
        </p:scale>
        <p:origin x="78" y="1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422B45-DFC1-4ABF-A912-28F385E8301F}" type="datetimeFigureOut">
              <a:rPr lang="de-DE" smtClean="0"/>
              <a:t>16.06.2020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CD5F6E-A259-4E94-903E-888D3015D064}" type="slidenum">
              <a:rPr lang="de-DE" smtClean="0"/>
              <a:t>‹#›</a:t>
            </a:fld>
            <a:endParaRPr lang="de-DE"/>
          </a:p>
        </p:txBody>
      </p:sp>
    </p:spTree>
    <p:extLst>
      <p:ext uri="{BB962C8B-B14F-4D97-AF65-F5344CB8AC3E}">
        <p14:creationId xmlns:p14="http://schemas.microsoft.com/office/powerpoint/2010/main" val="1018125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6BF40A-DC24-4CCE-AD73-36EC42EAEEC3}" type="datetime1">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3F70C8-BBF8-4F38-BF4A-C08D7978C8FC}" type="datetime1">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BA4748-7E25-461A-9F8D-E9E301B77368}" type="datetime1">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04530-CF1E-465C-86E0-65671F75F2E3}"/>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AFF5A5F-D515-47A0-9045-ABBF5FA4E0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787A7F8D-BC2D-48F1-860E-5EE637C8D572}"/>
              </a:ext>
            </a:extLst>
          </p:cNvPr>
          <p:cNvSpPr>
            <a:spLocks noGrp="1"/>
          </p:cNvSpPr>
          <p:nvPr>
            <p:ph type="dt" sz="half" idx="10"/>
          </p:nvPr>
        </p:nvSpPr>
        <p:spPr/>
        <p:txBody>
          <a:bodyPr/>
          <a:lstStyle/>
          <a:p>
            <a:fld id="{3D3D9D30-0124-4103-AE56-350871A9E6F3}" type="datetimeFigureOut">
              <a:rPr lang="de-DE" smtClean="0"/>
              <a:t>16.06.2020</a:t>
            </a:fld>
            <a:endParaRPr lang="de-DE"/>
          </a:p>
        </p:txBody>
      </p:sp>
      <p:sp>
        <p:nvSpPr>
          <p:cNvPr id="5" name="Fußzeilenplatzhalter 4">
            <a:extLst>
              <a:ext uri="{FF2B5EF4-FFF2-40B4-BE49-F238E27FC236}">
                <a16:creationId xmlns:a16="http://schemas.microsoft.com/office/drawing/2014/main" id="{4F2364C1-7075-4AFD-BDC1-1C1983DD6F6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E897EC4-8081-48F1-BF0B-82FD9E2C3681}"/>
              </a:ext>
            </a:extLst>
          </p:cNvPr>
          <p:cNvSpPr>
            <a:spLocks noGrp="1"/>
          </p:cNvSpPr>
          <p:nvPr>
            <p:ph type="sldNum" sz="quarter" idx="12"/>
          </p:nvPr>
        </p:nvSpPr>
        <p:spPr/>
        <p:txBody>
          <a:bodyPr/>
          <a:lstStyle/>
          <a:p>
            <a:fld id="{B7B75ABF-A8D7-4398-9C4F-5F3F2763E3D5}" type="slidenum">
              <a:rPr lang="de-DE" smtClean="0"/>
              <a:t>‹#›</a:t>
            </a:fld>
            <a:endParaRPr lang="de-DE"/>
          </a:p>
        </p:txBody>
      </p:sp>
    </p:spTree>
    <p:extLst>
      <p:ext uri="{BB962C8B-B14F-4D97-AF65-F5344CB8AC3E}">
        <p14:creationId xmlns:p14="http://schemas.microsoft.com/office/powerpoint/2010/main" val="3249833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9820D-D1E7-4906-8672-5F5E6E8B632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E8AD9F0-F295-4B96-BDE8-70395C5DE56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6BF49C7-D03F-46E9-B897-760E1EF51FF0}"/>
              </a:ext>
            </a:extLst>
          </p:cNvPr>
          <p:cNvSpPr>
            <a:spLocks noGrp="1"/>
          </p:cNvSpPr>
          <p:nvPr>
            <p:ph type="dt" sz="half" idx="10"/>
          </p:nvPr>
        </p:nvSpPr>
        <p:spPr/>
        <p:txBody>
          <a:bodyPr/>
          <a:lstStyle/>
          <a:p>
            <a:fld id="{3D3D9D30-0124-4103-AE56-350871A9E6F3}" type="datetimeFigureOut">
              <a:rPr lang="de-DE" smtClean="0"/>
              <a:t>16.06.2020</a:t>
            </a:fld>
            <a:endParaRPr lang="de-DE"/>
          </a:p>
        </p:txBody>
      </p:sp>
      <p:sp>
        <p:nvSpPr>
          <p:cNvPr id="5" name="Fußzeilenplatzhalter 4">
            <a:extLst>
              <a:ext uri="{FF2B5EF4-FFF2-40B4-BE49-F238E27FC236}">
                <a16:creationId xmlns:a16="http://schemas.microsoft.com/office/drawing/2014/main" id="{07E14815-E04B-4894-AFCE-649EF6C650D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9026879-9B26-46F8-89E8-237F7B4C3F84}"/>
              </a:ext>
            </a:extLst>
          </p:cNvPr>
          <p:cNvSpPr>
            <a:spLocks noGrp="1"/>
          </p:cNvSpPr>
          <p:nvPr>
            <p:ph type="sldNum" sz="quarter" idx="12"/>
          </p:nvPr>
        </p:nvSpPr>
        <p:spPr/>
        <p:txBody>
          <a:bodyPr/>
          <a:lstStyle/>
          <a:p>
            <a:fld id="{B7B75ABF-A8D7-4398-9C4F-5F3F2763E3D5}" type="slidenum">
              <a:rPr lang="de-DE" smtClean="0"/>
              <a:t>‹#›</a:t>
            </a:fld>
            <a:endParaRPr lang="de-DE"/>
          </a:p>
        </p:txBody>
      </p:sp>
    </p:spTree>
    <p:extLst>
      <p:ext uri="{BB962C8B-B14F-4D97-AF65-F5344CB8AC3E}">
        <p14:creationId xmlns:p14="http://schemas.microsoft.com/office/powerpoint/2010/main" val="1487847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B06317-8F37-4949-88C8-275A455F4D6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C27FAB0B-64B6-472D-81FD-E50D88FDF8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9D39EAC-C25D-47B7-B9F4-1E28BF374F5B}"/>
              </a:ext>
            </a:extLst>
          </p:cNvPr>
          <p:cNvSpPr>
            <a:spLocks noGrp="1"/>
          </p:cNvSpPr>
          <p:nvPr>
            <p:ph type="dt" sz="half" idx="10"/>
          </p:nvPr>
        </p:nvSpPr>
        <p:spPr/>
        <p:txBody>
          <a:bodyPr/>
          <a:lstStyle/>
          <a:p>
            <a:fld id="{3D3D9D30-0124-4103-AE56-350871A9E6F3}" type="datetimeFigureOut">
              <a:rPr lang="de-DE" smtClean="0"/>
              <a:t>16.06.2020</a:t>
            </a:fld>
            <a:endParaRPr lang="de-DE"/>
          </a:p>
        </p:txBody>
      </p:sp>
      <p:sp>
        <p:nvSpPr>
          <p:cNvPr id="5" name="Fußzeilenplatzhalter 4">
            <a:extLst>
              <a:ext uri="{FF2B5EF4-FFF2-40B4-BE49-F238E27FC236}">
                <a16:creationId xmlns:a16="http://schemas.microsoft.com/office/drawing/2014/main" id="{BEDEA191-A3CD-4BA9-8EB4-B102B62BA6E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5DAB8A5-4C35-405E-85E9-94F3981330F0}"/>
              </a:ext>
            </a:extLst>
          </p:cNvPr>
          <p:cNvSpPr>
            <a:spLocks noGrp="1"/>
          </p:cNvSpPr>
          <p:nvPr>
            <p:ph type="sldNum" sz="quarter" idx="12"/>
          </p:nvPr>
        </p:nvSpPr>
        <p:spPr/>
        <p:txBody>
          <a:bodyPr/>
          <a:lstStyle/>
          <a:p>
            <a:fld id="{B7B75ABF-A8D7-4398-9C4F-5F3F2763E3D5}" type="slidenum">
              <a:rPr lang="de-DE" smtClean="0"/>
              <a:t>‹#›</a:t>
            </a:fld>
            <a:endParaRPr lang="de-DE"/>
          </a:p>
        </p:txBody>
      </p:sp>
    </p:spTree>
    <p:extLst>
      <p:ext uri="{BB962C8B-B14F-4D97-AF65-F5344CB8AC3E}">
        <p14:creationId xmlns:p14="http://schemas.microsoft.com/office/powerpoint/2010/main" val="3224654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37FE95-FCED-45DE-A28C-FDDD81935BD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BC496AB-4956-4D53-B2A6-06E5CD68B55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7FC843B-674F-474F-9FFC-4EE6AE4D70A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221E9517-5B02-4F09-935C-2703DBD298A5}"/>
              </a:ext>
            </a:extLst>
          </p:cNvPr>
          <p:cNvSpPr>
            <a:spLocks noGrp="1"/>
          </p:cNvSpPr>
          <p:nvPr>
            <p:ph type="dt" sz="half" idx="10"/>
          </p:nvPr>
        </p:nvSpPr>
        <p:spPr/>
        <p:txBody>
          <a:bodyPr/>
          <a:lstStyle/>
          <a:p>
            <a:fld id="{3D3D9D30-0124-4103-AE56-350871A9E6F3}" type="datetimeFigureOut">
              <a:rPr lang="de-DE" smtClean="0"/>
              <a:t>16.06.2020</a:t>
            </a:fld>
            <a:endParaRPr lang="de-DE"/>
          </a:p>
        </p:txBody>
      </p:sp>
      <p:sp>
        <p:nvSpPr>
          <p:cNvPr id="6" name="Fußzeilenplatzhalter 5">
            <a:extLst>
              <a:ext uri="{FF2B5EF4-FFF2-40B4-BE49-F238E27FC236}">
                <a16:creationId xmlns:a16="http://schemas.microsoft.com/office/drawing/2014/main" id="{0369C0F8-B3A4-4D65-9A51-D1FFE14C7FC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E1B4614-905C-4665-B42E-7597904A0FFF}"/>
              </a:ext>
            </a:extLst>
          </p:cNvPr>
          <p:cNvSpPr>
            <a:spLocks noGrp="1"/>
          </p:cNvSpPr>
          <p:nvPr>
            <p:ph type="sldNum" sz="quarter" idx="12"/>
          </p:nvPr>
        </p:nvSpPr>
        <p:spPr/>
        <p:txBody>
          <a:bodyPr/>
          <a:lstStyle/>
          <a:p>
            <a:fld id="{B7B75ABF-A8D7-4398-9C4F-5F3F2763E3D5}" type="slidenum">
              <a:rPr lang="de-DE" smtClean="0"/>
              <a:t>‹#›</a:t>
            </a:fld>
            <a:endParaRPr lang="de-DE"/>
          </a:p>
        </p:txBody>
      </p:sp>
    </p:spTree>
    <p:extLst>
      <p:ext uri="{BB962C8B-B14F-4D97-AF65-F5344CB8AC3E}">
        <p14:creationId xmlns:p14="http://schemas.microsoft.com/office/powerpoint/2010/main" val="3477876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386A2B-56F8-44D0-8EA8-DECF3FC0C401}"/>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95916061-0778-4F37-AC4D-D831376B56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1C3A04D-6F4E-4819-B39B-FF58667E71D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49EC12E6-20E7-4E1D-9DC1-401B17206C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B82BC9C-0A50-4326-90B5-262CBBE8D1C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6B7BEE7-D2E4-48E7-B86A-41F79F8136A2}"/>
              </a:ext>
            </a:extLst>
          </p:cNvPr>
          <p:cNvSpPr>
            <a:spLocks noGrp="1"/>
          </p:cNvSpPr>
          <p:nvPr>
            <p:ph type="dt" sz="half" idx="10"/>
          </p:nvPr>
        </p:nvSpPr>
        <p:spPr/>
        <p:txBody>
          <a:bodyPr/>
          <a:lstStyle/>
          <a:p>
            <a:fld id="{3D3D9D30-0124-4103-AE56-350871A9E6F3}" type="datetimeFigureOut">
              <a:rPr lang="de-DE" smtClean="0"/>
              <a:t>16.06.2020</a:t>
            </a:fld>
            <a:endParaRPr lang="de-DE"/>
          </a:p>
        </p:txBody>
      </p:sp>
      <p:sp>
        <p:nvSpPr>
          <p:cNvPr id="8" name="Fußzeilenplatzhalter 7">
            <a:extLst>
              <a:ext uri="{FF2B5EF4-FFF2-40B4-BE49-F238E27FC236}">
                <a16:creationId xmlns:a16="http://schemas.microsoft.com/office/drawing/2014/main" id="{46D60ADE-2A19-42F8-8DCE-FF3AB956AA92}"/>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D6B0F075-0200-4E56-B5E0-3351A148D3E8}"/>
              </a:ext>
            </a:extLst>
          </p:cNvPr>
          <p:cNvSpPr>
            <a:spLocks noGrp="1"/>
          </p:cNvSpPr>
          <p:nvPr>
            <p:ph type="sldNum" sz="quarter" idx="12"/>
          </p:nvPr>
        </p:nvSpPr>
        <p:spPr/>
        <p:txBody>
          <a:bodyPr/>
          <a:lstStyle/>
          <a:p>
            <a:fld id="{B7B75ABF-A8D7-4398-9C4F-5F3F2763E3D5}" type="slidenum">
              <a:rPr lang="de-DE" smtClean="0"/>
              <a:t>‹#›</a:t>
            </a:fld>
            <a:endParaRPr lang="de-DE"/>
          </a:p>
        </p:txBody>
      </p:sp>
    </p:spTree>
    <p:extLst>
      <p:ext uri="{BB962C8B-B14F-4D97-AF65-F5344CB8AC3E}">
        <p14:creationId xmlns:p14="http://schemas.microsoft.com/office/powerpoint/2010/main" val="3025173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29F2D9-0898-4D2F-AAFA-2A02F4436EB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F71B120-CCB8-41B6-8743-FF7E8CA9CFEB}"/>
              </a:ext>
            </a:extLst>
          </p:cNvPr>
          <p:cNvSpPr>
            <a:spLocks noGrp="1"/>
          </p:cNvSpPr>
          <p:nvPr>
            <p:ph type="dt" sz="half" idx="10"/>
          </p:nvPr>
        </p:nvSpPr>
        <p:spPr/>
        <p:txBody>
          <a:bodyPr/>
          <a:lstStyle/>
          <a:p>
            <a:fld id="{3D3D9D30-0124-4103-AE56-350871A9E6F3}" type="datetimeFigureOut">
              <a:rPr lang="de-DE" smtClean="0"/>
              <a:t>16.06.2020</a:t>
            </a:fld>
            <a:endParaRPr lang="de-DE"/>
          </a:p>
        </p:txBody>
      </p:sp>
      <p:sp>
        <p:nvSpPr>
          <p:cNvPr id="4" name="Fußzeilenplatzhalter 3">
            <a:extLst>
              <a:ext uri="{FF2B5EF4-FFF2-40B4-BE49-F238E27FC236}">
                <a16:creationId xmlns:a16="http://schemas.microsoft.com/office/drawing/2014/main" id="{8DA25546-2A04-4E78-9553-954C877C6FB3}"/>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781F5436-FB8F-4896-8F03-D10DB2196CFF}"/>
              </a:ext>
            </a:extLst>
          </p:cNvPr>
          <p:cNvSpPr>
            <a:spLocks noGrp="1"/>
          </p:cNvSpPr>
          <p:nvPr>
            <p:ph type="sldNum" sz="quarter" idx="12"/>
          </p:nvPr>
        </p:nvSpPr>
        <p:spPr/>
        <p:txBody>
          <a:bodyPr/>
          <a:lstStyle/>
          <a:p>
            <a:fld id="{B7B75ABF-A8D7-4398-9C4F-5F3F2763E3D5}" type="slidenum">
              <a:rPr lang="de-DE" smtClean="0"/>
              <a:t>‹#›</a:t>
            </a:fld>
            <a:endParaRPr lang="de-DE"/>
          </a:p>
        </p:txBody>
      </p:sp>
    </p:spTree>
    <p:extLst>
      <p:ext uri="{BB962C8B-B14F-4D97-AF65-F5344CB8AC3E}">
        <p14:creationId xmlns:p14="http://schemas.microsoft.com/office/powerpoint/2010/main" val="3579057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5D9149E-28FA-414A-9724-D2A56555FB54}"/>
              </a:ext>
            </a:extLst>
          </p:cNvPr>
          <p:cNvSpPr>
            <a:spLocks noGrp="1"/>
          </p:cNvSpPr>
          <p:nvPr>
            <p:ph type="dt" sz="half" idx="10"/>
          </p:nvPr>
        </p:nvSpPr>
        <p:spPr/>
        <p:txBody>
          <a:bodyPr/>
          <a:lstStyle/>
          <a:p>
            <a:fld id="{3D3D9D30-0124-4103-AE56-350871A9E6F3}" type="datetimeFigureOut">
              <a:rPr lang="de-DE" smtClean="0"/>
              <a:t>16.06.2020</a:t>
            </a:fld>
            <a:endParaRPr lang="de-DE"/>
          </a:p>
        </p:txBody>
      </p:sp>
      <p:sp>
        <p:nvSpPr>
          <p:cNvPr id="3" name="Fußzeilenplatzhalter 2">
            <a:extLst>
              <a:ext uri="{FF2B5EF4-FFF2-40B4-BE49-F238E27FC236}">
                <a16:creationId xmlns:a16="http://schemas.microsoft.com/office/drawing/2014/main" id="{A6C861E0-F9EF-4DA8-944F-762CD954ACD1}"/>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E655BDAA-162A-4432-82CB-69B719030186}"/>
              </a:ext>
            </a:extLst>
          </p:cNvPr>
          <p:cNvSpPr>
            <a:spLocks noGrp="1"/>
          </p:cNvSpPr>
          <p:nvPr>
            <p:ph type="sldNum" sz="quarter" idx="12"/>
          </p:nvPr>
        </p:nvSpPr>
        <p:spPr/>
        <p:txBody>
          <a:bodyPr/>
          <a:lstStyle/>
          <a:p>
            <a:fld id="{B7B75ABF-A8D7-4398-9C4F-5F3F2763E3D5}" type="slidenum">
              <a:rPr lang="de-DE" smtClean="0"/>
              <a:t>‹#›</a:t>
            </a:fld>
            <a:endParaRPr lang="de-DE"/>
          </a:p>
        </p:txBody>
      </p:sp>
    </p:spTree>
    <p:extLst>
      <p:ext uri="{BB962C8B-B14F-4D97-AF65-F5344CB8AC3E}">
        <p14:creationId xmlns:p14="http://schemas.microsoft.com/office/powerpoint/2010/main" val="2485499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BBF920-C839-4737-A664-DC61971A6BA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35BF7F0-EDBE-4856-AE99-277E711B9F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932AF53-91D1-4121-8B47-28EA431A02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9030202-22C2-4856-8B35-9CF74F4553D4}"/>
              </a:ext>
            </a:extLst>
          </p:cNvPr>
          <p:cNvSpPr>
            <a:spLocks noGrp="1"/>
          </p:cNvSpPr>
          <p:nvPr>
            <p:ph type="dt" sz="half" idx="10"/>
          </p:nvPr>
        </p:nvSpPr>
        <p:spPr/>
        <p:txBody>
          <a:bodyPr/>
          <a:lstStyle/>
          <a:p>
            <a:fld id="{3D3D9D30-0124-4103-AE56-350871A9E6F3}" type="datetimeFigureOut">
              <a:rPr lang="de-DE" smtClean="0"/>
              <a:t>16.06.2020</a:t>
            </a:fld>
            <a:endParaRPr lang="de-DE"/>
          </a:p>
        </p:txBody>
      </p:sp>
      <p:sp>
        <p:nvSpPr>
          <p:cNvPr id="6" name="Fußzeilenplatzhalter 5">
            <a:extLst>
              <a:ext uri="{FF2B5EF4-FFF2-40B4-BE49-F238E27FC236}">
                <a16:creationId xmlns:a16="http://schemas.microsoft.com/office/drawing/2014/main" id="{F12563CF-F533-4FBF-B985-3D2B3F768B7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AC48AE8-E5F7-4E53-B972-994F2DB8F498}"/>
              </a:ext>
            </a:extLst>
          </p:cNvPr>
          <p:cNvSpPr>
            <a:spLocks noGrp="1"/>
          </p:cNvSpPr>
          <p:nvPr>
            <p:ph type="sldNum" sz="quarter" idx="12"/>
          </p:nvPr>
        </p:nvSpPr>
        <p:spPr/>
        <p:txBody>
          <a:bodyPr/>
          <a:lstStyle/>
          <a:p>
            <a:fld id="{B7B75ABF-A8D7-4398-9C4F-5F3F2763E3D5}" type="slidenum">
              <a:rPr lang="de-DE" smtClean="0"/>
              <a:t>‹#›</a:t>
            </a:fld>
            <a:endParaRPr lang="de-DE"/>
          </a:p>
        </p:txBody>
      </p:sp>
    </p:spTree>
    <p:extLst>
      <p:ext uri="{BB962C8B-B14F-4D97-AF65-F5344CB8AC3E}">
        <p14:creationId xmlns:p14="http://schemas.microsoft.com/office/powerpoint/2010/main" val="2641204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31804C-E066-4D44-A64E-42A27AF002D7}" type="datetime1">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2AAA1C-A41E-42C7-B388-7C1E071501D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7776A8D2-3DD6-4DA3-B725-C661F7FE8E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F83AD13F-9AAE-487B-94AA-C451686160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D907D3F-D00E-427C-A8CB-A31F1D3AB187}"/>
              </a:ext>
            </a:extLst>
          </p:cNvPr>
          <p:cNvSpPr>
            <a:spLocks noGrp="1"/>
          </p:cNvSpPr>
          <p:nvPr>
            <p:ph type="dt" sz="half" idx="10"/>
          </p:nvPr>
        </p:nvSpPr>
        <p:spPr/>
        <p:txBody>
          <a:bodyPr/>
          <a:lstStyle/>
          <a:p>
            <a:fld id="{3D3D9D30-0124-4103-AE56-350871A9E6F3}" type="datetimeFigureOut">
              <a:rPr lang="de-DE" smtClean="0"/>
              <a:t>16.06.2020</a:t>
            </a:fld>
            <a:endParaRPr lang="de-DE"/>
          </a:p>
        </p:txBody>
      </p:sp>
      <p:sp>
        <p:nvSpPr>
          <p:cNvPr id="6" name="Fußzeilenplatzhalter 5">
            <a:extLst>
              <a:ext uri="{FF2B5EF4-FFF2-40B4-BE49-F238E27FC236}">
                <a16:creationId xmlns:a16="http://schemas.microsoft.com/office/drawing/2014/main" id="{2BF3EA34-D8A1-4D99-97F2-F3AC6F831FF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3D48AE7-6491-4229-836E-36B3DD17C4EC}"/>
              </a:ext>
            </a:extLst>
          </p:cNvPr>
          <p:cNvSpPr>
            <a:spLocks noGrp="1"/>
          </p:cNvSpPr>
          <p:nvPr>
            <p:ph type="sldNum" sz="quarter" idx="12"/>
          </p:nvPr>
        </p:nvSpPr>
        <p:spPr/>
        <p:txBody>
          <a:bodyPr/>
          <a:lstStyle/>
          <a:p>
            <a:fld id="{B7B75ABF-A8D7-4398-9C4F-5F3F2763E3D5}" type="slidenum">
              <a:rPr lang="de-DE" smtClean="0"/>
              <a:t>‹#›</a:t>
            </a:fld>
            <a:endParaRPr lang="de-DE"/>
          </a:p>
        </p:txBody>
      </p:sp>
    </p:spTree>
    <p:extLst>
      <p:ext uri="{BB962C8B-B14F-4D97-AF65-F5344CB8AC3E}">
        <p14:creationId xmlns:p14="http://schemas.microsoft.com/office/powerpoint/2010/main" val="2547397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A3EF5C-BAD3-4DDF-A7D1-96892FA269C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27BA673-73AA-41F8-A3FB-A8FFF409417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34BF490-ED79-4B98-B3AD-08F29992248D}"/>
              </a:ext>
            </a:extLst>
          </p:cNvPr>
          <p:cNvSpPr>
            <a:spLocks noGrp="1"/>
          </p:cNvSpPr>
          <p:nvPr>
            <p:ph type="dt" sz="half" idx="10"/>
          </p:nvPr>
        </p:nvSpPr>
        <p:spPr/>
        <p:txBody>
          <a:bodyPr/>
          <a:lstStyle/>
          <a:p>
            <a:fld id="{3D3D9D30-0124-4103-AE56-350871A9E6F3}" type="datetimeFigureOut">
              <a:rPr lang="de-DE" smtClean="0"/>
              <a:t>16.06.2020</a:t>
            </a:fld>
            <a:endParaRPr lang="de-DE"/>
          </a:p>
        </p:txBody>
      </p:sp>
      <p:sp>
        <p:nvSpPr>
          <p:cNvPr id="5" name="Fußzeilenplatzhalter 4">
            <a:extLst>
              <a:ext uri="{FF2B5EF4-FFF2-40B4-BE49-F238E27FC236}">
                <a16:creationId xmlns:a16="http://schemas.microsoft.com/office/drawing/2014/main" id="{C7518407-70F0-4710-8AAE-F1F3041A310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41E2B23-6153-4D40-8622-8487B830141E}"/>
              </a:ext>
            </a:extLst>
          </p:cNvPr>
          <p:cNvSpPr>
            <a:spLocks noGrp="1"/>
          </p:cNvSpPr>
          <p:nvPr>
            <p:ph type="sldNum" sz="quarter" idx="12"/>
          </p:nvPr>
        </p:nvSpPr>
        <p:spPr/>
        <p:txBody>
          <a:bodyPr/>
          <a:lstStyle/>
          <a:p>
            <a:fld id="{B7B75ABF-A8D7-4398-9C4F-5F3F2763E3D5}" type="slidenum">
              <a:rPr lang="de-DE" smtClean="0"/>
              <a:t>‹#›</a:t>
            </a:fld>
            <a:endParaRPr lang="de-DE"/>
          </a:p>
        </p:txBody>
      </p:sp>
    </p:spTree>
    <p:extLst>
      <p:ext uri="{BB962C8B-B14F-4D97-AF65-F5344CB8AC3E}">
        <p14:creationId xmlns:p14="http://schemas.microsoft.com/office/powerpoint/2010/main" val="23245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6AD8E61-BD4A-4653-AFCC-A50D046999AD}"/>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259DD79-9AC7-4763-80D2-38F8E95998C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905CE2C-2C1C-4D65-A7A3-EDE60BEB2770}"/>
              </a:ext>
            </a:extLst>
          </p:cNvPr>
          <p:cNvSpPr>
            <a:spLocks noGrp="1"/>
          </p:cNvSpPr>
          <p:nvPr>
            <p:ph type="dt" sz="half" idx="10"/>
          </p:nvPr>
        </p:nvSpPr>
        <p:spPr/>
        <p:txBody>
          <a:bodyPr/>
          <a:lstStyle/>
          <a:p>
            <a:fld id="{3D3D9D30-0124-4103-AE56-350871A9E6F3}" type="datetimeFigureOut">
              <a:rPr lang="de-DE" smtClean="0"/>
              <a:t>16.06.2020</a:t>
            </a:fld>
            <a:endParaRPr lang="de-DE"/>
          </a:p>
        </p:txBody>
      </p:sp>
      <p:sp>
        <p:nvSpPr>
          <p:cNvPr id="5" name="Fußzeilenplatzhalter 4">
            <a:extLst>
              <a:ext uri="{FF2B5EF4-FFF2-40B4-BE49-F238E27FC236}">
                <a16:creationId xmlns:a16="http://schemas.microsoft.com/office/drawing/2014/main" id="{DA1A4A0A-1091-488F-B5C1-221EA3BEFF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F1B0205-61C2-469D-9AB7-98F7A6EA2FC1}"/>
              </a:ext>
            </a:extLst>
          </p:cNvPr>
          <p:cNvSpPr>
            <a:spLocks noGrp="1"/>
          </p:cNvSpPr>
          <p:nvPr>
            <p:ph type="sldNum" sz="quarter" idx="12"/>
          </p:nvPr>
        </p:nvSpPr>
        <p:spPr/>
        <p:txBody>
          <a:bodyPr/>
          <a:lstStyle/>
          <a:p>
            <a:fld id="{B7B75ABF-A8D7-4398-9C4F-5F3F2763E3D5}" type="slidenum">
              <a:rPr lang="de-DE" smtClean="0"/>
              <a:t>‹#›</a:t>
            </a:fld>
            <a:endParaRPr lang="de-DE"/>
          </a:p>
        </p:txBody>
      </p:sp>
    </p:spTree>
    <p:extLst>
      <p:ext uri="{BB962C8B-B14F-4D97-AF65-F5344CB8AC3E}">
        <p14:creationId xmlns:p14="http://schemas.microsoft.com/office/powerpoint/2010/main" val="2459786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A48AFD-FA09-418D-BDDD-B7927E4BDDD8}" type="datetime1">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D07324-B10A-4362-9262-AC97B4971895}" type="datetime1">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6934FE-29CE-4C5F-B2F5-98F00AFFC1F3}" type="datetime1">
              <a:rPr lang="en-US" smtClean="0"/>
              <a:t>6/16/2020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09E04E-2C5D-430C-B2DB-C62B778FD51B}" type="datetime1">
              <a:rPr lang="en-US" smtClean="0"/>
              <a:t>6/16/2020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7AF946-FCBD-4271-BD4B-1F35030CED43}" type="datetime1">
              <a:rPr lang="en-US" smtClean="0"/>
              <a:t>6/16/2020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7074B3-45E8-4751-9B9C-FF10C3BE1612}" type="datetime1">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4DE093-D3A0-4F66-93B2-FDB4C19A894C}" type="datetime1">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60AF2-3E75-4CCC-9A52-0A127AC80A78}" type="datetime1">
              <a:rPr lang="en-US" smtClean="0"/>
              <a:t>6/16/2020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AF604-6CBA-6F4A-A6F6-26E48A4D0EE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C690B4F-9B9D-46F3-910B-39B92C1127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448B6D6-0AAA-42BD-A65D-3E9CCDD0A1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12D6AE5-5E0A-4AB0-A389-6D59611965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D9D30-0124-4103-AE56-350871A9E6F3}" type="datetimeFigureOut">
              <a:rPr lang="de-DE" smtClean="0"/>
              <a:t>16.06.2020</a:t>
            </a:fld>
            <a:endParaRPr lang="de-DE"/>
          </a:p>
        </p:txBody>
      </p:sp>
      <p:sp>
        <p:nvSpPr>
          <p:cNvPr id="5" name="Fußzeilenplatzhalter 4">
            <a:extLst>
              <a:ext uri="{FF2B5EF4-FFF2-40B4-BE49-F238E27FC236}">
                <a16:creationId xmlns:a16="http://schemas.microsoft.com/office/drawing/2014/main" id="{74F7491B-126E-4A41-8FBA-CB793B57F3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CF2D0CBC-870A-4329-8673-07F1904E6A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75ABF-A8D7-4398-9C4F-5F3F2763E3D5}" type="slidenum">
              <a:rPr lang="de-DE" smtClean="0"/>
              <a:t>‹#›</a:t>
            </a:fld>
            <a:endParaRPr lang="de-DE"/>
          </a:p>
        </p:txBody>
      </p:sp>
    </p:spTree>
    <p:extLst>
      <p:ext uri="{BB962C8B-B14F-4D97-AF65-F5344CB8AC3E}">
        <p14:creationId xmlns:p14="http://schemas.microsoft.com/office/powerpoint/2010/main" val="1699319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h5p.org/node/918937"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legacybox.com/blogs/analog/the-history-of-digitization" TargetMode="External"/><Relationship Id="rId3" Type="http://schemas.openxmlformats.org/officeDocument/2006/relationships/hyperlink" Target="https://workingmouse.com.au/innovation/digitisation-digitalisation-digital-transformation" TargetMode="External"/><Relationship Id="rId7" Type="http://schemas.openxmlformats.org/officeDocument/2006/relationships/hyperlink" Target="https://www.forbes.com/sites/gilpress/2015/12/27/a-very-short-history-of-digitization/#13caf31149ac"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s://southtree.com/blogs/artifact/history-of-digitization" TargetMode="External"/><Relationship Id="rId5" Type="http://schemas.openxmlformats.org/officeDocument/2006/relationships/hyperlink" Target="https://www.salesforce.com/products/platform/what-is-digital-transformation/" TargetMode="External"/><Relationship Id="rId4" Type="http://schemas.openxmlformats.org/officeDocument/2006/relationships/hyperlink" Target="https://en.wikipedia.org/wiki/Digitization#Digitization_versus_digital_preservatio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digivet.eduproject.eu/" TargetMode="External"/><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https://emphasyscentre.com/research/vet-sector/digive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508CR1fd8ws"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h5p.org/node/918934"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3" name="TextBox 1"/>
          <p:cNvSpPr txBox="1"/>
          <p:nvPr/>
        </p:nvSpPr>
        <p:spPr>
          <a:xfrm>
            <a:off x="1968119" y="151473"/>
            <a:ext cx="6679193" cy="6454844"/>
          </a:xfrm>
          <a:prstGeom prst="rect">
            <a:avLst/>
          </a:prstGeom>
          <a:noFill/>
        </p:spPr>
        <p:txBody>
          <a:bodyPr wrap="square" lIns="0" tIns="0" rIns="0" bIns="0" rtlCol="0">
            <a:spAutoFit/>
          </a:bodyPr>
          <a:lstStyle/>
          <a:p>
            <a:pPr marL="0" indent="525145">
              <a:lnSpc>
                <a:spcPct val="100000"/>
              </a:lnSpc>
            </a:pPr>
            <a:r>
              <a:rPr lang="en-US" altLang="zh-CN" sz="2000" b="1" spc="-154" dirty="0" err="1">
                <a:solidFill>
                  <a:srgbClr val="FEFEFE"/>
                </a:solidFill>
                <a:ea typeface="Times New Roman"/>
              </a:rPr>
              <a:t>DiGI</a:t>
            </a:r>
            <a:r>
              <a:rPr lang="en-US" altLang="zh-CN" sz="2000" b="1" spc="-104" dirty="0">
                <a:solidFill>
                  <a:srgbClr val="FEFEFE"/>
                </a:solidFill>
                <a:ea typeface="Times New Roman"/>
              </a:rPr>
              <a:t>-</a:t>
            </a:r>
            <a:r>
              <a:rPr lang="en-US" altLang="zh-CN" sz="2000" b="1" spc="-225" dirty="0">
                <a:solidFill>
                  <a:srgbClr val="FEFEFE"/>
                </a:solidFill>
                <a:ea typeface="Times New Roman"/>
              </a:rPr>
              <a:t>VET</a:t>
            </a:r>
          </a:p>
          <a:p>
            <a:pPr marL="0" indent="525145">
              <a:lnSpc>
                <a:spcPct val="100000"/>
              </a:lnSpc>
              <a:spcBef>
                <a:spcPts val="120"/>
              </a:spcBef>
            </a:pPr>
            <a:r>
              <a:rPr lang="el-GR" altLang="zh-CN" sz="2000" dirty="0">
                <a:solidFill>
                  <a:srgbClr val="FEFEFE"/>
                </a:solidFill>
                <a:ea typeface="Times New Roman"/>
              </a:rPr>
              <a:t>Αριθμός έργου</a:t>
            </a:r>
            <a:r>
              <a:rPr lang="en-US" altLang="zh-CN" sz="2000" dirty="0">
                <a:solidFill>
                  <a:srgbClr val="FEFEFE"/>
                </a:solidFill>
                <a:ea typeface="Times New Roman"/>
              </a:rPr>
              <a:t>:</a:t>
            </a:r>
            <a:r>
              <a:rPr lang="en-US" altLang="zh-CN" sz="2000" spc="-100" dirty="0">
                <a:solidFill>
                  <a:srgbClr val="FEFEFE"/>
                </a:solidFill>
                <a:cs typeface="Times New Roman"/>
              </a:rPr>
              <a:t> </a:t>
            </a:r>
            <a:r>
              <a:rPr lang="en-US" altLang="zh-CN" sz="2000" dirty="0">
                <a:solidFill>
                  <a:srgbClr val="FEFEFE"/>
                </a:solidFill>
                <a:ea typeface="Times New Roman"/>
              </a:rPr>
              <a:t>2018-1-DE02-KA202-005145</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875"/>
              </a:lnSpc>
            </a:pPr>
            <a:endParaRPr lang="en-US" dirty="0"/>
          </a:p>
          <a:p>
            <a:pPr marL="0">
              <a:lnSpc>
                <a:spcPct val="100000"/>
              </a:lnSpc>
            </a:pPr>
            <a:r>
              <a:rPr lang="en-US" altLang="zh-CN" sz="4800" spc="-440" dirty="0">
                <a:solidFill>
                  <a:srgbClr val="FEFEFE"/>
                </a:solidFill>
                <a:ea typeface="Times New Roman"/>
              </a:rPr>
              <a:t>DIGI</a:t>
            </a:r>
            <a:r>
              <a:rPr lang="en-US" altLang="zh-CN" sz="4800" spc="-275" dirty="0">
                <a:solidFill>
                  <a:srgbClr val="FEFEFE"/>
                </a:solidFill>
                <a:ea typeface="Times New Roman"/>
              </a:rPr>
              <a:t>-</a:t>
            </a:r>
            <a:r>
              <a:rPr lang="en-US" altLang="zh-CN" sz="4800" spc="-540" dirty="0">
                <a:solidFill>
                  <a:srgbClr val="FEFEFE"/>
                </a:solidFill>
                <a:ea typeface="Times New Roman"/>
              </a:rPr>
              <a:t>VET</a:t>
            </a:r>
          </a:p>
          <a:p>
            <a:pPr>
              <a:lnSpc>
                <a:spcPts val="1389"/>
              </a:lnSpc>
            </a:pPr>
            <a:endParaRPr lang="en-US" dirty="0"/>
          </a:p>
          <a:p>
            <a:pPr marL="0" hangingPunct="0">
              <a:lnSpc>
                <a:spcPct val="120000"/>
              </a:lnSpc>
            </a:pPr>
            <a:r>
              <a:rPr lang="en-US" altLang="zh-CN" sz="2000" spc="-169" dirty="0">
                <a:solidFill>
                  <a:srgbClr val="81FEFE"/>
                </a:solidFill>
                <a:ea typeface="Times New Roman"/>
              </a:rPr>
              <a:t>FOSTERING</a:t>
            </a:r>
            <a:r>
              <a:rPr lang="en-US" altLang="zh-CN" sz="2000" spc="-64" dirty="0">
                <a:solidFill>
                  <a:srgbClr val="81FEFE"/>
                </a:solidFill>
                <a:cs typeface="Times New Roman"/>
              </a:rPr>
              <a:t> </a:t>
            </a:r>
            <a:r>
              <a:rPr lang="en-US" altLang="zh-CN" sz="2000" spc="-154" dirty="0">
                <a:solidFill>
                  <a:srgbClr val="81FEFE"/>
                </a:solidFill>
                <a:ea typeface="Times New Roman"/>
              </a:rPr>
              <a:t>DIGITISATION</a:t>
            </a:r>
            <a:r>
              <a:rPr lang="en-US" altLang="zh-CN" sz="2000" spc="-69" dirty="0">
                <a:solidFill>
                  <a:srgbClr val="81FEFE"/>
                </a:solidFill>
                <a:cs typeface="Times New Roman"/>
              </a:rPr>
              <a:t> </a:t>
            </a:r>
            <a:r>
              <a:rPr lang="en-US" altLang="zh-CN" sz="2000" spc="-189" dirty="0">
                <a:solidFill>
                  <a:srgbClr val="81FEFE"/>
                </a:solidFill>
                <a:ea typeface="Times New Roman"/>
              </a:rPr>
              <a:t>AND</a:t>
            </a:r>
            <a:r>
              <a:rPr lang="en-US" altLang="zh-CN" sz="2000" spc="-69" dirty="0">
                <a:solidFill>
                  <a:srgbClr val="81FEFE"/>
                </a:solidFill>
                <a:cs typeface="Times New Roman"/>
              </a:rPr>
              <a:t> </a:t>
            </a:r>
            <a:r>
              <a:rPr lang="en-US" altLang="zh-CN" sz="2000" spc="-175" dirty="0">
                <a:solidFill>
                  <a:srgbClr val="81FEFE"/>
                </a:solidFill>
                <a:ea typeface="Times New Roman"/>
              </a:rPr>
              <a:t>INDUSTRY</a:t>
            </a:r>
            <a:r>
              <a:rPr lang="en-US" altLang="zh-CN" sz="2000" spc="-69" dirty="0">
                <a:solidFill>
                  <a:srgbClr val="81FEFE"/>
                </a:solidFill>
                <a:cs typeface="Times New Roman"/>
              </a:rPr>
              <a:t> </a:t>
            </a:r>
            <a:r>
              <a:rPr lang="en-US" altLang="zh-CN" sz="2000" spc="-110" dirty="0">
                <a:solidFill>
                  <a:srgbClr val="81FEFE"/>
                </a:solidFill>
                <a:ea typeface="Times New Roman"/>
              </a:rPr>
              <a:t>4.0</a:t>
            </a:r>
            <a:r>
              <a:rPr lang="en-US" altLang="zh-CN" sz="2000" spc="-75" dirty="0">
                <a:solidFill>
                  <a:srgbClr val="81FEFE"/>
                </a:solidFill>
                <a:cs typeface="Times New Roman"/>
              </a:rPr>
              <a:t> </a:t>
            </a:r>
            <a:r>
              <a:rPr lang="en-US" altLang="zh-CN" sz="2000" spc="-145" dirty="0">
                <a:solidFill>
                  <a:srgbClr val="81FEFE"/>
                </a:solidFill>
                <a:ea typeface="Times New Roman"/>
              </a:rPr>
              <a:t>IN</a:t>
            </a:r>
            <a:r>
              <a:rPr lang="en-US" altLang="zh-CN" sz="2000" dirty="0">
                <a:solidFill>
                  <a:srgbClr val="81FEFE"/>
                </a:solidFill>
                <a:cs typeface="Times New Roman"/>
              </a:rPr>
              <a:t> </a:t>
            </a:r>
            <a:br>
              <a:rPr dirty="0"/>
            </a:br>
            <a:r>
              <a:rPr lang="en-US" altLang="zh-CN" sz="2000" spc="-184" dirty="0">
                <a:solidFill>
                  <a:srgbClr val="81FEFE"/>
                </a:solidFill>
                <a:ea typeface="Times New Roman"/>
              </a:rPr>
              <a:t>VOCATIONAL</a:t>
            </a:r>
            <a:r>
              <a:rPr lang="en-US" altLang="zh-CN" sz="2000" spc="-69" dirty="0">
                <a:solidFill>
                  <a:srgbClr val="81FEFE"/>
                </a:solidFill>
                <a:cs typeface="Times New Roman"/>
              </a:rPr>
              <a:t> </a:t>
            </a:r>
            <a:r>
              <a:rPr lang="en-US" altLang="zh-CN" sz="2000" spc="-184" dirty="0">
                <a:solidFill>
                  <a:srgbClr val="81FEFE"/>
                </a:solidFill>
                <a:ea typeface="Times New Roman"/>
              </a:rPr>
              <a:t>EDUCATION</a:t>
            </a:r>
            <a:r>
              <a:rPr lang="en-US" altLang="zh-CN" sz="2000" spc="-75" dirty="0">
                <a:solidFill>
                  <a:srgbClr val="81FEFE"/>
                </a:solidFill>
                <a:cs typeface="Times New Roman"/>
              </a:rPr>
              <a:t> </a:t>
            </a:r>
            <a:r>
              <a:rPr lang="en-US" altLang="zh-CN" sz="2000" spc="-195" dirty="0">
                <a:solidFill>
                  <a:srgbClr val="81FEFE"/>
                </a:solidFill>
                <a:ea typeface="Times New Roman"/>
              </a:rPr>
              <a:t>AND</a:t>
            </a:r>
            <a:r>
              <a:rPr lang="en-US" altLang="zh-CN" sz="2000" spc="-80" dirty="0">
                <a:solidFill>
                  <a:srgbClr val="81FEFE"/>
                </a:solidFill>
                <a:cs typeface="Times New Roman"/>
              </a:rPr>
              <a:t> </a:t>
            </a:r>
            <a:r>
              <a:rPr lang="en-US" altLang="zh-CN" sz="2000" spc="-170" dirty="0">
                <a:solidFill>
                  <a:srgbClr val="81FEFE"/>
                </a:solidFill>
                <a:ea typeface="Times New Roman"/>
              </a:rPr>
              <a:t>TRAINING</a:t>
            </a:r>
          </a:p>
          <a:p>
            <a:pPr>
              <a:lnSpc>
                <a:spcPts val="1000"/>
              </a:lnSpc>
            </a:pPr>
            <a:endParaRPr lang="en-US" dirty="0"/>
          </a:p>
          <a:p>
            <a:pPr>
              <a:lnSpc>
                <a:spcPts val="1000"/>
              </a:lnSpc>
            </a:pPr>
            <a:endParaRPr lang="en-US" dirty="0"/>
          </a:p>
          <a:p>
            <a:pPr>
              <a:lnSpc>
                <a:spcPts val="1675"/>
              </a:lnSpc>
            </a:pPr>
            <a:endParaRPr lang="en-US" dirty="0"/>
          </a:p>
          <a:p>
            <a:pPr marL="118236" hangingPunct="0">
              <a:lnSpc>
                <a:spcPct val="95416"/>
              </a:lnSpc>
            </a:pPr>
            <a:r>
              <a:rPr lang="el-GR" altLang="zh-CN" sz="2400" b="1" spc="-104" dirty="0">
                <a:solidFill>
                  <a:schemeClr val="bg1"/>
                </a:solidFill>
                <a:ea typeface="Times New Roman"/>
              </a:rPr>
              <a:t>Διδακτικό και εκπαιδευτικό υλικό </a:t>
            </a:r>
            <a:endParaRPr lang="en-GB" altLang="zh-CN" sz="2400" b="1" spc="-104" dirty="0">
              <a:solidFill>
                <a:schemeClr val="bg1"/>
              </a:solidFill>
              <a:ea typeface="Times New Roman"/>
            </a:endParaRPr>
          </a:p>
          <a:p>
            <a:pPr marL="118236" hangingPunct="0">
              <a:lnSpc>
                <a:spcPct val="95416"/>
              </a:lnSpc>
            </a:pPr>
            <a:r>
              <a:rPr lang="el-GR" altLang="zh-CN" sz="2400" b="1" spc="-104" dirty="0">
                <a:solidFill>
                  <a:schemeClr val="bg1"/>
                </a:solidFill>
                <a:ea typeface="Times New Roman"/>
              </a:rPr>
              <a:t>Ενότητα A</a:t>
            </a:r>
            <a:endParaRPr lang="en-GB" altLang="zh-CN" sz="2400" b="1" spc="-104" dirty="0">
              <a:solidFill>
                <a:schemeClr val="bg1"/>
              </a:solidFill>
              <a:ea typeface="Times New Roman"/>
            </a:endParaRPr>
          </a:p>
          <a:p>
            <a:pPr marL="118236" hangingPunct="0">
              <a:lnSpc>
                <a:spcPct val="95416"/>
              </a:lnSpc>
            </a:pPr>
            <a:r>
              <a:rPr lang="el-GR" sz="2400" spc="-65" dirty="0" err="1">
                <a:solidFill>
                  <a:schemeClr val="bg1"/>
                </a:solidFill>
              </a:rPr>
              <a:t>Ψηφιοποίηση</a:t>
            </a:r>
            <a:r>
              <a:rPr lang="en-US" sz="2400" spc="-65" dirty="0">
                <a:solidFill>
                  <a:schemeClr val="bg1"/>
                </a:solidFill>
              </a:rPr>
              <a:t>: </a:t>
            </a:r>
            <a:r>
              <a:rPr lang="el-GR" sz="2400" spc="-65" dirty="0">
                <a:solidFill>
                  <a:schemeClr val="bg1"/>
                </a:solidFill>
              </a:rPr>
              <a:t>Όροι και Ιστορία</a:t>
            </a:r>
            <a:endParaRPr lang="en-US" sz="2400" spc="-65" dirty="0">
              <a:solidFill>
                <a:schemeClr val="bg1"/>
              </a:solidFill>
            </a:endParaRPr>
          </a:p>
          <a:p>
            <a:pPr marL="118236" hangingPunct="0">
              <a:lnSpc>
                <a:spcPct val="95416"/>
              </a:lnSpc>
            </a:pPr>
            <a:r>
              <a:rPr lang="en-US" altLang="zh-CN" spc="-65" dirty="0">
                <a:solidFill>
                  <a:schemeClr val="bg1"/>
                </a:solidFill>
                <a:ea typeface="Times New Roman"/>
              </a:rPr>
              <a:t>Emphasys Centre</a:t>
            </a:r>
          </a:p>
          <a:p>
            <a:pPr>
              <a:lnSpc>
                <a:spcPts val="1000"/>
              </a:lnSpc>
            </a:pPr>
            <a:endParaRPr lang="en-US" dirty="0"/>
          </a:p>
          <a:p>
            <a:pPr>
              <a:lnSpc>
                <a:spcPts val="1405"/>
              </a:lnSpc>
            </a:pPr>
            <a:endParaRPr lang="en-US" dirty="0"/>
          </a:p>
          <a:p>
            <a:pPr>
              <a:lnSpc>
                <a:spcPts val="1405"/>
              </a:lnSpc>
            </a:pPr>
            <a:endParaRPr lang="en-US" dirty="0"/>
          </a:p>
          <a:p>
            <a:pPr marL="972947" indent="-25908" hangingPunct="0">
              <a:lnSpc>
                <a:spcPct val="95833"/>
              </a:lnSpc>
            </a:pPr>
            <a:r>
              <a:rPr lang="en-US" altLang="zh-CN" sz="1100" spc="-25" dirty="0">
                <a:solidFill>
                  <a:srgbClr val="FEFEFE"/>
                </a:solidFill>
                <a:ea typeface="Times New Roman"/>
              </a:rPr>
              <a:t>The</a:t>
            </a:r>
            <a:r>
              <a:rPr lang="en-US" altLang="zh-CN" sz="1100" spc="-10" dirty="0">
                <a:solidFill>
                  <a:srgbClr val="FEFEFE"/>
                </a:solidFill>
                <a:cs typeface="Times New Roman"/>
              </a:rPr>
              <a:t> </a:t>
            </a:r>
            <a:r>
              <a:rPr lang="en-US" altLang="zh-CN" sz="1100" spc="-20" dirty="0">
                <a:solidFill>
                  <a:srgbClr val="FEFEFE"/>
                </a:solidFill>
                <a:ea typeface="Times New Roman"/>
              </a:rPr>
              <a:t>European</a:t>
            </a:r>
            <a:r>
              <a:rPr lang="en-US" altLang="zh-CN" sz="1100" spc="-10" dirty="0">
                <a:solidFill>
                  <a:srgbClr val="FEFEFE"/>
                </a:solidFill>
                <a:cs typeface="Times New Roman"/>
              </a:rPr>
              <a:t> </a:t>
            </a:r>
            <a:r>
              <a:rPr lang="en-US" altLang="zh-CN" sz="1100" spc="-20" dirty="0">
                <a:solidFill>
                  <a:srgbClr val="FEFEFE"/>
                </a:solidFill>
                <a:ea typeface="Times New Roman"/>
              </a:rPr>
              <a:t>Commission</a:t>
            </a:r>
            <a:r>
              <a:rPr lang="en-US" altLang="zh-CN" sz="1100" spc="-10" dirty="0">
                <a:solidFill>
                  <a:srgbClr val="FEFEFE"/>
                </a:solidFill>
                <a:cs typeface="Times New Roman"/>
              </a:rPr>
              <a:t> </a:t>
            </a:r>
            <a:r>
              <a:rPr lang="en-US" altLang="zh-CN" sz="1100" spc="-20" dirty="0">
                <a:solidFill>
                  <a:srgbClr val="FEFEFE"/>
                </a:solidFill>
                <a:ea typeface="Times New Roman"/>
              </a:rPr>
              <a:t>support</a:t>
            </a:r>
            <a:r>
              <a:rPr lang="en-US" altLang="zh-CN" sz="1100" spc="-10" dirty="0">
                <a:solidFill>
                  <a:srgbClr val="FEFEFE"/>
                </a:solidFill>
                <a:cs typeface="Times New Roman"/>
              </a:rPr>
              <a:t> </a:t>
            </a:r>
            <a:r>
              <a:rPr lang="en-US" altLang="zh-CN" sz="1100" spc="-20" dirty="0">
                <a:solidFill>
                  <a:srgbClr val="FEFEFE"/>
                </a:solidFill>
                <a:ea typeface="Times New Roman"/>
              </a:rPr>
              <a:t>for</a:t>
            </a:r>
            <a:r>
              <a:rPr lang="en-US" altLang="zh-CN" sz="1100" spc="-10" dirty="0">
                <a:solidFill>
                  <a:srgbClr val="FEFEFE"/>
                </a:solidFill>
                <a:cs typeface="Times New Roman"/>
              </a:rPr>
              <a:t> </a:t>
            </a:r>
            <a:r>
              <a:rPr lang="en-US" altLang="zh-CN" sz="1100" spc="-20" dirty="0">
                <a:solidFill>
                  <a:srgbClr val="FEFEFE"/>
                </a:solidFill>
                <a:ea typeface="Times New Roman"/>
              </a:rPr>
              <a:t>the</a:t>
            </a:r>
            <a:r>
              <a:rPr lang="en-US" altLang="zh-CN" sz="1100" spc="-10" dirty="0">
                <a:solidFill>
                  <a:srgbClr val="FEFEFE"/>
                </a:solidFill>
                <a:cs typeface="Times New Roman"/>
              </a:rPr>
              <a:t> </a:t>
            </a:r>
            <a:r>
              <a:rPr lang="en-US" altLang="zh-CN" sz="1100" spc="-20" dirty="0">
                <a:solidFill>
                  <a:srgbClr val="FEFEFE"/>
                </a:solidFill>
                <a:ea typeface="Times New Roman"/>
              </a:rPr>
              <a:t>production</a:t>
            </a:r>
            <a:r>
              <a:rPr lang="en-US" altLang="zh-CN" sz="1100" spc="-10" dirty="0">
                <a:solidFill>
                  <a:srgbClr val="FEFEFE"/>
                </a:solidFill>
                <a:cs typeface="Times New Roman"/>
              </a:rPr>
              <a:t> </a:t>
            </a:r>
            <a:r>
              <a:rPr lang="en-US" altLang="zh-CN" sz="1100" spc="-10" dirty="0">
                <a:solidFill>
                  <a:srgbClr val="FEFEFE"/>
                </a:solidFill>
                <a:ea typeface="Times New Roman"/>
              </a:rPr>
              <a:t>of</a:t>
            </a:r>
            <a:r>
              <a:rPr lang="en-US" altLang="zh-CN" sz="1100" spc="-10" dirty="0">
                <a:solidFill>
                  <a:srgbClr val="FEFEFE"/>
                </a:solidFill>
                <a:cs typeface="Times New Roman"/>
              </a:rPr>
              <a:t> </a:t>
            </a:r>
            <a:r>
              <a:rPr lang="en-US" altLang="zh-CN" sz="1100" spc="-15" dirty="0">
                <a:solidFill>
                  <a:srgbClr val="FEFEFE"/>
                </a:solidFill>
                <a:ea typeface="Times New Roman"/>
              </a:rPr>
              <a:t>this</a:t>
            </a:r>
            <a:r>
              <a:rPr lang="en-US" altLang="zh-CN" sz="1100" spc="-15" dirty="0">
                <a:solidFill>
                  <a:srgbClr val="FEFEFE"/>
                </a:solidFill>
                <a:cs typeface="Times New Roman"/>
              </a:rPr>
              <a:t> </a:t>
            </a:r>
            <a:r>
              <a:rPr lang="en-US" altLang="zh-CN" sz="1100" spc="-20" dirty="0">
                <a:solidFill>
                  <a:srgbClr val="FEFEFE"/>
                </a:solidFill>
                <a:ea typeface="Times New Roman"/>
              </a:rPr>
              <a:t>publication</a:t>
            </a:r>
            <a:r>
              <a:rPr lang="en-US" altLang="zh-CN" sz="1100" spc="-10" dirty="0">
                <a:solidFill>
                  <a:srgbClr val="FEFEFE"/>
                </a:solidFill>
                <a:cs typeface="Times New Roman"/>
              </a:rPr>
              <a:t> </a:t>
            </a:r>
            <a:r>
              <a:rPr lang="en-US" altLang="zh-CN" sz="1100" spc="-15" dirty="0">
                <a:solidFill>
                  <a:srgbClr val="FEFEFE"/>
                </a:solidFill>
                <a:ea typeface="Times New Roman"/>
              </a:rPr>
              <a:t>does</a:t>
            </a:r>
            <a:r>
              <a:rPr lang="en-US" altLang="zh-CN" sz="1100" spc="-10" dirty="0">
                <a:solidFill>
                  <a:srgbClr val="FEFEFE"/>
                </a:solidFill>
                <a:cs typeface="Times New Roman"/>
              </a:rPr>
              <a:t> </a:t>
            </a:r>
            <a:r>
              <a:rPr lang="en-US" altLang="zh-CN" sz="1100" spc="-20" dirty="0">
                <a:solidFill>
                  <a:srgbClr val="FEFEFE"/>
                </a:solidFill>
                <a:ea typeface="Times New Roman"/>
              </a:rPr>
              <a:t>not</a:t>
            </a:r>
            <a:r>
              <a:rPr lang="en-US" altLang="zh-CN" sz="1100" spc="-10" dirty="0">
                <a:solidFill>
                  <a:srgbClr val="FEFEFE"/>
                </a:solidFill>
                <a:cs typeface="Times New Roman"/>
              </a:rPr>
              <a:t> </a:t>
            </a:r>
            <a:r>
              <a:rPr lang="en-US" altLang="zh-CN" sz="1100" spc="-15" dirty="0">
                <a:solidFill>
                  <a:srgbClr val="FEFEFE"/>
                </a:solidFill>
                <a:ea typeface="Times New Roman"/>
              </a:rPr>
              <a:t>constitute</a:t>
            </a:r>
            <a:r>
              <a:rPr lang="en-US" altLang="zh-CN" sz="1100" spc="-15" dirty="0">
                <a:solidFill>
                  <a:srgbClr val="FEFEFE"/>
                </a:solidFill>
                <a:cs typeface="Times New Roman"/>
              </a:rPr>
              <a:t> </a:t>
            </a:r>
            <a:r>
              <a:rPr lang="en-US" altLang="zh-CN" sz="1100" spc="-30" dirty="0">
                <a:solidFill>
                  <a:srgbClr val="FEFEFE"/>
                </a:solidFill>
                <a:ea typeface="Times New Roman"/>
              </a:rPr>
              <a:t>an</a:t>
            </a:r>
            <a:r>
              <a:rPr lang="en-US" altLang="zh-CN" sz="1100" dirty="0">
                <a:solidFill>
                  <a:srgbClr val="FEFEFE"/>
                </a:solidFill>
                <a:cs typeface="Times New Roman"/>
              </a:rPr>
              <a:t> </a:t>
            </a:r>
            <a:r>
              <a:rPr lang="en-US" altLang="zh-CN" sz="1100" spc="-20" dirty="0">
                <a:solidFill>
                  <a:srgbClr val="FEFEFE"/>
                </a:solidFill>
                <a:ea typeface="Times New Roman"/>
              </a:rPr>
              <a:t>endorsement</a:t>
            </a:r>
            <a:r>
              <a:rPr lang="en-US" altLang="zh-CN" sz="1100" spc="-5" dirty="0">
                <a:solidFill>
                  <a:srgbClr val="FEFEFE"/>
                </a:solidFill>
                <a:cs typeface="Times New Roman"/>
              </a:rPr>
              <a:t> </a:t>
            </a:r>
            <a:r>
              <a:rPr lang="en-US" altLang="zh-CN" sz="1100" spc="-10" dirty="0">
                <a:solidFill>
                  <a:srgbClr val="FEFEFE"/>
                </a:solidFill>
                <a:ea typeface="Times New Roman"/>
              </a:rPr>
              <a:t>of</a:t>
            </a:r>
            <a:r>
              <a:rPr lang="en-US" altLang="zh-CN" sz="1100" spc="-10" dirty="0">
                <a:solidFill>
                  <a:srgbClr val="FEFEFE"/>
                </a:solidFill>
                <a:cs typeface="Times New Roman"/>
              </a:rPr>
              <a:t> </a:t>
            </a:r>
            <a:r>
              <a:rPr lang="en-US" altLang="zh-CN" sz="1100" spc="-15" dirty="0">
                <a:solidFill>
                  <a:srgbClr val="FEFEFE"/>
                </a:solidFill>
                <a:ea typeface="Times New Roman"/>
              </a:rPr>
              <a:t>the</a:t>
            </a:r>
            <a:r>
              <a:rPr lang="en-US" altLang="zh-CN" sz="1100" spc="-10" dirty="0">
                <a:solidFill>
                  <a:srgbClr val="FEFEFE"/>
                </a:solidFill>
                <a:cs typeface="Times New Roman"/>
              </a:rPr>
              <a:t> </a:t>
            </a:r>
            <a:r>
              <a:rPr lang="en-US" altLang="zh-CN" sz="1100" spc="-15" dirty="0">
                <a:solidFill>
                  <a:srgbClr val="FEFEFE"/>
                </a:solidFill>
                <a:ea typeface="Times New Roman"/>
              </a:rPr>
              <a:t>contents</a:t>
            </a:r>
            <a:r>
              <a:rPr lang="en-US" altLang="zh-CN" sz="1100" spc="-10" dirty="0">
                <a:solidFill>
                  <a:srgbClr val="FEFEFE"/>
                </a:solidFill>
                <a:cs typeface="Times New Roman"/>
              </a:rPr>
              <a:t> </a:t>
            </a:r>
            <a:r>
              <a:rPr lang="en-US" altLang="zh-CN" sz="1100" spc="-20" dirty="0">
                <a:solidFill>
                  <a:srgbClr val="FEFEFE"/>
                </a:solidFill>
                <a:ea typeface="Times New Roman"/>
              </a:rPr>
              <a:t>which</a:t>
            </a:r>
            <a:r>
              <a:rPr lang="en-US" altLang="zh-CN" sz="1100" spc="-10" dirty="0">
                <a:solidFill>
                  <a:srgbClr val="FEFEFE"/>
                </a:solidFill>
                <a:cs typeface="Times New Roman"/>
              </a:rPr>
              <a:t> </a:t>
            </a:r>
            <a:r>
              <a:rPr lang="en-US" altLang="zh-CN" sz="1100" spc="-15" dirty="0">
                <a:solidFill>
                  <a:srgbClr val="FEFEFE"/>
                </a:solidFill>
                <a:ea typeface="Times New Roman"/>
              </a:rPr>
              <a:t>reflects</a:t>
            </a:r>
            <a:r>
              <a:rPr lang="en-US" altLang="zh-CN" sz="1100" spc="-10" dirty="0">
                <a:solidFill>
                  <a:srgbClr val="FEFEFE"/>
                </a:solidFill>
                <a:cs typeface="Times New Roman"/>
              </a:rPr>
              <a:t> </a:t>
            </a:r>
            <a:r>
              <a:rPr lang="en-US" altLang="zh-CN" sz="1100" spc="-20" dirty="0">
                <a:solidFill>
                  <a:srgbClr val="FEFEFE"/>
                </a:solidFill>
                <a:ea typeface="Times New Roman"/>
              </a:rPr>
              <a:t>the</a:t>
            </a:r>
            <a:r>
              <a:rPr lang="en-US" altLang="zh-CN" sz="1100" spc="-10" dirty="0">
                <a:solidFill>
                  <a:srgbClr val="FEFEFE"/>
                </a:solidFill>
                <a:cs typeface="Times New Roman"/>
              </a:rPr>
              <a:t> </a:t>
            </a:r>
            <a:r>
              <a:rPr lang="en-US" altLang="zh-CN" sz="1100" spc="-20" dirty="0">
                <a:solidFill>
                  <a:srgbClr val="FEFEFE"/>
                </a:solidFill>
                <a:ea typeface="Times New Roman"/>
              </a:rPr>
              <a:t>views</a:t>
            </a:r>
            <a:r>
              <a:rPr lang="en-US" altLang="zh-CN" sz="1100" spc="-10" dirty="0">
                <a:solidFill>
                  <a:srgbClr val="FEFEFE"/>
                </a:solidFill>
                <a:cs typeface="Times New Roman"/>
              </a:rPr>
              <a:t> </a:t>
            </a:r>
            <a:r>
              <a:rPr lang="en-US" altLang="zh-CN" sz="1100" spc="-15" dirty="0">
                <a:solidFill>
                  <a:srgbClr val="FEFEFE"/>
                </a:solidFill>
                <a:ea typeface="Times New Roman"/>
              </a:rPr>
              <a:t>only</a:t>
            </a:r>
            <a:r>
              <a:rPr lang="en-US" altLang="zh-CN" sz="1100" spc="-10" dirty="0">
                <a:solidFill>
                  <a:srgbClr val="FEFEFE"/>
                </a:solidFill>
                <a:cs typeface="Times New Roman"/>
              </a:rPr>
              <a:t> </a:t>
            </a:r>
            <a:r>
              <a:rPr lang="en-US" altLang="zh-CN" sz="1100" spc="-15" dirty="0">
                <a:solidFill>
                  <a:srgbClr val="FEFEFE"/>
                </a:solidFill>
                <a:ea typeface="Times New Roman"/>
              </a:rPr>
              <a:t>of</a:t>
            </a:r>
            <a:r>
              <a:rPr lang="en-US" altLang="zh-CN" sz="1100" spc="-10" dirty="0">
                <a:solidFill>
                  <a:srgbClr val="FEFEFE"/>
                </a:solidFill>
                <a:cs typeface="Times New Roman"/>
              </a:rPr>
              <a:t> </a:t>
            </a:r>
            <a:r>
              <a:rPr lang="en-US" altLang="zh-CN" sz="1100" spc="-15" dirty="0">
                <a:solidFill>
                  <a:srgbClr val="FEFEFE"/>
                </a:solidFill>
                <a:ea typeface="Times New Roman"/>
              </a:rPr>
              <a:t>the</a:t>
            </a:r>
            <a:r>
              <a:rPr lang="en-US" altLang="zh-CN" sz="1100" spc="-10" dirty="0">
                <a:solidFill>
                  <a:srgbClr val="FEFEFE"/>
                </a:solidFill>
                <a:cs typeface="Times New Roman"/>
              </a:rPr>
              <a:t> </a:t>
            </a:r>
            <a:r>
              <a:rPr lang="en-US" altLang="zh-CN" sz="1100" spc="-15" dirty="0">
                <a:solidFill>
                  <a:srgbClr val="FEFEFE"/>
                </a:solidFill>
                <a:ea typeface="Times New Roman"/>
              </a:rPr>
              <a:t>authors,</a:t>
            </a:r>
            <a:r>
              <a:rPr lang="en-US" altLang="zh-CN" sz="1100" spc="-10" dirty="0">
                <a:solidFill>
                  <a:srgbClr val="FEFEFE"/>
                </a:solidFill>
                <a:cs typeface="Times New Roman"/>
              </a:rPr>
              <a:t> </a:t>
            </a:r>
            <a:r>
              <a:rPr lang="en-US" altLang="zh-CN" sz="1100" spc="-25" dirty="0">
                <a:solidFill>
                  <a:srgbClr val="FEFEFE"/>
                </a:solidFill>
                <a:ea typeface="Times New Roman"/>
              </a:rPr>
              <a:t>and</a:t>
            </a:r>
            <a:r>
              <a:rPr lang="en-US" altLang="zh-CN" sz="1100" spc="-10" dirty="0">
                <a:solidFill>
                  <a:srgbClr val="FEFEFE"/>
                </a:solidFill>
                <a:cs typeface="Times New Roman"/>
              </a:rPr>
              <a:t> </a:t>
            </a:r>
            <a:r>
              <a:rPr lang="en-US" altLang="zh-CN" sz="1100" spc="-15" dirty="0">
                <a:solidFill>
                  <a:srgbClr val="FEFEFE"/>
                </a:solidFill>
                <a:ea typeface="Times New Roman"/>
              </a:rPr>
              <a:t>the</a:t>
            </a:r>
            <a:r>
              <a:rPr lang="en-US" altLang="zh-CN" sz="1100" spc="-15" dirty="0">
                <a:solidFill>
                  <a:srgbClr val="FEFEFE"/>
                </a:solidFill>
                <a:cs typeface="Times New Roman"/>
              </a:rPr>
              <a:t> </a:t>
            </a:r>
            <a:r>
              <a:rPr lang="en-US" altLang="zh-CN" sz="1100" spc="-20" dirty="0">
                <a:solidFill>
                  <a:srgbClr val="FEFEFE"/>
                </a:solidFill>
                <a:ea typeface="Times New Roman"/>
              </a:rPr>
              <a:t>Commission</a:t>
            </a:r>
          </a:p>
          <a:p>
            <a:pPr marL="0" indent="834263">
              <a:lnSpc>
                <a:spcPct val="100000"/>
              </a:lnSpc>
            </a:pPr>
            <a:r>
              <a:rPr lang="en-US" altLang="zh-CN" sz="1100" dirty="0">
                <a:solidFill>
                  <a:srgbClr val="FEFEFE"/>
                </a:solidFill>
                <a:ea typeface="Times New Roman"/>
              </a:rPr>
              <a:t>cannot</a:t>
            </a:r>
            <a:r>
              <a:rPr lang="en-US" altLang="zh-CN" sz="1100" spc="-20" dirty="0">
                <a:solidFill>
                  <a:srgbClr val="FEFEFE"/>
                </a:solidFill>
                <a:cs typeface="Times New Roman"/>
              </a:rPr>
              <a:t> </a:t>
            </a:r>
            <a:r>
              <a:rPr lang="en-US" altLang="zh-CN" sz="1100" dirty="0">
                <a:solidFill>
                  <a:srgbClr val="FEFEFE"/>
                </a:solidFill>
                <a:ea typeface="Times New Roman"/>
              </a:rPr>
              <a:t>be</a:t>
            </a:r>
            <a:r>
              <a:rPr lang="en-US" altLang="zh-CN" sz="1100" spc="-25" dirty="0">
                <a:solidFill>
                  <a:srgbClr val="FEFEFE"/>
                </a:solidFill>
                <a:cs typeface="Times New Roman"/>
              </a:rPr>
              <a:t> </a:t>
            </a:r>
            <a:r>
              <a:rPr lang="en-US" altLang="zh-CN" sz="1100" dirty="0">
                <a:solidFill>
                  <a:srgbClr val="FEFEFE"/>
                </a:solidFill>
                <a:ea typeface="Times New Roman"/>
              </a:rPr>
              <a:t>held</a:t>
            </a:r>
            <a:r>
              <a:rPr lang="en-US" altLang="zh-CN" sz="1100" spc="-20" dirty="0">
                <a:solidFill>
                  <a:srgbClr val="FEFEFE"/>
                </a:solidFill>
                <a:cs typeface="Times New Roman"/>
              </a:rPr>
              <a:t> </a:t>
            </a:r>
            <a:r>
              <a:rPr lang="en-US" altLang="zh-CN" sz="1100" dirty="0">
                <a:solidFill>
                  <a:srgbClr val="FEFEFE"/>
                </a:solidFill>
                <a:ea typeface="Times New Roman"/>
              </a:rPr>
              <a:t>responsible</a:t>
            </a:r>
            <a:r>
              <a:rPr lang="en-US" altLang="zh-CN" sz="1100" spc="-25" dirty="0">
                <a:solidFill>
                  <a:srgbClr val="FEFEFE"/>
                </a:solidFill>
                <a:cs typeface="Times New Roman"/>
              </a:rPr>
              <a:t> </a:t>
            </a:r>
            <a:r>
              <a:rPr lang="en-US" altLang="zh-CN" sz="1100" dirty="0">
                <a:solidFill>
                  <a:srgbClr val="FEFEFE"/>
                </a:solidFill>
                <a:ea typeface="Times New Roman"/>
              </a:rPr>
              <a:t>for</a:t>
            </a:r>
            <a:r>
              <a:rPr lang="en-US" altLang="zh-CN" sz="1100" spc="-20" dirty="0">
                <a:solidFill>
                  <a:srgbClr val="FEFEFE"/>
                </a:solidFill>
                <a:cs typeface="Times New Roman"/>
              </a:rPr>
              <a:t> </a:t>
            </a:r>
            <a:r>
              <a:rPr lang="en-US" altLang="zh-CN" sz="1100" dirty="0">
                <a:solidFill>
                  <a:srgbClr val="FEFEFE"/>
                </a:solidFill>
                <a:ea typeface="Times New Roman"/>
              </a:rPr>
              <a:t>any</a:t>
            </a:r>
            <a:r>
              <a:rPr lang="en-US" altLang="zh-CN" sz="1100" spc="-25" dirty="0">
                <a:solidFill>
                  <a:srgbClr val="FEFEFE"/>
                </a:solidFill>
                <a:cs typeface="Times New Roman"/>
              </a:rPr>
              <a:t> </a:t>
            </a:r>
            <a:r>
              <a:rPr lang="en-US" altLang="zh-CN" sz="1100" dirty="0">
                <a:solidFill>
                  <a:srgbClr val="FEFEFE"/>
                </a:solidFill>
                <a:ea typeface="Times New Roman"/>
              </a:rPr>
              <a:t>use</a:t>
            </a:r>
            <a:r>
              <a:rPr lang="en-US" altLang="zh-CN" sz="1100" spc="-20" dirty="0">
                <a:solidFill>
                  <a:srgbClr val="FEFEFE"/>
                </a:solidFill>
                <a:cs typeface="Times New Roman"/>
              </a:rPr>
              <a:t> </a:t>
            </a:r>
            <a:r>
              <a:rPr lang="en-US" altLang="zh-CN" sz="1100" dirty="0">
                <a:solidFill>
                  <a:srgbClr val="FEFEFE"/>
                </a:solidFill>
                <a:ea typeface="Times New Roman"/>
              </a:rPr>
              <a:t>which</a:t>
            </a:r>
            <a:r>
              <a:rPr lang="en-US" altLang="zh-CN" sz="1100" spc="-25" dirty="0">
                <a:solidFill>
                  <a:srgbClr val="FEFEFE"/>
                </a:solidFill>
                <a:cs typeface="Times New Roman"/>
              </a:rPr>
              <a:t> </a:t>
            </a:r>
            <a:r>
              <a:rPr lang="en-US" altLang="zh-CN" sz="1100" dirty="0">
                <a:solidFill>
                  <a:srgbClr val="FEFEFE"/>
                </a:solidFill>
                <a:ea typeface="Times New Roman"/>
              </a:rPr>
              <a:t>may</a:t>
            </a:r>
            <a:r>
              <a:rPr lang="en-US" altLang="zh-CN" sz="1100" spc="-20" dirty="0">
                <a:solidFill>
                  <a:srgbClr val="FEFEFE"/>
                </a:solidFill>
                <a:cs typeface="Times New Roman"/>
              </a:rPr>
              <a:t> </a:t>
            </a:r>
            <a:r>
              <a:rPr lang="en-US" altLang="zh-CN" sz="1100" dirty="0">
                <a:solidFill>
                  <a:srgbClr val="FEFEFE"/>
                </a:solidFill>
                <a:ea typeface="Times New Roman"/>
              </a:rPr>
              <a:t>be</a:t>
            </a:r>
            <a:r>
              <a:rPr lang="en-US" altLang="zh-CN" sz="1100" spc="-25" dirty="0">
                <a:solidFill>
                  <a:srgbClr val="FEFEFE"/>
                </a:solidFill>
                <a:cs typeface="Times New Roman"/>
              </a:rPr>
              <a:t> </a:t>
            </a:r>
            <a:r>
              <a:rPr lang="en-US" altLang="zh-CN" sz="1100" dirty="0">
                <a:solidFill>
                  <a:srgbClr val="FEFEFE"/>
                </a:solidFill>
                <a:ea typeface="Times New Roman"/>
              </a:rPr>
              <a:t>made</a:t>
            </a:r>
            <a:r>
              <a:rPr lang="en-US" altLang="zh-CN" sz="1100" spc="-20" dirty="0">
                <a:solidFill>
                  <a:srgbClr val="FEFEFE"/>
                </a:solidFill>
                <a:cs typeface="Times New Roman"/>
              </a:rPr>
              <a:t> </a:t>
            </a:r>
            <a:r>
              <a:rPr lang="en-US" altLang="zh-CN" sz="1100" dirty="0">
                <a:solidFill>
                  <a:srgbClr val="FEFEFE"/>
                </a:solidFill>
                <a:ea typeface="Times New Roman"/>
              </a:rPr>
              <a:t>of</a:t>
            </a:r>
            <a:r>
              <a:rPr lang="en-US" altLang="zh-CN" sz="1100" spc="-25" dirty="0">
                <a:solidFill>
                  <a:srgbClr val="FEFEFE"/>
                </a:solidFill>
                <a:cs typeface="Times New Roman"/>
              </a:rPr>
              <a:t> </a:t>
            </a:r>
            <a:r>
              <a:rPr lang="en-US" altLang="zh-CN" sz="1100" dirty="0">
                <a:solidFill>
                  <a:srgbClr val="FEFEFE"/>
                </a:solidFill>
                <a:ea typeface="Times New Roman"/>
              </a:rPr>
              <a:t>the</a:t>
            </a:r>
            <a:r>
              <a:rPr lang="en-US" altLang="zh-CN" sz="1100" spc="-20" dirty="0">
                <a:solidFill>
                  <a:srgbClr val="FEFEFE"/>
                </a:solidFill>
                <a:cs typeface="Times New Roman"/>
              </a:rPr>
              <a:t> </a:t>
            </a:r>
            <a:r>
              <a:rPr lang="en-US" altLang="zh-CN" sz="1100" dirty="0">
                <a:solidFill>
                  <a:srgbClr val="FEFEFE"/>
                </a:solidFill>
                <a:ea typeface="Times New Roman"/>
              </a:rPr>
              <a:t>information</a:t>
            </a:r>
            <a:r>
              <a:rPr lang="en-US" altLang="zh-CN" sz="1100" spc="-25" dirty="0">
                <a:solidFill>
                  <a:srgbClr val="FEFEFE"/>
                </a:solidFill>
                <a:cs typeface="Times New Roman"/>
              </a:rPr>
              <a:t> </a:t>
            </a:r>
            <a:r>
              <a:rPr lang="en-US" altLang="zh-CN" sz="1100" dirty="0">
                <a:solidFill>
                  <a:srgbClr val="FEFEFE"/>
                </a:solidFill>
                <a:ea typeface="Times New Roman"/>
              </a:rPr>
              <a:t>contained</a:t>
            </a:r>
            <a:r>
              <a:rPr lang="en-US" altLang="zh-CN" sz="1100" spc="-25" dirty="0">
                <a:solidFill>
                  <a:srgbClr val="FEFEFE"/>
                </a:solidFill>
                <a:cs typeface="Times New Roman"/>
              </a:rPr>
              <a:t> </a:t>
            </a:r>
            <a:r>
              <a:rPr lang="en-US" altLang="zh-CN" sz="1100" dirty="0">
                <a:solidFill>
                  <a:srgbClr val="FEFEFE"/>
                </a:solidFill>
                <a:ea typeface="Times New Roman"/>
              </a:rPr>
              <a:t>therein</a:t>
            </a:r>
            <a:r>
              <a:rPr lang="en-US" altLang="zh-CN" sz="1100" dirty="0">
                <a:solidFill>
                  <a:srgbClr val="FEFEFE"/>
                </a:solidFill>
                <a:latin typeface="Times New Roman"/>
                <a:ea typeface="Times New Roman"/>
              </a:rPr>
              <a:t>.</a:t>
            </a:r>
            <a:endParaRPr lang="en-US" altLang="zh-CN" sz="1200" dirty="0">
              <a:solidFill>
                <a:srgbClr val="FEFEFE"/>
              </a:solidFill>
              <a:latin typeface="Times New Roman"/>
              <a:ea typeface="Times New Roman"/>
            </a:endParaRPr>
          </a:p>
        </p:txBody>
      </p:sp>
      <p:sp>
        <p:nvSpPr>
          <p:cNvPr id="4" name="Foliennummernplatzhalter 3"/>
          <p:cNvSpPr>
            <a:spLocks noGrp="1"/>
          </p:cNvSpPr>
          <p:nvPr>
            <p:ph type="sldNum" sz="quarter" idx="12"/>
          </p:nvPr>
        </p:nvSpPr>
        <p:spPr/>
        <p:txBody>
          <a:bodyPr/>
          <a:lstStyle/>
          <a:p>
            <a:fld id="{186AF604-6CBA-6F4A-A6F6-26E48A4D0EE4}"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76EA0-2F68-4B6A-8E3D-38BE41F3D4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7945CD0-D077-43EC-8B5C-7C4DECC1C728}"/>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DCD283C6-30F5-4F29-B5D1-CB6B9E94E06D}"/>
              </a:ext>
            </a:extLst>
          </p:cNvPr>
          <p:cNvSpPr>
            <a:spLocks noGrp="1"/>
          </p:cNvSpPr>
          <p:nvPr>
            <p:ph type="sldNum" sz="quarter" idx="12"/>
          </p:nvPr>
        </p:nvSpPr>
        <p:spPr/>
        <p:txBody>
          <a:bodyPr/>
          <a:lstStyle/>
          <a:p>
            <a:fld id="{186AF604-6CBA-6F4A-A6F6-26E48A4D0EE4}" type="slidenum">
              <a:rPr lang="en-US" smtClean="0"/>
              <a:t>10</a:t>
            </a:fld>
            <a:endParaRPr lang="en-US"/>
          </a:p>
        </p:txBody>
      </p:sp>
      <p:pic>
        <p:nvPicPr>
          <p:cNvPr id="5" name="Picture 3">
            <a:extLst>
              <a:ext uri="{FF2B5EF4-FFF2-40B4-BE49-F238E27FC236}">
                <a16:creationId xmlns:a16="http://schemas.microsoft.com/office/drawing/2014/main" id="{99E0CF3A-A69E-4743-9C07-A160F4C6A7DC}"/>
              </a:ext>
            </a:extLst>
          </p:cNvPr>
          <p:cNvPicPr>
            <a:picLocks noChangeAspect="1"/>
          </p:cNvPicPr>
          <p:nvPr/>
        </p:nvPicPr>
        <p:blipFill>
          <a:blip r:embed="rId2"/>
          <a:stretch>
            <a:fillRect/>
          </a:stretch>
        </p:blipFill>
        <p:spPr>
          <a:xfrm>
            <a:off x="0" y="564"/>
            <a:ext cx="12192000" cy="6858000"/>
          </a:xfrm>
          <a:prstGeom prst="rect">
            <a:avLst/>
          </a:prstGeom>
        </p:spPr>
      </p:pic>
      <p:sp>
        <p:nvSpPr>
          <p:cNvPr id="6" name="Rectangle 5">
            <a:extLst>
              <a:ext uri="{FF2B5EF4-FFF2-40B4-BE49-F238E27FC236}">
                <a16:creationId xmlns:a16="http://schemas.microsoft.com/office/drawing/2014/main" id="{D4157835-8E5A-4F6B-B9A5-B80AD5BA0485}"/>
              </a:ext>
            </a:extLst>
          </p:cNvPr>
          <p:cNvSpPr/>
          <p:nvPr/>
        </p:nvSpPr>
        <p:spPr>
          <a:xfrm>
            <a:off x="1083076" y="1088565"/>
            <a:ext cx="9250532" cy="5037598"/>
          </a:xfrm>
          <a:prstGeom prst="rect">
            <a:avLst/>
          </a:prstGeom>
        </p:spPr>
        <p:txBody>
          <a:bodyPr wrap="square">
            <a:spAutoFit/>
          </a:bodyPr>
          <a:lstStyle/>
          <a:p>
            <a:pPr>
              <a:lnSpc>
                <a:spcPct val="107000"/>
              </a:lnSpc>
              <a:spcAft>
                <a:spcPts val="800"/>
              </a:spcAft>
            </a:pPr>
            <a:r>
              <a:rPr lang="el-GR" b="1" dirty="0">
                <a:solidFill>
                  <a:schemeClr val="tx2">
                    <a:lumMod val="50000"/>
                  </a:schemeClr>
                </a:solidFill>
                <a:latin typeface="Chronicle Display"/>
                <a:ea typeface="Calibri" panose="020F0502020204030204" pitchFamily="34" charset="0"/>
                <a:cs typeface="Times New Roman" panose="02020603050405020304" pitchFamily="18" charset="0"/>
              </a:rPr>
              <a:t>Ο Παγκόσμιος Ιστός (World </a:t>
            </a:r>
            <a:r>
              <a:rPr lang="el-GR" b="1" dirty="0" err="1">
                <a:solidFill>
                  <a:schemeClr val="tx2">
                    <a:lumMod val="50000"/>
                  </a:schemeClr>
                </a:solidFill>
                <a:latin typeface="Chronicle Display"/>
                <a:ea typeface="Calibri" panose="020F0502020204030204" pitchFamily="34" charset="0"/>
                <a:cs typeface="Times New Roman" panose="02020603050405020304" pitchFamily="18" charset="0"/>
              </a:rPr>
              <a:t>Wide</a:t>
            </a:r>
            <a:r>
              <a:rPr lang="el-GR" b="1" dirty="0">
                <a:solidFill>
                  <a:schemeClr val="tx2">
                    <a:lumMod val="50000"/>
                  </a:schemeClr>
                </a:solidFill>
                <a:latin typeface="Chronicle Display"/>
                <a:ea typeface="Calibri" panose="020F0502020204030204" pitchFamily="34" charset="0"/>
                <a:cs typeface="Times New Roman" panose="02020603050405020304" pitchFamily="18" charset="0"/>
              </a:rPr>
              <a:t> Web)</a:t>
            </a:r>
          </a:p>
          <a:p>
            <a:pPr>
              <a:lnSpc>
                <a:spcPct val="107000"/>
              </a:lnSpc>
              <a:spcAft>
                <a:spcPts val="800"/>
              </a:spcAft>
            </a:pPr>
            <a:r>
              <a:rPr lang="el-GR" dirty="0">
                <a:solidFill>
                  <a:schemeClr val="bg1"/>
                </a:solidFill>
                <a:latin typeface="Chronicle Display"/>
                <a:ea typeface="Calibri" panose="020F0502020204030204" pitchFamily="34" charset="0"/>
                <a:cs typeface="Times New Roman" panose="02020603050405020304" pitchFamily="18" charset="0"/>
              </a:rPr>
              <a:t>Τη δεκαετία του 1960, ο κόσμος γνώρισε το Διαδίκτυο. Ειδικά οργανισμοί όπως ο στρατός ανέπτυξαν εργασίες μέσω διαδικτύου. Η ανάπτυξη της </a:t>
            </a:r>
            <a:r>
              <a:rPr lang="el-GR" dirty="0" err="1">
                <a:solidFill>
                  <a:schemeClr val="bg1"/>
                </a:solidFill>
                <a:latin typeface="Chronicle Display"/>
                <a:ea typeface="Calibri" panose="020F0502020204030204" pitchFamily="34" charset="0"/>
                <a:cs typeface="Times New Roman" panose="02020603050405020304" pitchFamily="18" charset="0"/>
              </a:rPr>
              <a:t>ψηφιοποίησης</a:t>
            </a:r>
            <a:r>
              <a:rPr lang="el-GR" dirty="0">
                <a:solidFill>
                  <a:schemeClr val="bg1"/>
                </a:solidFill>
                <a:latin typeface="Chronicle Display"/>
                <a:ea typeface="Calibri" panose="020F0502020204030204" pitchFamily="34" charset="0"/>
                <a:cs typeface="Times New Roman" panose="02020603050405020304" pitchFamily="18" charset="0"/>
              </a:rPr>
              <a:t> είχε αρχίσει να διαδίδεται καθώς οι άνθρωποι είχαν αρχίσει να στέλνουν email και άμεσα μηνύματα, να δημιουργούν </a:t>
            </a:r>
            <a:r>
              <a:rPr lang="el-GR" dirty="0" err="1">
                <a:solidFill>
                  <a:schemeClr val="bg1"/>
                </a:solidFill>
                <a:latin typeface="Chronicle Display"/>
                <a:ea typeface="Calibri" panose="020F0502020204030204" pitchFamily="34" charset="0"/>
                <a:cs typeface="Times New Roman" panose="02020603050405020304" pitchFamily="18" charset="0"/>
              </a:rPr>
              <a:t>ιστολόγια</a:t>
            </a:r>
            <a:r>
              <a:rPr lang="el-GR" dirty="0">
                <a:solidFill>
                  <a:schemeClr val="bg1"/>
                </a:solidFill>
                <a:latin typeface="Chronicle Display"/>
                <a:ea typeface="Calibri" panose="020F0502020204030204" pitchFamily="34" charset="0"/>
                <a:cs typeface="Times New Roman" panose="02020603050405020304" pitchFamily="18" charset="0"/>
              </a:rPr>
              <a:t>, </a:t>
            </a:r>
            <a:r>
              <a:rPr lang="el-GR" dirty="0" err="1">
                <a:solidFill>
                  <a:schemeClr val="bg1"/>
                </a:solidFill>
                <a:latin typeface="Chronicle Display"/>
                <a:ea typeface="Calibri" panose="020F0502020204030204" pitchFamily="34" charset="0"/>
                <a:cs typeface="Times New Roman" panose="02020603050405020304" pitchFamily="18" charset="0"/>
              </a:rPr>
              <a:t>ιστότοπους</a:t>
            </a:r>
            <a:r>
              <a:rPr lang="el-GR" dirty="0">
                <a:solidFill>
                  <a:schemeClr val="bg1"/>
                </a:solidFill>
                <a:latin typeface="Chronicle Display"/>
                <a:ea typeface="Calibri" panose="020F0502020204030204" pitchFamily="34" charset="0"/>
                <a:cs typeface="Times New Roman" panose="02020603050405020304" pitchFamily="18" charset="0"/>
              </a:rPr>
              <a:t> και φόρουμ.</a:t>
            </a:r>
          </a:p>
          <a:p>
            <a:pPr>
              <a:lnSpc>
                <a:spcPct val="107000"/>
              </a:lnSpc>
              <a:spcAft>
                <a:spcPts val="800"/>
              </a:spcAft>
            </a:pPr>
            <a:r>
              <a:rPr lang="el-GR" dirty="0">
                <a:solidFill>
                  <a:schemeClr val="bg1"/>
                </a:solidFill>
                <a:latin typeface="Chronicle Display"/>
                <a:ea typeface="Calibri" panose="020F0502020204030204" pitchFamily="34" charset="0"/>
                <a:cs typeface="Times New Roman" panose="02020603050405020304" pitchFamily="18" charset="0"/>
              </a:rPr>
              <a:t>Και στη δεκαετία του 1980 ο Παγκόσμιος Ιστός είχε γίνει πιο προσιτός από ποτέ. Το 1994 οι διαφημίσεις </a:t>
            </a:r>
            <a:r>
              <a:rPr lang="el-GR" dirty="0" err="1">
                <a:solidFill>
                  <a:schemeClr val="bg1"/>
                </a:solidFill>
                <a:latin typeface="Chronicle Display"/>
                <a:ea typeface="Calibri" panose="020F0502020204030204" pitchFamily="34" charset="0"/>
                <a:cs typeface="Times New Roman" panose="02020603050405020304" pitchFamily="18" charset="0"/>
              </a:rPr>
              <a:t>banner</a:t>
            </a:r>
            <a:r>
              <a:rPr lang="el-GR" dirty="0">
                <a:solidFill>
                  <a:schemeClr val="bg1"/>
                </a:solidFill>
                <a:latin typeface="Chronicle Display"/>
                <a:ea typeface="Calibri" panose="020F0502020204030204" pitchFamily="34" charset="0"/>
                <a:cs typeface="Times New Roman" panose="02020603050405020304" pitchFamily="18" charset="0"/>
              </a:rPr>
              <a:t> εμφανίστηκαν ως μια νέα μορφή διαφήμισης, οι οποίες εξακολουθούν να χρησιμοποιούνται μέχρι και σήμερα!</a:t>
            </a:r>
          </a:p>
          <a:p>
            <a:pPr>
              <a:lnSpc>
                <a:spcPct val="107000"/>
              </a:lnSpc>
              <a:spcAft>
                <a:spcPts val="800"/>
              </a:spcAft>
            </a:pPr>
            <a:endParaRPr lang="en-GB" dirty="0">
              <a:latin typeface="Chronicle Display"/>
              <a:ea typeface="Calibri" panose="020F0502020204030204" pitchFamily="34" charset="0"/>
              <a:cs typeface="Times New Roman" panose="02020603050405020304" pitchFamily="18" charset="0"/>
            </a:endParaRPr>
          </a:p>
          <a:p>
            <a:pPr>
              <a:lnSpc>
                <a:spcPct val="107000"/>
              </a:lnSpc>
              <a:spcAft>
                <a:spcPts val="800"/>
              </a:spcAft>
            </a:pPr>
            <a:r>
              <a:rPr lang="el-GR" b="1" dirty="0">
                <a:solidFill>
                  <a:schemeClr val="tx2">
                    <a:lumMod val="50000"/>
                  </a:schemeClr>
                </a:solidFill>
                <a:latin typeface="Chronicle Display"/>
                <a:ea typeface="Calibri" panose="020F0502020204030204" pitchFamily="34" charset="0"/>
                <a:cs typeface="Times New Roman" panose="02020603050405020304" pitchFamily="18" charset="0"/>
              </a:rPr>
              <a:t>Η </a:t>
            </a:r>
            <a:r>
              <a:rPr lang="el-GR" b="1" dirty="0" err="1">
                <a:solidFill>
                  <a:schemeClr val="tx2">
                    <a:lumMod val="50000"/>
                  </a:schemeClr>
                </a:solidFill>
                <a:latin typeface="Chronicle Display"/>
                <a:ea typeface="Calibri" panose="020F0502020204030204" pitchFamily="34" charset="0"/>
                <a:cs typeface="Times New Roman" panose="02020603050405020304" pitchFamily="18" charset="0"/>
              </a:rPr>
              <a:t>ψηφιοποίηση</a:t>
            </a:r>
            <a:r>
              <a:rPr lang="el-GR" b="1" dirty="0">
                <a:solidFill>
                  <a:schemeClr val="tx2">
                    <a:lumMod val="50000"/>
                  </a:schemeClr>
                </a:solidFill>
                <a:latin typeface="Chronicle Display"/>
                <a:ea typeface="Calibri" panose="020F0502020204030204" pitchFamily="34" charset="0"/>
                <a:cs typeface="Times New Roman" panose="02020603050405020304" pitchFamily="18" charset="0"/>
              </a:rPr>
              <a:t> νικά την απτή αποθήκευση</a:t>
            </a:r>
          </a:p>
          <a:p>
            <a:pPr>
              <a:lnSpc>
                <a:spcPct val="107000"/>
              </a:lnSpc>
              <a:spcAft>
                <a:spcPts val="800"/>
              </a:spcAft>
            </a:pPr>
            <a:r>
              <a:rPr lang="el-GR" dirty="0">
                <a:solidFill>
                  <a:schemeClr val="bg1"/>
                </a:solidFill>
                <a:latin typeface="Chronicle Display"/>
                <a:ea typeface="Calibri" panose="020F0502020204030204" pitchFamily="34" charset="0"/>
                <a:cs typeface="Times New Roman" panose="02020603050405020304" pitchFamily="18" charset="0"/>
              </a:rPr>
              <a:t>Μέχρι το 2002, οι πληροφορίες σε ψηφιακή μορφή υπερβαίνουν αυτές σε μη ψηφιακή μορφή. Το επόμενο έτος πωλούνται περισσότερες ψηφιακές φωτογραφικές μηχανές από τις απλές φωτογραφικές μηχανές με φιλμ. Αυτή η γρήγορη αλλαγή οφείλεται και στην επικοινωνία μέσω Διαδικτύου και τη δυνατότητα κοινοποίησης δεδομένων και είχε ως αποτέλεσμα το φιλμ να αρχίσει  να γίνεται λιγότερο σημαντικό για το κοινό νοικοκυριό.</a:t>
            </a:r>
          </a:p>
        </p:txBody>
      </p:sp>
    </p:spTree>
    <p:extLst>
      <p:ext uri="{BB962C8B-B14F-4D97-AF65-F5344CB8AC3E}">
        <p14:creationId xmlns:p14="http://schemas.microsoft.com/office/powerpoint/2010/main" val="3699521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BD29ED4E-6C8A-45C9-AAC2-3200BB8DEEF5}"/>
              </a:ext>
            </a:extLst>
          </p:cNvPr>
          <p:cNvPicPr>
            <a:picLocks noChangeAspect="1"/>
          </p:cNvPicPr>
          <p:nvPr/>
        </p:nvPicPr>
        <p:blipFill rotWithShape="1">
          <a:blip r:embed="rId3"/>
          <a:srcRect t="32742"/>
          <a:stretch/>
        </p:blipFill>
        <p:spPr>
          <a:xfrm>
            <a:off x="2543089" y="2726383"/>
            <a:ext cx="7096057" cy="2708903"/>
          </a:xfrm>
          <a:prstGeom prst="rect">
            <a:avLst/>
          </a:prstGeom>
        </p:spPr>
      </p:pic>
      <p:sp>
        <p:nvSpPr>
          <p:cNvPr id="4" name="Slide Number Placeholder 3"/>
          <p:cNvSpPr>
            <a:spLocks noGrp="1"/>
          </p:cNvSpPr>
          <p:nvPr>
            <p:ph type="sldNum" sz="quarter" idx="12"/>
          </p:nvPr>
        </p:nvSpPr>
        <p:spPr/>
        <p:txBody>
          <a:bodyPr/>
          <a:lstStyle/>
          <a:p>
            <a:fld id="{186AF604-6CBA-6F4A-A6F6-26E48A4D0EE4}" type="slidenum">
              <a:rPr lang="en-US" smtClean="0"/>
              <a:t>11</a:t>
            </a:fld>
            <a:endParaRPr lang="en-US"/>
          </a:p>
        </p:txBody>
      </p:sp>
      <p:sp>
        <p:nvSpPr>
          <p:cNvPr id="6" name="Rechteck: obere Ecken abgeschnitten 3">
            <a:extLst>
              <a:ext uri="{FF2B5EF4-FFF2-40B4-BE49-F238E27FC236}">
                <a16:creationId xmlns:a16="http://schemas.microsoft.com/office/drawing/2014/main" id="{C5352AF0-FD05-4FFC-A239-1D2F586CA25C}"/>
              </a:ext>
            </a:extLst>
          </p:cNvPr>
          <p:cNvSpPr/>
          <p:nvPr/>
        </p:nvSpPr>
        <p:spPr>
          <a:xfrm rot="5400000">
            <a:off x="-1238436" y="2867587"/>
            <a:ext cx="3435660" cy="958787"/>
          </a:xfrm>
          <a:prstGeom prst="snip2SameRect">
            <a:avLst/>
          </a:prstGeom>
          <a:solidFill>
            <a:srgbClr val="81FEF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4800" dirty="0">
                <a:solidFill>
                  <a:schemeClr val="tx1"/>
                </a:solidFill>
              </a:rPr>
              <a:t>ΆΣΚΗΣΗ</a:t>
            </a:r>
            <a:endParaRPr lang="de-DE" sz="4800" dirty="0">
              <a:solidFill>
                <a:schemeClr val="tx1"/>
              </a:solidFill>
            </a:endParaRPr>
          </a:p>
        </p:txBody>
      </p:sp>
      <p:sp>
        <p:nvSpPr>
          <p:cNvPr id="7" name="Rectangle 6"/>
          <p:cNvSpPr/>
          <p:nvPr/>
        </p:nvSpPr>
        <p:spPr>
          <a:xfrm>
            <a:off x="1123933" y="1268289"/>
            <a:ext cx="9158854" cy="1569660"/>
          </a:xfrm>
          <a:prstGeom prst="rect">
            <a:avLst/>
          </a:prstGeom>
        </p:spPr>
        <p:txBody>
          <a:bodyPr wrap="none">
            <a:spAutoFit/>
          </a:bodyPr>
          <a:lstStyle/>
          <a:p>
            <a:pPr algn="ctr"/>
            <a:r>
              <a:rPr lang="el-GR" sz="3200" b="1" dirty="0">
                <a:solidFill>
                  <a:schemeClr val="bg1"/>
                </a:solidFill>
              </a:rPr>
              <a:t>Άσκηση</a:t>
            </a:r>
            <a:br>
              <a:rPr lang="en-US" sz="3200" b="1" dirty="0">
                <a:solidFill>
                  <a:schemeClr val="bg1"/>
                </a:solidFill>
              </a:rPr>
            </a:br>
            <a:endParaRPr lang="el-GR" sz="3200" b="1" dirty="0">
              <a:solidFill>
                <a:schemeClr val="bg1"/>
              </a:solidFill>
            </a:endParaRPr>
          </a:p>
          <a:p>
            <a:pPr algn="ctr"/>
            <a:r>
              <a:rPr lang="el-GR" sz="3200" b="1" i="1" dirty="0">
                <a:solidFill>
                  <a:schemeClr val="bg1"/>
                </a:solidFill>
              </a:rPr>
              <a:t>Ακολούθησε το σύνδεσμο και συμπληρώστε τα κενά</a:t>
            </a:r>
            <a:endParaRPr lang="en-GB" sz="2000" i="1" dirty="0">
              <a:solidFill>
                <a:schemeClr val="bg1"/>
              </a:solidFill>
            </a:endParaRPr>
          </a:p>
        </p:txBody>
      </p:sp>
      <p:sp>
        <p:nvSpPr>
          <p:cNvPr id="8" name="Rectangle 7"/>
          <p:cNvSpPr/>
          <p:nvPr/>
        </p:nvSpPr>
        <p:spPr>
          <a:xfrm>
            <a:off x="4593760" y="4889016"/>
            <a:ext cx="3004477" cy="369332"/>
          </a:xfrm>
          <a:prstGeom prst="rect">
            <a:avLst/>
          </a:prstGeom>
        </p:spPr>
        <p:txBody>
          <a:bodyPr wrap="none">
            <a:spAutoFit/>
          </a:bodyPr>
          <a:lstStyle/>
          <a:p>
            <a:r>
              <a:rPr lang="en-GB" dirty="0">
                <a:hlinkClick r:id="rId4"/>
              </a:rPr>
              <a:t>https://h5p.org/node/918937</a:t>
            </a:r>
            <a:endParaRPr lang="en-GB" dirty="0"/>
          </a:p>
        </p:txBody>
      </p:sp>
    </p:spTree>
    <p:extLst>
      <p:ext uri="{BB962C8B-B14F-4D97-AF65-F5344CB8AC3E}">
        <p14:creationId xmlns:p14="http://schemas.microsoft.com/office/powerpoint/2010/main" val="459089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tretch>
            <a:fillRect/>
          </a:stretch>
        </p:blipFill>
        <p:spPr>
          <a:xfrm>
            <a:off x="0" y="0"/>
            <a:ext cx="12192000" cy="6858000"/>
          </a:xfrm>
          <a:prstGeom prst="rect">
            <a:avLst/>
          </a:prstGeom>
        </p:spPr>
      </p:pic>
      <p:sp>
        <p:nvSpPr>
          <p:cNvPr id="2" name="TextBox 3"/>
          <p:cNvSpPr txBox="1"/>
          <p:nvPr/>
        </p:nvSpPr>
        <p:spPr>
          <a:xfrm>
            <a:off x="1242247" y="1086837"/>
            <a:ext cx="8913974" cy="936154"/>
          </a:xfrm>
          <a:prstGeom prst="rect">
            <a:avLst/>
          </a:prstGeom>
          <a:noFill/>
        </p:spPr>
        <p:txBody>
          <a:bodyPr wrap="square" lIns="0" tIns="0" rIns="0" bIns="0" rtlCol="0">
            <a:spAutoFit/>
          </a:bodyPr>
          <a:lstStyle/>
          <a:p>
            <a:pPr marL="0">
              <a:lnSpc>
                <a:spcPct val="100000"/>
              </a:lnSpc>
            </a:pPr>
            <a:r>
              <a:rPr lang="el-GR" altLang="zh-CN" sz="3600" dirty="0">
                <a:solidFill>
                  <a:srgbClr val="FEFEFE"/>
                </a:solidFill>
                <a:ea typeface="Times New Roman"/>
              </a:rPr>
              <a:t>Αναφορές</a:t>
            </a:r>
            <a:endParaRPr lang="en-US" altLang="zh-CN" sz="3600" dirty="0">
              <a:solidFill>
                <a:srgbClr val="FEFEFE"/>
              </a:solidFill>
              <a:ea typeface="Times New Roman"/>
            </a:endParaRPr>
          </a:p>
          <a:p>
            <a:pPr>
              <a:lnSpc>
                <a:spcPts val="690"/>
              </a:lnSpc>
            </a:pPr>
            <a:endParaRPr lang="en-US" dirty="0"/>
          </a:p>
          <a:p>
            <a:pPr marL="0">
              <a:lnSpc>
                <a:spcPct val="100000"/>
              </a:lnSpc>
            </a:pPr>
            <a:endParaRPr lang="en-US" altLang="zh-CN" sz="1900" dirty="0">
              <a:solidFill>
                <a:srgbClr val="FEFEFE"/>
              </a:solidFill>
              <a:ea typeface="Times New Roman"/>
            </a:endParaRPr>
          </a:p>
        </p:txBody>
      </p:sp>
      <p:sp>
        <p:nvSpPr>
          <p:cNvPr id="6" name="TextBox 46"/>
          <p:cNvSpPr txBox="1"/>
          <p:nvPr/>
        </p:nvSpPr>
        <p:spPr>
          <a:xfrm>
            <a:off x="1242247" y="1755832"/>
            <a:ext cx="9494078" cy="496739"/>
          </a:xfrm>
          <a:prstGeom prst="rect">
            <a:avLst/>
          </a:prstGeom>
          <a:noFill/>
        </p:spPr>
        <p:txBody>
          <a:bodyPr wrap="square" lIns="0" tIns="0" rIns="0" bIns="0" rtlCol="0">
            <a:spAutoFit/>
          </a:bodyPr>
          <a:lstStyle/>
          <a:p>
            <a:pPr>
              <a:lnSpc>
                <a:spcPct val="150000"/>
              </a:lnSpc>
            </a:pPr>
            <a:endParaRPr lang="en-US" altLang="zh-CN" sz="2400" b="1" spc="-15" dirty="0">
              <a:solidFill>
                <a:srgbClr val="FEFEFE"/>
              </a:solidFill>
              <a:ea typeface="Times New Roman"/>
            </a:endParaRPr>
          </a:p>
        </p:txBody>
      </p:sp>
      <p:sp>
        <p:nvSpPr>
          <p:cNvPr id="8" name="Foliennummernplatzhalter 7"/>
          <p:cNvSpPr>
            <a:spLocks noGrp="1"/>
          </p:cNvSpPr>
          <p:nvPr>
            <p:ph type="sldNum" sz="quarter" idx="12"/>
          </p:nvPr>
        </p:nvSpPr>
        <p:spPr>
          <a:xfrm>
            <a:off x="10058400" y="5845073"/>
            <a:ext cx="2133600" cy="365125"/>
          </a:xfrm>
        </p:spPr>
        <p:txBody>
          <a:bodyPr/>
          <a:lstStyle/>
          <a:p>
            <a:fld id="{186AF604-6CBA-6F4A-A6F6-26E48A4D0EE4}" type="slidenum">
              <a:rPr lang="en-US" sz="1800" smtClean="0">
                <a:solidFill>
                  <a:schemeClr val="bg1"/>
                </a:solidFill>
              </a:rPr>
              <a:t>12</a:t>
            </a:fld>
            <a:endParaRPr lang="en-US" sz="1800" dirty="0">
              <a:solidFill>
                <a:schemeClr val="bg1"/>
              </a:solidFill>
            </a:endParaRPr>
          </a:p>
        </p:txBody>
      </p:sp>
      <p:sp>
        <p:nvSpPr>
          <p:cNvPr id="7" name="Rechteck 6">
            <a:extLst>
              <a:ext uri="{FF2B5EF4-FFF2-40B4-BE49-F238E27FC236}">
                <a16:creationId xmlns:a16="http://schemas.microsoft.com/office/drawing/2014/main" id="{6D2BEFEC-2D70-4C1E-81C3-D051583B7851}"/>
              </a:ext>
            </a:extLst>
          </p:cNvPr>
          <p:cNvSpPr/>
          <p:nvPr/>
        </p:nvSpPr>
        <p:spPr>
          <a:xfrm>
            <a:off x="1242248" y="1755832"/>
            <a:ext cx="10438476" cy="3754874"/>
          </a:xfrm>
          <a:prstGeom prst="rect">
            <a:avLst/>
          </a:prstGeom>
        </p:spPr>
        <p:txBody>
          <a:bodyPr wrap="square">
            <a:spAutoFit/>
          </a:bodyPr>
          <a:lstStyle/>
          <a:p>
            <a:r>
              <a:rPr lang="en-US" sz="1400" dirty="0" err="1">
                <a:solidFill>
                  <a:schemeClr val="bg1"/>
                </a:solidFill>
              </a:rPr>
              <a:t>Digitisation</a:t>
            </a:r>
            <a:r>
              <a:rPr lang="en-US" sz="1400" dirty="0">
                <a:solidFill>
                  <a:schemeClr val="bg1"/>
                </a:solidFill>
              </a:rPr>
              <a:t> and </a:t>
            </a:r>
            <a:r>
              <a:rPr lang="en-US" sz="1400" dirty="0" err="1">
                <a:solidFill>
                  <a:schemeClr val="bg1"/>
                </a:solidFill>
              </a:rPr>
              <a:t>Digitalisation</a:t>
            </a:r>
            <a:r>
              <a:rPr lang="en-US" sz="1400" dirty="0">
                <a:solidFill>
                  <a:schemeClr val="bg1"/>
                </a:solidFill>
              </a:rPr>
              <a:t>: What Means What? by David Burkett, Dec 19th, 2017</a:t>
            </a:r>
            <a:r>
              <a:rPr lang="en-GB" sz="1400" dirty="0">
                <a:solidFill>
                  <a:schemeClr val="bg1"/>
                </a:solidFill>
              </a:rPr>
              <a:t>, </a:t>
            </a:r>
          </a:p>
          <a:p>
            <a:r>
              <a:rPr lang="en-GB" sz="1400" dirty="0">
                <a:solidFill>
                  <a:srgbClr val="0000FF"/>
                </a:solidFill>
                <a:hlinkClick r:id="rId3">
                  <a:extLst>
                    <a:ext uri="{A12FA001-AC4F-418D-AE19-62706E023703}">
                      <ahyp:hlinkClr xmlns:ahyp="http://schemas.microsoft.com/office/drawing/2018/hyperlinkcolor" val="tx"/>
                    </a:ext>
                  </a:extLst>
                </a:hlinkClick>
              </a:rPr>
              <a:t>https://workingmouse.com.au/innovation/digitisation-digitalisation-digital-transformation</a:t>
            </a:r>
            <a:endParaRPr lang="en-GB" sz="1400" dirty="0">
              <a:solidFill>
                <a:srgbClr val="0000FF"/>
              </a:solidFill>
            </a:endParaRPr>
          </a:p>
          <a:p>
            <a:endParaRPr lang="en-GB" sz="1400" dirty="0">
              <a:solidFill>
                <a:srgbClr val="0000FF"/>
              </a:solidFill>
            </a:endParaRPr>
          </a:p>
          <a:p>
            <a:r>
              <a:rPr lang="en-GB" sz="1400" dirty="0">
                <a:solidFill>
                  <a:schemeClr val="bg1"/>
                </a:solidFill>
              </a:rPr>
              <a:t>Digitization, </a:t>
            </a:r>
          </a:p>
          <a:p>
            <a:r>
              <a:rPr lang="de-DE" sz="1400" dirty="0">
                <a:solidFill>
                  <a:schemeClr val="bg1"/>
                </a:solidFill>
                <a:hlinkClick r:id="rId4"/>
              </a:rPr>
              <a:t>https://en.wikipedia.org/wiki/Digitization#Digitization_versus_digital_preservation</a:t>
            </a:r>
            <a:r>
              <a:rPr lang="de-DE" sz="1400" dirty="0">
                <a:solidFill>
                  <a:schemeClr val="bg1"/>
                </a:solidFill>
              </a:rPr>
              <a:t> </a:t>
            </a:r>
          </a:p>
          <a:p>
            <a:endParaRPr lang="de-DE" sz="1400" dirty="0">
              <a:solidFill>
                <a:schemeClr val="bg1"/>
              </a:solidFill>
            </a:endParaRPr>
          </a:p>
          <a:p>
            <a:r>
              <a:rPr lang="de-DE" sz="1400" dirty="0">
                <a:solidFill>
                  <a:schemeClr val="bg1"/>
                </a:solidFill>
              </a:rPr>
              <a:t>What Is Digital Transformation?, </a:t>
            </a:r>
          </a:p>
          <a:p>
            <a:r>
              <a:rPr lang="de-DE" sz="1400" dirty="0">
                <a:solidFill>
                  <a:schemeClr val="bg1"/>
                </a:solidFill>
                <a:hlinkClick r:id="rId5"/>
              </a:rPr>
              <a:t>https://www.salesforce.com/products/platform/what-is-digital-transformation/</a:t>
            </a:r>
            <a:r>
              <a:rPr lang="de-DE" sz="1400" dirty="0">
                <a:solidFill>
                  <a:schemeClr val="bg1"/>
                </a:solidFill>
              </a:rPr>
              <a:t> </a:t>
            </a:r>
          </a:p>
          <a:p>
            <a:endParaRPr lang="de-DE" sz="1400" dirty="0">
              <a:solidFill>
                <a:schemeClr val="bg1"/>
              </a:solidFill>
            </a:endParaRPr>
          </a:p>
          <a:p>
            <a:r>
              <a:rPr lang="de-DE" sz="1400" dirty="0">
                <a:solidFill>
                  <a:schemeClr val="bg1"/>
                </a:solidFill>
              </a:rPr>
              <a:t>History of digitization,</a:t>
            </a:r>
          </a:p>
          <a:p>
            <a:r>
              <a:rPr lang="en-US" sz="1400" u="sng" dirty="0">
                <a:hlinkClick r:id="rId6"/>
              </a:rPr>
              <a:t>https://southtree.com/blogs/artifact/history-of-digitization</a:t>
            </a:r>
            <a:endParaRPr lang="en-US" sz="1400" u="sng" dirty="0"/>
          </a:p>
          <a:p>
            <a:endParaRPr lang="en-GB" sz="1400" dirty="0"/>
          </a:p>
          <a:p>
            <a:r>
              <a:rPr lang="en-GB" sz="1400" dirty="0">
                <a:solidFill>
                  <a:schemeClr val="bg1"/>
                </a:solidFill>
              </a:rPr>
              <a:t>A very short history of digitization, </a:t>
            </a:r>
          </a:p>
          <a:p>
            <a:r>
              <a:rPr lang="en-US" sz="1400" u="sng" dirty="0">
                <a:hlinkClick r:id="rId7"/>
              </a:rPr>
              <a:t>https://www.forbes.com/sites/gilpress/2015/12/27/a-very-short-history-of-digitization/#13caf31149ac</a:t>
            </a:r>
            <a:endParaRPr lang="en-GB" sz="1400" dirty="0"/>
          </a:p>
          <a:p>
            <a:r>
              <a:rPr lang="en-US" sz="1400" dirty="0"/>
              <a:t> </a:t>
            </a:r>
          </a:p>
          <a:p>
            <a:r>
              <a:rPr lang="en-US" sz="1400" dirty="0">
                <a:solidFill>
                  <a:schemeClr val="bg1"/>
                </a:solidFill>
              </a:rPr>
              <a:t>The history of digitization, </a:t>
            </a:r>
            <a:r>
              <a:rPr lang="en-GB" sz="1400" dirty="0">
                <a:solidFill>
                  <a:schemeClr val="bg1"/>
                </a:solidFill>
              </a:rPr>
              <a:t> </a:t>
            </a:r>
          </a:p>
          <a:p>
            <a:r>
              <a:rPr lang="en-US" sz="1400" u="sng" dirty="0">
                <a:hlinkClick r:id="rId8"/>
              </a:rPr>
              <a:t>https://legacybox.com/blogs/analog/the-history-of-digitization</a:t>
            </a:r>
            <a:endParaRPr lang="en-GB" sz="1400" dirty="0"/>
          </a:p>
        </p:txBody>
      </p:sp>
    </p:spTree>
    <p:extLst>
      <p:ext uri="{BB962C8B-B14F-4D97-AF65-F5344CB8AC3E}">
        <p14:creationId xmlns:p14="http://schemas.microsoft.com/office/powerpoint/2010/main" val="1063846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5"/>
          <p:cNvPicPr>
            <a:picLocks noChangeAspect="1"/>
          </p:cNvPicPr>
          <p:nvPr/>
        </p:nvPicPr>
        <p:blipFill>
          <a:blip r:embed="rId2"/>
          <a:stretch>
            <a:fillRect/>
          </a:stretch>
        </p:blipFill>
        <p:spPr>
          <a:xfrm>
            <a:off x="0" y="10680"/>
            <a:ext cx="12192000" cy="6858000"/>
          </a:xfrm>
          <a:prstGeom prst="rect">
            <a:avLst/>
          </a:prstGeom>
        </p:spPr>
      </p:pic>
      <p:sp>
        <p:nvSpPr>
          <p:cNvPr id="2" name="TextBox 45"/>
          <p:cNvSpPr txBox="1"/>
          <p:nvPr/>
        </p:nvSpPr>
        <p:spPr>
          <a:xfrm>
            <a:off x="1010411" y="1168003"/>
            <a:ext cx="1781076" cy="487680"/>
          </a:xfrm>
          <a:prstGeom prst="rect">
            <a:avLst/>
          </a:prstGeom>
          <a:noFill/>
        </p:spPr>
        <p:txBody>
          <a:bodyPr wrap="square" lIns="0" tIns="0" rIns="0" bIns="0" rtlCol="0">
            <a:spAutoFit/>
          </a:bodyPr>
          <a:lstStyle/>
          <a:p>
            <a:pPr marL="0">
              <a:lnSpc>
                <a:spcPct val="100000"/>
              </a:lnSpc>
            </a:pPr>
            <a:r>
              <a:rPr lang="en-US" altLang="zh-CN" sz="3200" spc="-304" dirty="0">
                <a:solidFill>
                  <a:srgbClr val="FEFEFE"/>
                </a:solidFill>
                <a:latin typeface="+mj-lt"/>
                <a:ea typeface="Times New Roman"/>
              </a:rPr>
              <a:t>CONT</a:t>
            </a:r>
            <a:r>
              <a:rPr lang="en-US" altLang="zh-CN" sz="3200" spc="-295" dirty="0">
                <a:solidFill>
                  <a:srgbClr val="FEFEFE"/>
                </a:solidFill>
                <a:latin typeface="+mj-lt"/>
                <a:ea typeface="Times New Roman"/>
              </a:rPr>
              <a:t>ACT</a:t>
            </a:r>
          </a:p>
        </p:txBody>
      </p:sp>
      <p:sp>
        <p:nvSpPr>
          <p:cNvPr id="46" name="TextBox 46"/>
          <p:cNvSpPr txBox="1"/>
          <p:nvPr/>
        </p:nvSpPr>
        <p:spPr>
          <a:xfrm>
            <a:off x="1001267" y="3358490"/>
            <a:ext cx="3639559" cy="2521203"/>
          </a:xfrm>
          <a:prstGeom prst="rect">
            <a:avLst/>
          </a:prstGeom>
          <a:noFill/>
          <a:ln>
            <a:noFill/>
          </a:ln>
        </p:spPr>
        <p:txBody>
          <a:bodyPr wrap="square" lIns="0" tIns="0" rIns="0" bIns="0" rtlCol="0">
            <a:spAutoFit/>
          </a:bodyPr>
          <a:lstStyle/>
          <a:p>
            <a:pPr marL="0">
              <a:lnSpc>
                <a:spcPct val="100000"/>
              </a:lnSpc>
            </a:pPr>
            <a:r>
              <a:rPr lang="en-US" altLang="zh-CN" sz="1600" b="1" spc="-50" dirty="0">
                <a:solidFill>
                  <a:srgbClr val="FEFEFE"/>
                </a:solidFill>
                <a:ea typeface="Times New Roman"/>
              </a:rPr>
              <a:t>Universität</a:t>
            </a:r>
            <a:r>
              <a:rPr lang="en-US" altLang="zh-CN" sz="1600" b="1" spc="15" dirty="0">
                <a:solidFill>
                  <a:srgbClr val="FEFEFE"/>
                </a:solidFill>
                <a:cs typeface="Times New Roman"/>
              </a:rPr>
              <a:t> </a:t>
            </a:r>
            <a:r>
              <a:rPr lang="en-US" altLang="zh-CN" sz="1600" b="1" spc="-60" dirty="0">
                <a:solidFill>
                  <a:srgbClr val="FEFEFE"/>
                </a:solidFill>
                <a:ea typeface="Times New Roman"/>
              </a:rPr>
              <a:t>Paderborn</a:t>
            </a:r>
          </a:p>
          <a:p>
            <a:pPr marL="0" hangingPunct="0">
              <a:lnSpc>
                <a:spcPct val="99583"/>
              </a:lnSpc>
            </a:pPr>
            <a:r>
              <a:rPr lang="en-US" altLang="zh-CN" sz="1600" b="1" spc="-30" dirty="0">
                <a:solidFill>
                  <a:srgbClr val="FEFEFE"/>
                </a:solidFill>
                <a:ea typeface="Times New Roman"/>
              </a:rPr>
              <a:t>Department</a:t>
            </a:r>
            <a:r>
              <a:rPr lang="en-US" altLang="zh-CN" sz="1600" b="1" spc="-204" dirty="0">
                <a:solidFill>
                  <a:srgbClr val="FEFEFE"/>
                </a:solidFill>
                <a:cs typeface="Times New Roman"/>
              </a:rPr>
              <a:t> </a:t>
            </a:r>
            <a:r>
              <a:rPr lang="en-US" altLang="zh-CN" sz="1600" b="1" spc="-25" dirty="0">
                <a:solidFill>
                  <a:srgbClr val="FEFEFE"/>
                </a:solidFill>
                <a:ea typeface="Times New Roman"/>
              </a:rPr>
              <a:t>Wirtschaftspädagogik</a:t>
            </a:r>
            <a:r>
              <a:rPr lang="en-US" altLang="zh-CN" sz="1600" b="1" dirty="0">
                <a:solidFill>
                  <a:srgbClr val="FEFEFE"/>
                </a:solidFill>
                <a:cs typeface="Times New Roman"/>
              </a:rPr>
              <a:t> </a:t>
            </a:r>
            <a:r>
              <a:rPr lang="en-US" altLang="zh-CN" sz="1600" b="1" spc="-55" dirty="0">
                <a:solidFill>
                  <a:srgbClr val="FEFEFE"/>
                </a:solidFill>
                <a:ea typeface="Times New Roman"/>
              </a:rPr>
              <a:t>Lehrstuhl</a:t>
            </a:r>
            <a:r>
              <a:rPr lang="en-US" altLang="zh-CN" sz="1600" b="1" spc="-25" dirty="0">
                <a:solidFill>
                  <a:srgbClr val="FEFEFE"/>
                </a:solidFill>
                <a:cs typeface="Times New Roman"/>
              </a:rPr>
              <a:t> </a:t>
            </a:r>
            <a:r>
              <a:rPr lang="en-US" altLang="zh-CN" sz="1600" b="1" spc="-55" dirty="0">
                <a:solidFill>
                  <a:srgbClr val="FEFEFE"/>
                </a:solidFill>
                <a:ea typeface="Times New Roman"/>
              </a:rPr>
              <a:t>Wirtschaftspädagogik</a:t>
            </a:r>
            <a:r>
              <a:rPr lang="en-US" altLang="zh-CN" sz="1600" b="1" spc="-30" dirty="0">
                <a:solidFill>
                  <a:srgbClr val="FEFEFE"/>
                </a:solidFill>
                <a:cs typeface="Times New Roman"/>
              </a:rPr>
              <a:t> </a:t>
            </a:r>
            <a:r>
              <a:rPr lang="en-US" altLang="zh-CN" sz="1600" b="1" spc="-55" dirty="0">
                <a:solidFill>
                  <a:srgbClr val="FEFEFE"/>
                </a:solidFill>
                <a:ea typeface="Times New Roman"/>
              </a:rPr>
              <a:t>II</a:t>
            </a:r>
            <a:r>
              <a:rPr lang="en-US" altLang="zh-CN" sz="1600" b="1" dirty="0">
                <a:solidFill>
                  <a:srgbClr val="FEFEFE"/>
                </a:solidFill>
                <a:cs typeface="Times New Roman"/>
              </a:rPr>
              <a:t> </a:t>
            </a:r>
            <a:r>
              <a:rPr lang="en-US" altLang="zh-CN" sz="1600" b="1" spc="-80" dirty="0">
                <a:solidFill>
                  <a:srgbClr val="FEFEFE"/>
                </a:solidFill>
                <a:ea typeface="Times New Roman"/>
              </a:rPr>
              <a:t>Warburger</a:t>
            </a:r>
            <a:r>
              <a:rPr lang="en-US" altLang="zh-CN" sz="1600" b="1" spc="-34" dirty="0">
                <a:solidFill>
                  <a:srgbClr val="FEFEFE"/>
                </a:solidFill>
                <a:cs typeface="Times New Roman"/>
              </a:rPr>
              <a:t> </a:t>
            </a:r>
            <a:r>
              <a:rPr lang="en-US" altLang="zh-CN" sz="1600" b="1" spc="-60" dirty="0">
                <a:solidFill>
                  <a:srgbClr val="FEFEFE"/>
                </a:solidFill>
                <a:ea typeface="Times New Roman"/>
              </a:rPr>
              <a:t>Str.</a:t>
            </a:r>
            <a:r>
              <a:rPr lang="en-US" altLang="zh-CN" sz="1600" b="1" spc="-45" dirty="0">
                <a:solidFill>
                  <a:srgbClr val="FEFEFE"/>
                </a:solidFill>
                <a:cs typeface="Times New Roman"/>
              </a:rPr>
              <a:t> </a:t>
            </a:r>
            <a:r>
              <a:rPr lang="en-US" altLang="zh-CN" sz="1600" b="1" spc="-69" dirty="0">
                <a:solidFill>
                  <a:srgbClr val="FEFEFE"/>
                </a:solidFill>
                <a:ea typeface="Times New Roman"/>
              </a:rPr>
              <a:t>100</a:t>
            </a:r>
          </a:p>
          <a:p>
            <a:pPr marL="0">
              <a:lnSpc>
                <a:spcPct val="100000"/>
              </a:lnSpc>
            </a:pPr>
            <a:r>
              <a:rPr lang="en-US" altLang="zh-CN" sz="1600" b="1" spc="-25" dirty="0">
                <a:solidFill>
                  <a:srgbClr val="FEFEFE"/>
                </a:solidFill>
                <a:ea typeface="Times New Roman"/>
              </a:rPr>
              <a:t>33098</a:t>
            </a:r>
            <a:r>
              <a:rPr lang="en-US" altLang="zh-CN" sz="1600" b="1" spc="30" dirty="0">
                <a:solidFill>
                  <a:srgbClr val="FEFEFE"/>
                </a:solidFill>
                <a:cs typeface="Times New Roman"/>
              </a:rPr>
              <a:t> </a:t>
            </a:r>
            <a:r>
              <a:rPr lang="en-US" altLang="zh-CN" sz="1600" b="1" spc="-25" dirty="0">
                <a:solidFill>
                  <a:srgbClr val="FEFEFE"/>
                </a:solidFill>
                <a:ea typeface="Times New Roman"/>
              </a:rPr>
              <a:t>Paderborn</a:t>
            </a:r>
          </a:p>
          <a:p>
            <a:pPr>
              <a:lnSpc>
                <a:spcPts val="1920"/>
              </a:lnSpc>
            </a:pPr>
            <a:endParaRPr lang="en-US" dirty="0"/>
          </a:p>
          <a:p>
            <a:pPr>
              <a:lnSpc>
                <a:spcPct val="100000"/>
              </a:lnSpc>
            </a:pPr>
            <a:r>
              <a:rPr lang="en-US" altLang="zh-CN" sz="1600" b="1" dirty="0">
                <a:solidFill>
                  <a:schemeClr val="accent3"/>
                </a:solidFill>
                <a:effectLst>
                  <a:glow rad="228600">
                    <a:schemeClr val="accent3">
                      <a:satMod val="175000"/>
                      <a:alpha val="40000"/>
                    </a:schemeClr>
                  </a:glow>
                </a:effectLst>
                <a:hlinkClick r:id="rId3"/>
              </a:rPr>
              <a:t>http://digivet.eduproject.eu/</a:t>
            </a:r>
            <a:endParaRPr lang="en-US" altLang="zh-CN" sz="1600" b="1" dirty="0">
              <a:solidFill>
                <a:schemeClr val="accent3"/>
              </a:solidFill>
              <a:effectLst>
                <a:glow rad="228600">
                  <a:schemeClr val="accent3">
                    <a:satMod val="175000"/>
                    <a:alpha val="40000"/>
                  </a:schemeClr>
                </a:glow>
              </a:effectLst>
            </a:endParaRPr>
          </a:p>
          <a:p>
            <a:pPr marL="0">
              <a:lnSpc>
                <a:spcPct val="100000"/>
              </a:lnSpc>
            </a:pPr>
            <a:r>
              <a:rPr lang="en-US" altLang="zh-CN" sz="1600" b="1" spc="-15" dirty="0">
                <a:solidFill>
                  <a:srgbClr val="FEFEFE"/>
                </a:solidFill>
                <a:ea typeface="Times New Roman"/>
              </a:rPr>
              <a:t>OR</a:t>
            </a:r>
          </a:p>
          <a:p>
            <a:r>
              <a:rPr lang="en-GB" sz="1600" b="1" dirty="0">
                <a:solidFill>
                  <a:schemeClr val="accent3"/>
                </a:solidFill>
                <a:effectLst>
                  <a:glow rad="228600">
                    <a:schemeClr val="accent3">
                      <a:satMod val="175000"/>
                      <a:alpha val="40000"/>
                    </a:schemeClr>
                  </a:glow>
                </a:effectLst>
                <a:hlinkClick r:id="rId4"/>
              </a:rPr>
              <a:t>https://emphasyscentre.com/research/vet-sector/digivet/</a:t>
            </a:r>
            <a:endParaRPr lang="en-US" altLang="zh-CN" sz="1600" b="1" dirty="0">
              <a:solidFill>
                <a:schemeClr val="accent3"/>
              </a:solidFill>
              <a:effectLst>
                <a:glow rad="228600">
                  <a:schemeClr val="accent3">
                    <a:satMod val="175000"/>
                    <a:alpha val="40000"/>
                  </a:schemeClr>
                </a:glow>
              </a:effectLst>
            </a:endParaRPr>
          </a:p>
          <a:p>
            <a:pPr marL="0">
              <a:lnSpc>
                <a:spcPct val="100000"/>
              </a:lnSpc>
            </a:pPr>
            <a:endParaRPr lang="en-US" altLang="zh-CN" sz="1600" b="1" spc="-15" dirty="0">
              <a:solidFill>
                <a:srgbClr val="FEFEFE"/>
              </a:solidFill>
              <a:ea typeface="Times New Roman"/>
            </a:endParaRPr>
          </a:p>
        </p:txBody>
      </p:sp>
      <p:sp>
        <p:nvSpPr>
          <p:cNvPr id="47" name="TextBox 47"/>
          <p:cNvSpPr txBox="1"/>
          <p:nvPr/>
        </p:nvSpPr>
        <p:spPr>
          <a:xfrm>
            <a:off x="5897626" y="3439680"/>
            <a:ext cx="3944464" cy="935641"/>
          </a:xfrm>
          <a:prstGeom prst="rect">
            <a:avLst/>
          </a:prstGeom>
          <a:noFill/>
        </p:spPr>
        <p:txBody>
          <a:bodyPr wrap="square" lIns="0" tIns="0" rIns="0" bIns="0" rtlCol="0">
            <a:spAutoFit/>
          </a:bodyPr>
          <a:lstStyle/>
          <a:p>
            <a:pPr marL="0">
              <a:lnSpc>
                <a:spcPct val="100000"/>
              </a:lnSpc>
            </a:pPr>
            <a:r>
              <a:rPr lang="en-US" altLang="zh-CN" sz="1600" b="1" spc="-69" dirty="0">
                <a:solidFill>
                  <a:srgbClr val="FEFEFE"/>
                </a:solidFill>
                <a:ea typeface="Times New Roman"/>
              </a:rPr>
              <a:t>Prof.</a:t>
            </a:r>
            <a:r>
              <a:rPr lang="en-US" altLang="zh-CN" sz="1600" b="1" spc="-44" dirty="0">
                <a:solidFill>
                  <a:srgbClr val="FEFEFE"/>
                </a:solidFill>
                <a:cs typeface="Times New Roman"/>
              </a:rPr>
              <a:t> </a:t>
            </a:r>
            <a:r>
              <a:rPr lang="en-US" altLang="zh-CN" sz="1600" b="1" spc="-80" dirty="0">
                <a:solidFill>
                  <a:srgbClr val="FEFEFE"/>
                </a:solidFill>
                <a:ea typeface="Times New Roman"/>
              </a:rPr>
              <a:t>Dr.</a:t>
            </a:r>
            <a:r>
              <a:rPr lang="en-US" altLang="zh-CN" sz="1600" b="1" spc="-44" dirty="0">
                <a:solidFill>
                  <a:srgbClr val="FEFEFE"/>
                </a:solidFill>
                <a:cs typeface="Times New Roman"/>
              </a:rPr>
              <a:t> </a:t>
            </a:r>
            <a:r>
              <a:rPr lang="en-US" altLang="zh-CN" sz="1600" b="1" spc="-94" dirty="0">
                <a:solidFill>
                  <a:srgbClr val="FEFEFE"/>
                </a:solidFill>
                <a:ea typeface="Times New Roman"/>
              </a:rPr>
              <a:t>Marc</a:t>
            </a:r>
            <a:r>
              <a:rPr lang="en-US" altLang="zh-CN" sz="1600" b="1" spc="-50" dirty="0">
                <a:solidFill>
                  <a:srgbClr val="FEFEFE"/>
                </a:solidFill>
                <a:cs typeface="Times New Roman"/>
              </a:rPr>
              <a:t> </a:t>
            </a:r>
            <a:r>
              <a:rPr lang="en-US" altLang="zh-CN" sz="1600" b="1" spc="-80" dirty="0">
                <a:solidFill>
                  <a:srgbClr val="FEFEFE"/>
                </a:solidFill>
                <a:ea typeface="Times New Roman"/>
              </a:rPr>
              <a:t>Beutner</a:t>
            </a:r>
          </a:p>
          <a:p>
            <a:pPr marL="0">
              <a:lnSpc>
                <a:spcPct val="89999"/>
              </a:lnSpc>
              <a:tabLst>
                <a:tab pos="914654" algn="l"/>
              </a:tabLst>
            </a:pPr>
            <a:r>
              <a:rPr lang="en-US" altLang="zh-CN" sz="1600" spc="-139" dirty="0">
                <a:solidFill>
                  <a:srgbClr val="FEFEFE"/>
                </a:solidFill>
                <a:ea typeface="Times New Roman"/>
              </a:rPr>
              <a:t>Tel</a:t>
            </a:r>
            <a:r>
              <a:rPr lang="en-US" altLang="zh-CN" sz="1600" spc="-90" dirty="0">
                <a:solidFill>
                  <a:srgbClr val="FEFEFE"/>
                </a:solidFill>
                <a:ea typeface="Times New Roman"/>
              </a:rPr>
              <a:t>:	</a:t>
            </a:r>
            <a:r>
              <a:rPr lang="en-US" altLang="zh-CN" sz="1600" spc="85" dirty="0">
                <a:solidFill>
                  <a:srgbClr val="FEFEFE"/>
                </a:solidFill>
                <a:ea typeface="Times New Roman"/>
              </a:rPr>
              <a:t>+49</a:t>
            </a:r>
            <a:r>
              <a:rPr lang="en-US" altLang="zh-CN" sz="1600" spc="40" dirty="0">
                <a:solidFill>
                  <a:srgbClr val="FEFEFE"/>
                </a:solidFill>
                <a:cs typeface="Times New Roman"/>
              </a:rPr>
              <a:t> </a:t>
            </a:r>
            <a:r>
              <a:rPr lang="en-US" altLang="zh-CN" sz="1600" spc="64" dirty="0">
                <a:solidFill>
                  <a:srgbClr val="FEFEFE"/>
                </a:solidFill>
                <a:ea typeface="Times New Roman"/>
              </a:rPr>
              <a:t>(0)</a:t>
            </a:r>
            <a:r>
              <a:rPr lang="en-US" altLang="zh-CN" sz="1600" spc="40" dirty="0">
                <a:solidFill>
                  <a:srgbClr val="FEFEFE"/>
                </a:solidFill>
                <a:cs typeface="Times New Roman"/>
              </a:rPr>
              <a:t> </a:t>
            </a:r>
            <a:r>
              <a:rPr lang="en-US" altLang="zh-CN" sz="1600" spc="80" dirty="0">
                <a:solidFill>
                  <a:srgbClr val="FEFEFE"/>
                </a:solidFill>
                <a:ea typeface="Times New Roman"/>
              </a:rPr>
              <a:t>52</a:t>
            </a:r>
            <a:r>
              <a:rPr lang="en-US" altLang="zh-CN" sz="1600" spc="40" dirty="0">
                <a:solidFill>
                  <a:srgbClr val="FEFEFE"/>
                </a:solidFill>
                <a:cs typeface="Times New Roman"/>
              </a:rPr>
              <a:t> </a:t>
            </a:r>
            <a:r>
              <a:rPr lang="en-US" altLang="zh-CN" sz="1600" spc="85" dirty="0">
                <a:solidFill>
                  <a:srgbClr val="FEFEFE"/>
                </a:solidFill>
                <a:ea typeface="Times New Roman"/>
              </a:rPr>
              <a:t>51</a:t>
            </a:r>
            <a:r>
              <a:rPr lang="en-US" altLang="zh-CN" sz="1600" spc="44" dirty="0">
                <a:solidFill>
                  <a:srgbClr val="FEFEFE"/>
                </a:solidFill>
                <a:cs typeface="Times New Roman"/>
              </a:rPr>
              <a:t> </a:t>
            </a:r>
            <a:r>
              <a:rPr lang="en-US" altLang="zh-CN" sz="1600" spc="44" dirty="0">
                <a:solidFill>
                  <a:srgbClr val="FEFEFE"/>
                </a:solidFill>
                <a:ea typeface="Times New Roman"/>
              </a:rPr>
              <a:t>/</a:t>
            </a:r>
            <a:r>
              <a:rPr lang="en-US" altLang="zh-CN" sz="1600" spc="40" dirty="0">
                <a:solidFill>
                  <a:srgbClr val="FEFEFE"/>
                </a:solidFill>
                <a:cs typeface="Times New Roman"/>
              </a:rPr>
              <a:t> </a:t>
            </a:r>
            <a:r>
              <a:rPr lang="en-US" altLang="zh-CN" sz="1600" spc="80" dirty="0">
                <a:solidFill>
                  <a:srgbClr val="FEFEFE"/>
                </a:solidFill>
                <a:ea typeface="Times New Roman"/>
              </a:rPr>
              <a:t>60</a:t>
            </a:r>
            <a:r>
              <a:rPr lang="en-US" altLang="zh-CN" sz="1600" spc="40" dirty="0">
                <a:solidFill>
                  <a:srgbClr val="FEFEFE"/>
                </a:solidFill>
                <a:cs typeface="Times New Roman"/>
              </a:rPr>
              <a:t> </a:t>
            </a:r>
            <a:r>
              <a:rPr lang="en-US" altLang="zh-CN" sz="1600" spc="60" dirty="0">
                <a:solidFill>
                  <a:srgbClr val="FEFEFE"/>
                </a:solidFill>
                <a:ea typeface="Times New Roman"/>
              </a:rPr>
              <a:t>-</a:t>
            </a:r>
            <a:r>
              <a:rPr lang="en-US" altLang="zh-CN" sz="1600" spc="44" dirty="0">
                <a:solidFill>
                  <a:srgbClr val="FEFEFE"/>
                </a:solidFill>
                <a:cs typeface="Times New Roman"/>
              </a:rPr>
              <a:t> </a:t>
            </a:r>
            <a:r>
              <a:rPr lang="en-US" altLang="zh-CN" sz="1600" spc="80" dirty="0">
                <a:solidFill>
                  <a:srgbClr val="FEFEFE"/>
                </a:solidFill>
                <a:ea typeface="Times New Roman"/>
              </a:rPr>
              <a:t>23</a:t>
            </a:r>
            <a:r>
              <a:rPr lang="en-US" altLang="zh-CN" sz="1600" spc="40" dirty="0">
                <a:solidFill>
                  <a:srgbClr val="FEFEFE"/>
                </a:solidFill>
                <a:cs typeface="Times New Roman"/>
              </a:rPr>
              <a:t> </a:t>
            </a:r>
            <a:r>
              <a:rPr lang="en-US" altLang="zh-CN" sz="1600" spc="85" dirty="0">
                <a:solidFill>
                  <a:srgbClr val="FEFEFE"/>
                </a:solidFill>
                <a:ea typeface="Times New Roman"/>
              </a:rPr>
              <a:t>67</a:t>
            </a:r>
          </a:p>
          <a:p>
            <a:pPr marL="0">
              <a:lnSpc>
                <a:spcPct val="89999"/>
              </a:lnSpc>
              <a:tabLst>
                <a:tab pos="914654" algn="l"/>
              </a:tabLst>
            </a:pPr>
            <a:r>
              <a:rPr lang="en-US" altLang="zh-CN" sz="1600" spc="-35" dirty="0">
                <a:solidFill>
                  <a:srgbClr val="FEFEFE"/>
                </a:solidFill>
                <a:ea typeface="Times New Roman"/>
              </a:rPr>
              <a:t>Fax:	</a:t>
            </a:r>
            <a:r>
              <a:rPr lang="en-US" altLang="zh-CN" sz="1600" spc="89" dirty="0">
                <a:solidFill>
                  <a:srgbClr val="FEFEFE"/>
                </a:solidFill>
                <a:ea typeface="Times New Roman"/>
              </a:rPr>
              <a:t>+</a:t>
            </a:r>
            <a:r>
              <a:rPr lang="en-US" altLang="zh-CN" sz="1600" spc="80" dirty="0">
                <a:solidFill>
                  <a:srgbClr val="FEFEFE"/>
                </a:solidFill>
                <a:ea typeface="Times New Roman"/>
              </a:rPr>
              <a:t>49</a:t>
            </a:r>
            <a:r>
              <a:rPr lang="en-US" altLang="zh-CN" sz="1600" spc="40" dirty="0">
                <a:solidFill>
                  <a:srgbClr val="FEFEFE"/>
                </a:solidFill>
                <a:cs typeface="Times New Roman"/>
              </a:rPr>
              <a:t> </a:t>
            </a:r>
            <a:r>
              <a:rPr lang="en-US" altLang="zh-CN" sz="1600" spc="64" dirty="0">
                <a:solidFill>
                  <a:srgbClr val="FEFEFE"/>
                </a:solidFill>
                <a:ea typeface="Times New Roman"/>
              </a:rPr>
              <a:t>(0)</a:t>
            </a:r>
            <a:r>
              <a:rPr lang="en-US" altLang="zh-CN" sz="1600" spc="40" dirty="0">
                <a:solidFill>
                  <a:srgbClr val="FEFEFE"/>
                </a:solidFill>
                <a:cs typeface="Times New Roman"/>
              </a:rPr>
              <a:t> </a:t>
            </a:r>
            <a:r>
              <a:rPr lang="en-US" altLang="zh-CN" sz="1600" spc="85" dirty="0">
                <a:solidFill>
                  <a:srgbClr val="FEFEFE"/>
                </a:solidFill>
                <a:ea typeface="Times New Roman"/>
              </a:rPr>
              <a:t>52</a:t>
            </a:r>
            <a:r>
              <a:rPr lang="en-US" altLang="zh-CN" sz="1600" spc="40" dirty="0">
                <a:solidFill>
                  <a:srgbClr val="FEFEFE"/>
                </a:solidFill>
                <a:cs typeface="Times New Roman"/>
              </a:rPr>
              <a:t> </a:t>
            </a:r>
            <a:r>
              <a:rPr lang="en-US" altLang="zh-CN" sz="1600" spc="80" dirty="0">
                <a:solidFill>
                  <a:srgbClr val="FEFEFE"/>
                </a:solidFill>
                <a:ea typeface="Times New Roman"/>
              </a:rPr>
              <a:t>51</a:t>
            </a:r>
            <a:r>
              <a:rPr lang="en-US" altLang="zh-CN" sz="1600" spc="44" dirty="0">
                <a:solidFill>
                  <a:srgbClr val="FEFEFE"/>
                </a:solidFill>
                <a:cs typeface="Times New Roman"/>
              </a:rPr>
              <a:t> </a:t>
            </a:r>
            <a:r>
              <a:rPr lang="en-US" altLang="zh-CN" sz="1600" spc="50" dirty="0">
                <a:solidFill>
                  <a:srgbClr val="FEFEFE"/>
                </a:solidFill>
                <a:ea typeface="Times New Roman"/>
              </a:rPr>
              <a:t>/</a:t>
            </a:r>
            <a:r>
              <a:rPr lang="en-US" altLang="zh-CN" sz="1600" spc="40" dirty="0">
                <a:solidFill>
                  <a:srgbClr val="FEFEFE"/>
                </a:solidFill>
                <a:cs typeface="Times New Roman"/>
              </a:rPr>
              <a:t> </a:t>
            </a:r>
            <a:r>
              <a:rPr lang="en-US" altLang="zh-CN" sz="1600" spc="80" dirty="0">
                <a:solidFill>
                  <a:srgbClr val="FEFEFE"/>
                </a:solidFill>
                <a:ea typeface="Times New Roman"/>
              </a:rPr>
              <a:t>60</a:t>
            </a:r>
            <a:r>
              <a:rPr lang="en-US" altLang="zh-CN" sz="1600" spc="40" dirty="0">
                <a:solidFill>
                  <a:srgbClr val="FEFEFE"/>
                </a:solidFill>
                <a:cs typeface="Times New Roman"/>
              </a:rPr>
              <a:t> </a:t>
            </a:r>
            <a:r>
              <a:rPr lang="en-US" altLang="zh-CN" sz="1600" spc="60" dirty="0">
                <a:solidFill>
                  <a:srgbClr val="FEFEFE"/>
                </a:solidFill>
                <a:ea typeface="Times New Roman"/>
              </a:rPr>
              <a:t>-</a:t>
            </a:r>
            <a:r>
              <a:rPr lang="en-US" altLang="zh-CN" sz="1600" spc="44" dirty="0">
                <a:solidFill>
                  <a:srgbClr val="FEFEFE"/>
                </a:solidFill>
                <a:cs typeface="Times New Roman"/>
              </a:rPr>
              <a:t> </a:t>
            </a:r>
            <a:r>
              <a:rPr lang="en-US" altLang="zh-CN" sz="1600" spc="80" dirty="0">
                <a:solidFill>
                  <a:srgbClr val="FEFEFE"/>
                </a:solidFill>
                <a:ea typeface="Times New Roman"/>
              </a:rPr>
              <a:t>35</a:t>
            </a:r>
            <a:r>
              <a:rPr lang="en-US" altLang="zh-CN" sz="1600" spc="40" dirty="0">
                <a:solidFill>
                  <a:srgbClr val="FEFEFE"/>
                </a:solidFill>
                <a:cs typeface="Times New Roman"/>
              </a:rPr>
              <a:t> </a:t>
            </a:r>
            <a:r>
              <a:rPr lang="en-US" altLang="zh-CN" sz="1600" spc="85" dirty="0">
                <a:solidFill>
                  <a:srgbClr val="FEFEFE"/>
                </a:solidFill>
                <a:ea typeface="Times New Roman"/>
              </a:rPr>
              <a:t>63</a:t>
            </a:r>
          </a:p>
          <a:p>
            <a:pPr marL="0">
              <a:lnSpc>
                <a:spcPct val="100000"/>
              </a:lnSpc>
              <a:tabLst>
                <a:tab pos="914654" algn="l"/>
              </a:tabLst>
            </a:pPr>
            <a:r>
              <a:rPr lang="en-US" altLang="zh-CN" sz="1600" spc="-114" dirty="0">
                <a:solidFill>
                  <a:srgbClr val="FEFEFE"/>
                </a:solidFill>
                <a:ea typeface="Times New Roman"/>
              </a:rPr>
              <a:t>E</a:t>
            </a:r>
            <a:r>
              <a:rPr lang="en-US" altLang="zh-CN" sz="1600" spc="-60" dirty="0">
                <a:solidFill>
                  <a:srgbClr val="FEFEFE"/>
                </a:solidFill>
                <a:ea typeface="Times New Roman"/>
              </a:rPr>
              <a:t>-</a:t>
            </a:r>
            <a:r>
              <a:rPr lang="en-US" altLang="zh-CN" sz="1600" spc="-85" dirty="0">
                <a:solidFill>
                  <a:srgbClr val="FEFEFE"/>
                </a:solidFill>
                <a:ea typeface="Times New Roman"/>
              </a:rPr>
              <a:t>Mail:	</a:t>
            </a:r>
            <a:r>
              <a:rPr lang="en-US" altLang="zh-CN" sz="1600" spc="5" dirty="0">
                <a:solidFill>
                  <a:srgbClr val="FEFEFE"/>
                </a:solidFill>
                <a:ea typeface="Times New Roman"/>
              </a:rPr>
              <a:t>marc.beutner@uni</a:t>
            </a:r>
            <a:r>
              <a:rPr lang="en-US" altLang="zh-CN" sz="1600" spc="80" dirty="0">
                <a:solidFill>
                  <a:srgbClr val="FEFEFE"/>
                </a:solidFill>
                <a:ea typeface="Times New Roman"/>
              </a:rPr>
              <a:t>-</a:t>
            </a:r>
            <a:r>
              <a:rPr lang="en-US" altLang="zh-CN" sz="1600" spc="5" dirty="0">
                <a:solidFill>
                  <a:srgbClr val="FEFEFE"/>
                </a:solidFill>
                <a:ea typeface="Times New Roman"/>
              </a:rPr>
              <a:t>paderborn.de</a:t>
            </a:r>
          </a:p>
        </p:txBody>
      </p:sp>
      <p:sp>
        <p:nvSpPr>
          <p:cNvPr id="48" name="TextBox 48"/>
          <p:cNvSpPr txBox="1"/>
          <p:nvPr/>
        </p:nvSpPr>
        <p:spPr>
          <a:xfrm>
            <a:off x="4861170" y="5577307"/>
            <a:ext cx="6524584" cy="490904"/>
          </a:xfrm>
          <a:prstGeom prst="rect">
            <a:avLst/>
          </a:prstGeom>
          <a:noFill/>
        </p:spPr>
        <p:txBody>
          <a:bodyPr wrap="square" lIns="0" tIns="0" rIns="0" bIns="0" rtlCol="0">
            <a:spAutoFit/>
          </a:bodyPr>
          <a:lstStyle/>
          <a:p>
            <a:pPr marL="0" indent="112776" algn="r">
              <a:lnSpc>
                <a:spcPct val="100000"/>
              </a:lnSpc>
            </a:pPr>
            <a:r>
              <a:rPr lang="en-US" altLang="zh-CN" sz="1100" spc="-20" dirty="0">
                <a:solidFill>
                  <a:srgbClr val="FEFEFE"/>
                </a:solidFill>
                <a:ea typeface="Times New Roman"/>
              </a:rPr>
              <a:t>The</a:t>
            </a:r>
            <a:r>
              <a:rPr lang="en-US" altLang="zh-CN" sz="1100" spc="-10" dirty="0">
                <a:solidFill>
                  <a:srgbClr val="FEFEFE"/>
                </a:solidFill>
                <a:cs typeface="Times New Roman"/>
              </a:rPr>
              <a:t> </a:t>
            </a:r>
            <a:r>
              <a:rPr lang="en-US" altLang="zh-CN" sz="1100" spc="-20" dirty="0">
                <a:solidFill>
                  <a:srgbClr val="FEFEFE"/>
                </a:solidFill>
                <a:ea typeface="Times New Roman"/>
              </a:rPr>
              <a:t>European</a:t>
            </a:r>
            <a:r>
              <a:rPr lang="en-US" altLang="zh-CN" sz="1100" spc="-10" dirty="0">
                <a:solidFill>
                  <a:srgbClr val="FEFEFE"/>
                </a:solidFill>
                <a:cs typeface="Times New Roman"/>
              </a:rPr>
              <a:t> </a:t>
            </a:r>
            <a:r>
              <a:rPr lang="en-US" altLang="zh-CN" sz="1100" spc="-20" dirty="0">
                <a:solidFill>
                  <a:srgbClr val="FEFEFE"/>
                </a:solidFill>
                <a:ea typeface="Times New Roman"/>
              </a:rPr>
              <a:t>Commission</a:t>
            </a:r>
            <a:r>
              <a:rPr lang="en-US" altLang="zh-CN" sz="1100" spc="-10" dirty="0">
                <a:solidFill>
                  <a:srgbClr val="FEFEFE"/>
                </a:solidFill>
                <a:cs typeface="Times New Roman"/>
              </a:rPr>
              <a:t> </a:t>
            </a:r>
            <a:r>
              <a:rPr lang="en-US" altLang="zh-CN" sz="1100" spc="-20" dirty="0">
                <a:solidFill>
                  <a:srgbClr val="FEFEFE"/>
                </a:solidFill>
                <a:ea typeface="Times New Roman"/>
              </a:rPr>
              <a:t>support</a:t>
            </a:r>
            <a:r>
              <a:rPr lang="en-US" altLang="zh-CN" sz="1100" spc="-10" dirty="0">
                <a:solidFill>
                  <a:srgbClr val="FEFEFE"/>
                </a:solidFill>
                <a:cs typeface="Times New Roman"/>
              </a:rPr>
              <a:t> </a:t>
            </a:r>
            <a:r>
              <a:rPr lang="en-US" altLang="zh-CN" sz="1100" spc="-20" dirty="0">
                <a:solidFill>
                  <a:srgbClr val="FEFEFE"/>
                </a:solidFill>
                <a:ea typeface="Times New Roman"/>
              </a:rPr>
              <a:t>for</a:t>
            </a:r>
            <a:r>
              <a:rPr lang="en-US" altLang="zh-CN" sz="1100" spc="-10" dirty="0">
                <a:solidFill>
                  <a:srgbClr val="FEFEFE"/>
                </a:solidFill>
                <a:cs typeface="Times New Roman"/>
              </a:rPr>
              <a:t> </a:t>
            </a:r>
            <a:r>
              <a:rPr lang="en-US" altLang="zh-CN" sz="1100" spc="-15" dirty="0">
                <a:solidFill>
                  <a:srgbClr val="FEFEFE"/>
                </a:solidFill>
                <a:ea typeface="Times New Roman"/>
              </a:rPr>
              <a:t>the</a:t>
            </a:r>
            <a:r>
              <a:rPr lang="en-US" altLang="zh-CN" sz="1100" spc="-10" dirty="0">
                <a:solidFill>
                  <a:srgbClr val="FEFEFE"/>
                </a:solidFill>
                <a:cs typeface="Times New Roman"/>
              </a:rPr>
              <a:t> </a:t>
            </a:r>
            <a:r>
              <a:rPr lang="en-US" altLang="zh-CN" sz="1100" spc="-20" dirty="0">
                <a:solidFill>
                  <a:srgbClr val="FEFEFE"/>
                </a:solidFill>
                <a:ea typeface="Times New Roman"/>
              </a:rPr>
              <a:t>production</a:t>
            </a:r>
            <a:r>
              <a:rPr lang="en-US" altLang="zh-CN" sz="1100" spc="-15" dirty="0">
                <a:solidFill>
                  <a:srgbClr val="FEFEFE"/>
                </a:solidFill>
                <a:cs typeface="Times New Roman"/>
              </a:rPr>
              <a:t> </a:t>
            </a:r>
            <a:r>
              <a:rPr lang="en-US" altLang="zh-CN" sz="1100" spc="-15" dirty="0">
                <a:solidFill>
                  <a:srgbClr val="FEFEFE"/>
                </a:solidFill>
                <a:ea typeface="Times New Roman"/>
              </a:rPr>
              <a:t>of</a:t>
            </a:r>
            <a:r>
              <a:rPr lang="en-US" altLang="zh-CN" sz="1100" spc="-10" dirty="0">
                <a:solidFill>
                  <a:srgbClr val="FEFEFE"/>
                </a:solidFill>
                <a:cs typeface="Times New Roman"/>
              </a:rPr>
              <a:t> </a:t>
            </a:r>
            <a:r>
              <a:rPr lang="en-US" altLang="zh-CN" sz="1100" spc="-15" dirty="0">
                <a:solidFill>
                  <a:srgbClr val="FEFEFE"/>
                </a:solidFill>
                <a:ea typeface="Times New Roman"/>
              </a:rPr>
              <a:t>this</a:t>
            </a:r>
            <a:r>
              <a:rPr lang="en-US" altLang="zh-CN" sz="1100" spc="-10" dirty="0">
                <a:solidFill>
                  <a:srgbClr val="FEFEFE"/>
                </a:solidFill>
                <a:cs typeface="Times New Roman"/>
              </a:rPr>
              <a:t> </a:t>
            </a:r>
            <a:r>
              <a:rPr lang="en-US" altLang="zh-CN" sz="1100" spc="-15" dirty="0">
                <a:solidFill>
                  <a:srgbClr val="FEFEFE"/>
                </a:solidFill>
                <a:ea typeface="Times New Roman"/>
              </a:rPr>
              <a:t>publication</a:t>
            </a:r>
            <a:r>
              <a:rPr lang="en-US" altLang="zh-CN" sz="1100" spc="-10" dirty="0">
                <a:solidFill>
                  <a:srgbClr val="FEFEFE"/>
                </a:solidFill>
                <a:cs typeface="Times New Roman"/>
              </a:rPr>
              <a:t> </a:t>
            </a:r>
            <a:r>
              <a:rPr lang="en-US" altLang="zh-CN" sz="1100" spc="-25" dirty="0">
                <a:solidFill>
                  <a:srgbClr val="FEFEFE"/>
                </a:solidFill>
                <a:ea typeface="Times New Roman"/>
              </a:rPr>
              <a:t>does</a:t>
            </a:r>
            <a:r>
              <a:rPr lang="en-US" altLang="zh-CN" sz="1100" spc="-10" dirty="0">
                <a:solidFill>
                  <a:srgbClr val="FEFEFE"/>
                </a:solidFill>
                <a:cs typeface="Times New Roman"/>
              </a:rPr>
              <a:t> </a:t>
            </a:r>
            <a:r>
              <a:rPr lang="en-US" altLang="zh-CN" sz="1100" spc="-20" dirty="0">
                <a:solidFill>
                  <a:srgbClr val="FEFEFE"/>
                </a:solidFill>
                <a:ea typeface="Times New Roman"/>
              </a:rPr>
              <a:t>not</a:t>
            </a:r>
            <a:r>
              <a:rPr lang="en-US" altLang="zh-CN" sz="1100" spc="-10" dirty="0">
                <a:solidFill>
                  <a:srgbClr val="FEFEFE"/>
                </a:solidFill>
                <a:cs typeface="Times New Roman"/>
              </a:rPr>
              <a:t> </a:t>
            </a:r>
            <a:r>
              <a:rPr lang="en-US" altLang="zh-CN" sz="1100" spc="-15" dirty="0">
                <a:solidFill>
                  <a:srgbClr val="FEFEFE"/>
                </a:solidFill>
                <a:ea typeface="Times New Roman"/>
              </a:rPr>
              <a:t>constitute</a:t>
            </a:r>
            <a:r>
              <a:rPr lang="en-US" altLang="zh-CN" sz="1100" spc="-15" dirty="0">
                <a:solidFill>
                  <a:srgbClr val="FEFEFE"/>
                </a:solidFill>
                <a:cs typeface="Times New Roman"/>
              </a:rPr>
              <a:t> </a:t>
            </a:r>
            <a:r>
              <a:rPr lang="en-US" altLang="zh-CN" sz="1100" spc="-25" dirty="0">
                <a:solidFill>
                  <a:srgbClr val="FEFEFE"/>
                </a:solidFill>
                <a:ea typeface="Times New Roman"/>
              </a:rPr>
              <a:t>an</a:t>
            </a:r>
          </a:p>
          <a:p>
            <a:pPr marL="0" indent="138683" algn="r" hangingPunct="0">
              <a:lnSpc>
                <a:spcPct val="95416"/>
              </a:lnSpc>
            </a:pPr>
            <a:r>
              <a:rPr lang="en-US" altLang="zh-CN" sz="1100" spc="-20" dirty="0">
                <a:solidFill>
                  <a:srgbClr val="FEFEFE"/>
                </a:solidFill>
                <a:ea typeface="Times New Roman"/>
              </a:rPr>
              <a:t>endorsement</a:t>
            </a:r>
            <a:r>
              <a:rPr lang="en-US" altLang="zh-CN" sz="1100" spc="-5" dirty="0">
                <a:solidFill>
                  <a:srgbClr val="FEFEFE"/>
                </a:solidFill>
                <a:cs typeface="Times New Roman"/>
              </a:rPr>
              <a:t> </a:t>
            </a:r>
            <a:r>
              <a:rPr lang="en-US" altLang="zh-CN" sz="1100" spc="-5" dirty="0">
                <a:solidFill>
                  <a:srgbClr val="FEFEFE"/>
                </a:solidFill>
                <a:ea typeface="Times New Roman"/>
              </a:rPr>
              <a:t>of</a:t>
            </a:r>
            <a:r>
              <a:rPr lang="en-US" altLang="zh-CN" sz="1100" spc="-10" dirty="0">
                <a:solidFill>
                  <a:srgbClr val="FEFEFE"/>
                </a:solidFill>
                <a:cs typeface="Times New Roman"/>
              </a:rPr>
              <a:t> </a:t>
            </a:r>
            <a:r>
              <a:rPr lang="en-US" altLang="zh-CN" sz="1100" spc="-15" dirty="0">
                <a:solidFill>
                  <a:srgbClr val="FEFEFE"/>
                </a:solidFill>
                <a:ea typeface="Times New Roman"/>
              </a:rPr>
              <a:t>the</a:t>
            </a:r>
            <a:r>
              <a:rPr lang="en-US" altLang="zh-CN" sz="1100" spc="-10" dirty="0">
                <a:solidFill>
                  <a:srgbClr val="FEFEFE"/>
                </a:solidFill>
                <a:cs typeface="Times New Roman"/>
              </a:rPr>
              <a:t> </a:t>
            </a:r>
            <a:r>
              <a:rPr lang="en-US" altLang="zh-CN" sz="1100" spc="-15" dirty="0">
                <a:solidFill>
                  <a:srgbClr val="FEFEFE"/>
                </a:solidFill>
                <a:ea typeface="Times New Roman"/>
              </a:rPr>
              <a:t>contents</a:t>
            </a:r>
            <a:r>
              <a:rPr lang="en-US" altLang="zh-CN" sz="1100" spc="-10" dirty="0">
                <a:solidFill>
                  <a:srgbClr val="FEFEFE"/>
                </a:solidFill>
                <a:cs typeface="Times New Roman"/>
              </a:rPr>
              <a:t> </a:t>
            </a:r>
            <a:r>
              <a:rPr lang="en-US" altLang="zh-CN" sz="1100" spc="-25" dirty="0">
                <a:solidFill>
                  <a:srgbClr val="FEFEFE"/>
                </a:solidFill>
                <a:ea typeface="Times New Roman"/>
              </a:rPr>
              <a:t>which</a:t>
            </a:r>
            <a:r>
              <a:rPr lang="en-US" altLang="zh-CN" sz="1100" spc="-10" dirty="0">
                <a:solidFill>
                  <a:srgbClr val="FEFEFE"/>
                </a:solidFill>
                <a:cs typeface="Times New Roman"/>
              </a:rPr>
              <a:t> </a:t>
            </a:r>
            <a:r>
              <a:rPr lang="en-US" altLang="zh-CN" sz="1100" spc="-15" dirty="0">
                <a:solidFill>
                  <a:srgbClr val="FEFEFE"/>
                </a:solidFill>
                <a:ea typeface="Times New Roman"/>
              </a:rPr>
              <a:t>reflects</a:t>
            </a:r>
            <a:r>
              <a:rPr lang="en-US" altLang="zh-CN" sz="1100" spc="-10" dirty="0">
                <a:solidFill>
                  <a:srgbClr val="FEFEFE"/>
                </a:solidFill>
                <a:cs typeface="Times New Roman"/>
              </a:rPr>
              <a:t> </a:t>
            </a:r>
            <a:r>
              <a:rPr lang="en-US" altLang="zh-CN" sz="1100" spc="-10" dirty="0">
                <a:solidFill>
                  <a:srgbClr val="FEFEFE"/>
                </a:solidFill>
                <a:ea typeface="Times New Roman"/>
              </a:rPr>
              <a:t>the</a:t>
            </a:r>
            <a:r>
              <a:rPr lang="en-US" altLang="zh-CN" sz="1100" spc="-10" dirty="0">
                <a:solidFill>
                  <a:srgbClr val="FEFEFE"/>
                </a:solidFill>
                <a:cs typeface="Times New Roman"/>
              </a:rPr>
              <a:t> </a:t>
            </a:r>
            <a:r>
              <a:rPr lang="en-US" altLang="zh-CN" sz="1100" spc="-20" dirty="0">
                <a:solidFill>
                  <a:srgbClr val="FEFEFE"/>
                </a:solidFill>
                <a:ea typeface="Times New Roman"/>
              </a:rPr>
              <a:t>views</a:t>
            </a:r>
            <a:r>
              <a:rPr lang="en-US" altLang="zh-CN" sz="1100" spc="-10" dirty="0">
                <a:solidFill>
                  <a:srgbClr val="FEFEFE"/>
                </a:solidFill>
                <a:cs typeface="Times New Roman"/>
              </a:rPr>
              <a:t> </a:t>
            </a:r>
            <a:r>
              <a:rPr lang="en-US" altLang="zh-CN" sz="1100" spc="-15" dirty="0">
                <a:solidFill>
                  <a:srgbClr val="FEFEFE"/>
                </a:solidFill>
                <a:ea typeface="Times New Roman"/>
              </a:rPr>
              <a:t>only</a:t>
            </a:r>
            <a:r>
              <a:rPr lang="en-US" altLang="zh-CN" sz="1100" spc="-10" dirty="0">
                <a:solidFill>
                  <a:srgbClr val="FEFEFE"/>
                </a:solidFill>
                <a:cs typeface="Times New Roman"/>
              </a:rPr>
              <a:t> </a:t>
            </a:r>
            <a:r>
              <a:rPr lang="en-US" altLang="zh-CN" sz="1100" spc="-15" dirty="0">
                <a:solidFill>
                  <a:srgbClr val="FEFEFE"/>
                </a:solidFill>
                <a:ea typeface="Times New Roman"/>
              </a:rPr>
              <a:t>of</a:t>
            </a:r>
            <a:r>
              <a:rPr lang="en-US" altLang="zh-CN" sz="1100" spc="-10" dirty="0">
                <a:solidFill>
                  <a:srgbClr val="FEFEFE"/>
                </a:solidFill>
                <a:cs typeface="Times New Roman"/>
              </a:rPr>
              <a:t> </a:t>
            </a:r>
            <a:r>
              <a:rPr lang="en-US" altLang="zh-CN" sz="1100" spc="-20" dirty="0">
                <a:solidFill>
                  <a:srgbClr val="FEFEFE"/>
                </a:solidFill>
                <a:ea typeface="Times New Roman"/>
              </a:rPr>
              <a:t>the</a:t>
            </a:r>
            <a:r>
              <a:rPr lang="en-US" altLang="zh-CN" sz="1100" spc="-5" dirty="0">
                <a:solidFill>
                  <a:srgbClr val="FEFEFE"/>
                </a:solidFill>
                <a:cs typeface="Times New Roman"/>
              </a:rPr>
              <a:t> </a:t>
            </a:r>
            <a:r>
              <a:rPr lang="en-US" altLang="zh-CN" sz="1100" spc="-15" dirty="0">
                <a:solidFill>
                  <a:srgbClr val="FEFEFE"/>
                </a:solidFill>
                <a:ea typeface="Times New Roman"/>
              </a:rPr>
              <a:t>authors,</a:t>
            </a:r>
            <a:r>
              <a:rPr lang="en-US" altLang="zh-CN" sz="1100" spc="-10" dirty="0">
                <a:solidFill>
                  <a:srgbClr val="FEFEFE"/>
                </a:solidFill>
                <a:cs typeface="Times New Roman"/>
              </a:rPr>
              <a:t> </a:t>
            </a:r>
            <a:r>
              <a:rPr lang="en-US" altLang="zh-CN" sz="1100" spc="-20" dirty="0">
                <a:solidFill>
                  <a:srgbClr val="FEFEFE"/>
                </a:solidFill>
                <a:ea typeface="Times New Roman"/>
              </a:rPr>
              <a:t>and</a:t>
            </a:r>
            <a:r>
              <a:rPr lang="en-US" altLang="zh-CN" sz="1100" spc="-10" dirty="0">
                <a:solidFill>
                  <a:srgbClr val="FEFEFE"/>
                </a:solidFill>
                <a:cs typeface="Times New Roman"/>
              </a:rPr>
              <a:t> </a:t>
            </a:r>
            <a:r>
              <a:rPr lang="en-US" altLang="zh-CN" sz="1100" spc="-15" dirty="0">
                <a:solidFill>
                  <a:srgbClr val="FEFEFE"/>
                </a:solidFill>
                <a:ea typeface="Times New Roman"/>
              </a:rPr>
              <a:t>the</a:t>
            </a:r>
            <a:r>
              <a:rPr lang="en-US" altLang="zh-CN" sz="1100" spc="-15" dirty="0">
                <a:solidFill>
                  <a:srgbClr val="FEFEFE"/>
                </a:solidFill>
                <a:cs typeface="Times New Roman"/>
              </a:rPr>
              <a:t> </a:t>
            </a:r>
            <a:r>
              <a:rPr lang="en-US" altLang="zh-CN" sz="1100" spc="-20" dirty="0">
                <a:solidFill>
                  <a:srgbClr val="FEFEFE"/>
                </a:solidFill>
                <a:ea typeface="Times New Roman"/>
              </a:rPr>
              <a:t>Commission</a:t>
            </a:r>
            <a:r>
              <a:rPr lang="en-US" altLang="zh-CN" sz="1100" dirty="0">
                <a:solidFill>
                  <a:srgbClr val="FEFEFE"/>
                </a:solidFill>
                <a:cs typeface="Times New Roman"/>
              </a:rPr>
              <a:t> </a:t>
            </a:r>
            <a:r>
              <a:rPr lang="en-US" altLang="zh-CN" sz="1100" dirty="0">
                <a:solidFill>
                  <a:srgbClr val="FEFEFE"/>
                </a:solidFill>
                <a:ea typeface="Times New Roman"/>
              </a:rPr>
              <a:t>cannot</a:t>
            </a:r>
            <a:r>
              <a:rPr lang="en-US" altLang="zh-CN" sz="1100" spc="-25" dirty="0">
                <a:solidFill>
                  <a:srgbClr val="FEFEFE"/>
                </a:solidFill>
                <a:cs typeface="Times New Roman"/>
              </a:rPr>
              <a:t> </a:t>
            </a:r>
            <a:r>
              <a:rPr lang="en-US" altLang="zh-CN" sz="1100" dirty="0">
                <a:solidFill>
                  <a:srgbClr val="FEFEFE"/>
                </a:solidFill>
                <a:ea typeface="Times New Roman"/>
              </a:rPr>
              <a:t>be</a:t>
            </a:r>
            <a:r>
              <a:rPr lang="en-US" altLang="zh-CN" sz="1100" spc="-25" dirty="0">
                <a:solidFill>
                  <a:srgbClr val="FEFEFE"/>
                </a:solidFill>
                <a:cs typeface="Times New Roman"/>
              </a:rPr>
              <a:t> </a:t>
            </a:r>
            <a:r>
              <a:rPr lang="en-US" altLang="zh-CN" sz="1100" dirty="0">
                <a:solidFill>
                  <a:srgbClr val="FEFEFE"/>
                </a:solidFill>
                <a:ea typeface="Times New Roman"/>
              </a:rPr>
              <a:t>held</a:t>
            </a:r>
            <a:r>
              <a:rPr lang="en-US" altLang="zh-CN" sz="1100" spc="-25" dirty="0">
                <a:solidFill>
                  <a:srgbClr val="FEFEFE"/>
                </a:solidFill>
                <a:cs typeface="Times New Roman"/>
              </a:rPr>
              <a:t> </a:t>
            </a:r>
            <a:r>
              <a:rPr lang="en-US" altLang="zh-CN" sz="1100" dirty="0">
                <a:solidFill>
                  <a:srgbClr val="FEFEFE"/>
                </a:solidFill>
                <a:ea typeface="Times New Roman"/>
              </a:rPr>
              <a:t>responsible</a:t>
            </a:r>
            <a:r>
              <a:rPr lang="en-US" altLang="zh-CN" sz="1100" spc="-30" dirty="0">
                <a:solidFill>
                  <a:srgbClr val="FEFEFE"/>
                </a:solidFill>
                <a:cs typeface="Times New Roman"/>
              </a:rPr>
              <a:t> </a:t>
            </a:r>
            <a:r>
              <a:rPr lang="en-US" altLang="zh-CN" sz="1100" dirty="0">
                <a:solidFill>
                  <a:srgbClr val="FEFEFE"/>
                </a:solidFill>
                <a:ea typeface="Times New Roman"/>
              </a:rPr>
              <a:t>for</a:t>
            </a:r>
            <a:r>
              <a:rPr lang="en-US" altLang="zh-CN" sz="1100" spc="-25" dirty="0">
                <a:solidFill>
                  <a:srgbClr val="FEFEFE"/>
                </a:solidFill>
                <a:cs typeface="Times New Roman"/>
              </a:rPr>
              <a:t> </a:t>
            </a:r>
            <a:r>
              <a:rPr lang="en-US" altLang="zh-CN" sz="1100" dirty="0">
                <a:solidFill>
                  <a:srgbClr val="FEFEFE"/>
                </a:solidFill>
                <a:ea typeface="Times New Roman"/>
              </a:rPr>
              <a:t>any</a:t>
            </a:r>
            <a:r>
              <a:rPr lang="en-US" altLang="zh-CN" sz="1100" spc="-25" dirty="0">
                <a:solidFill>
                  <a:srgbClr val="FEFEFE"/>
                </a:solidFill>
                <a:cs typeface="Times New Roman"/>
              </a:rPr>
              <a:t> </a:t>
            </a:r>
            <a:r>
              <a:rPr lang="en-US" altLang="zh-CN" sz="1100" dirty="0">
                <a:solidFill>
                  <a:srgbClr val="FEFEFE"/>
                </a:solidFill>
                <a:ea typeface="Times New Roman"/>
              </a:rPr>
              <a:t>use</a:t>
            </a:r>
            <a:r>
              <a:rPr lang="en-US" altLang="zh-CN" sz="1100" spc="-30" dirty="0">
                <a:solidFill>
                  <a:srgbClr val="FEFEFE"/>
                </a:solidFill>
                <a:cs typeface="Times New Roman"/>
              </a:rPr>
              <a:t> </a:t>
            </a:r>
            <a:r>
              <a:rPr lang="en-US" altLang="zh-CN" sz="1100" dirty="0">
                <a:solidFill>
                  <a:srgbClr val="FEFEFE"/>
                </a:solidFill>
                <a:ea typeface="Times New Roman"/>
              </a:rPr>
              <a:t>which</a:t>
            </a:r>
            <a:r>
              <a:rPr lang="en-US" altLang="zh-CN" sz="1100" spc="-25" dirty="0">
                <a:solidFill>
                  <a:srgbClr val="FEFEFE"/>
                </a:solidFill>
                <a:cs typeface="Times New Roman"/>
              </a:rPr>
              <a:t> </a:t>
            </a:r>
            <a:r>
              <a:rPr lang="en-US" altLang="zh-CN" sz="1100" dirty="0">
                <a:solidFill>
                  <a:srgbClr val="FEFEFE"/>
                </a:solidFill>
                <a:ea typeface="Times New Roman"/>
              </a:rPr>
              <a:t>may</a:t>
            </a:r>
            <a:r>
              <a:rPr lang="en-US" altLang="zh-CN" sz="1100" spc="-25" dirty="0">
                <a:solidFill>
                  <a:srgbClr val="FEFEFE"/>
                </a:solidFill>
                <a:cs typeface="Times New Roman"/>
              </a:rPr>
              <a:t> </a:t>
            </a:r>
            <a:r>
              <a:rPr lang="en-US" altLang="zh-CN" sz="1100" dirty="0">
                <a:solidFill>
                  <a:srgbClr val="FEFEFE"/>
                </a:solidFill>
                <a:ea typeface="Times New Roman"/>
              </a:rPr>
              <a:t>be</a:t>
            </a:r>
            <a:r>
              <a:rPr lang="en-US" altLang="zh-CN" sz="1100" spc="-30" dirty="0">
                <a:solidFill>
                  <a:srgbClr val="FEFEFE"/>
                </a:solidFill>
                <a:cs typeface="Times New Roman"/>
              </a:rPr>
              <a:t> </a:t>
            </a:r>
            <a:r>
              <a:rPr lang="en-US" altLang="zh-CN" sz="1100" dirty="0">
                <a:solidFill>
                  <a:srgbClr val="FEFEFE"/>
                </a:solidFill>
                <a:ea typeface="Times New Roman"/>
              </a:rPr>
              <a:t>made</a:t>
            </a:r>
            <a:r>
              <a:rPr lang="en-US" altLang="zh-CN" sz="1100" spc="-25" dirty="0">
                <a:solidFill>
                  <a:srgbClr val="FEFEFE"/>
                </a:solidFill>
                <a:cs typeface="Times New Roman"/>
              </a:rPr>
              <a:t> </a:t>
            </a:r>
            <a:r>
              <a:rPr lang="en-US" altLang="zh-CN" sz="1100" dirty="0">
                <a:solidFill>
                  <a:srgbClr val="FEFEFE"/>
                </a:solidFill>
                <a:ea typeface="Times New Roman"/>
              </a:rPr>
              <a:t>of</a:t>
            </a:r>
            <a:r>
              <a:rPr lang="en-US" altLang="zh-CN" sz="1100" spc="-25" dirty="0">
                <a:solidFill>
                  <a:srgbClr val="FEFEFE"/>
                </a:solidFill>
                <a:cs typeface="Times New Roman"/>
              </a:rPr>
              <a:t> </a:t>
            </a:r>
            <a:r>
              <a:rPr lang="en-US" altLang="zh-CN" sz="1100" dirty="0">
                <a:solidFill>
                  <a:srgbClr val="FEFEFE"/>
                </a:solidFill>
                <a:ea typeface="Times New Roman"/>
              </a:rPr>
              <a:t>the</a:t>
            </a:r>
            <a:r>
              <a:rPr lang="en-US" altLang="zh-CN" sz="1100" spc="-30" dirty="0">
                <a:solidFill>
                  <a:srgbClr val="FEFEFE"/>
                </a:solidFill>
                <a:cs typeface="Times New Roman"/>
              </a:rPr>
              <a:t> </a:t>
            </a:r>
            <a:r>
              <a:rPr lang="en-US" altLang="zh-CN" sz="1100" dirty="0">
                <a:solidFill>
                  <a:srgbClr val="FEFEFE"/>
                </a:solidFill>
                <a:ea typeface="Times New Roman"/>
              </a:rPr>
              <a:t>information</a:t>
            </a:r>
            <a:r>
              <a:rPr lang="en-US" altLang="zh-CN" sz="1100" spc="-25" dirty="0">
                <a:solidFill>
                  <a:srgbClr val="FEFEFE"/>
                </a:solidFill>
                <a:cs typeface="Times New Roman"/>
              </a:rPr>
              <a:t> </a:t>
            </a:r>
            <a:r>
              <a:rPr lang="en-US" altLang="zh-CN" sz="1100" dirty="0">
                <a:solidFill>
                  <a:srgbClr val="FEFEFE"/>
                </a:solidFill>
                <a:ea typeface="Times New Roman"/>
              </a:rPr>
              <a:t>contained</a:t>
            </a:r>
            <a:r>
              <a:rPr lang="en-US" altLang="zh-CN" sz="1100" spc="-30" dirty="0">
                <a:solidFill>
                  <a:srgbClr val="FEFEFE"/>
                </a:solidFill>
                <a:cs typeface="Times New Roman"/>
              </a:rPr>
              <a:t> </a:t>
            </a:r>
            <a:r>
              <a:rPr lang="en-US" altLang="zh-CN" sz="1100" dirty="0">
                <a:solidFill>
                  <a:srgbClr val="FEFEFE"/>
                </a:solidFill>
                <a:ea typeface="Times New Roman"/>
              </a:rPr>
              <a:t>therein.</a:t>
            </a:r>
          </a:p>
        </p:txBody>
      </p:sp>
      <p:sp>
        <p:nvSpPr>
          <p:cNvPr id="9" name="Foliennummernplatzhalter 7"/>
          <p:cNvSpPr txBox="1">
            <a:spLocks/>
          </p:cNvSpPr>
          <p:nvPr/>
        </p:nvSpPr>
        <p:spPr>
          <a:xfrm>
            <a:off x="10058400" y="5845073"/>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AF604-6CBA-6F4A-A6F6-26E48A4D0EE4}" type="slidenum">
              <a:rPr lang="en-US" sz="1800" smtClean="0">
                <a:solidFill>
                  <a:schemeClr val="bg1"/>
                </a:solidFill>
              </a:rPr>
              <a:pPr/>
              <a:t>13</a:t>
            </a:fld>
            <a:endParaRPr lang="en-US" sz="18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tretch>
            <a:fillRect/>
          </a:stretch>
        </p:blipFill>
        <p:spPr>
          <a:xfrm>
            <a:off x="0" y="0"/>
            <a:ext cx="12192000" cy="6858000"/>
          </a:xfrm>
          <a:prstGeom prst="rect">
            <a:avLst/>
          </a:prstGeom>
        </p:spPr>
      </p:pic>
      <p:sp>
        <p:nvSpPr>
          <p:cNvPr id="2" name="TextBox 3"/>
          <p:cNvSpPr txBox="1"/>
          <p:nvPr/>
        </p:nvSpPr>
        <p:spPr>
          <a:xfrm>
            <a:off x="1232916" y="1070929"/>
            <a:ext cx="8913974" cy="2044149"/>
          </a:xfrm>
          <a:prstGeom prst="rect">
            <a:avLst/>
          </a:prstGeom>
          <a:noFill/>
        </p:spPr>
        <p:txBody>
          <a:bodyPr wrap="square" lIns="0" tIns="0" rIns="0" bIns="0" rtlCol="0">
            <a:spAutoFit/>
          </a:bodyPr>
          <a:lstStyle/>
          <a:p>
            <a:r>
              <a:rPr lang="el-GR" altLang="zh-CN" sz="3600" dirty="0">
                <a:solidFill>
                  <a:srgbClr val="FEFEFE"/>
                </a:solidFill>
                <a:ea typeface="Times New Roman"/>
              </a:rPr>
              <a:t>Ατζέντα για την Ενότητα</a:t>
            </a:r>
            <a:r>
              <a:rPr lang="en-US" altLang="zh-CN" sz="3600" dirty="0">
                <a:solidFill>
                  <a:srgbClr val="FEFEFE"/>
                </a:solidFill>
                <a:ea typeface="Times New Roman"/>
              </a:rPr>
              <a:t> A: </a:t>
            </a:r>
          </a:p>
          <a:p>
            <a:r>
              <a:rPr lang="el-GR" sz="3600" spc="-65" dirty="0" err="1">
                <a:solidFill>
                  <a:schemeClr val="bg1"/>
                </a:solidFill>
              </a:rPr>
              <a:t>Ψηφιοποίηση</a:t>
            </a:r>
            <a:r>
              <a:rPr lang="en-US" sz="3600" spc="-65" dirty="0">
                <a:solidFill>
                  <a:schemeClr val="bg1"/>
                </a:solidFill>
              </a:rPr>
              <a:t>: </a:t>
            </a:r>
            <a:r>
              <a:rPr lang="el-GR" sz="3600" spc="-65" dirty="0">
                <a:solidFill>
                  <a:schemeClr val="bg1"/>
                </a:solidFill>
              </a:rPr>
              <a:t>Όροι και Ιστορία</a:t>
            </a:r>
            <a:endParaRPr lang="en-US" sz="3600" spc="-65" dirty="0">
              <a:solidFill>
                <a:schemeClr val="bg1"/>
              </a:solidFill>
            </a:endParaRPr>
          </a:p>
          <a:p>
            <a:endParaRPr lang="en-US" altLang="zh-CN" sz="3600" spc="-400" dirty="0">
              <a:solidFill>
                <a:srgbClr val="FEFEFE"/>
              </a:solidFill>
              <a:ea typeface="Times New Roman"/>
            </a:endParaRPr>
          </a:p>
          <a:p>
            <a:pPr>
              <a:lnSpc>
                <a:spcPts val="690"/>
              </a:lnSpc>
            </a:pPr>
            <a:endParaRPr lang="en-US" dirty="0"/>
          </a:p>
          <a:p>
            <a:pPr marL="0">
              <a:lnSpc>
                <a:spcPct val="100000"/>
              </a:lnSpc>
            </a:pPr>
            <a:endParaRPr lang="en-US" altLang="zh-CN" sz="1900" dirty="0">
              <a:solidFill>
                <a:srgbClr val="FEFEFE"/>
              </a:solidFill>
              <a:ea typeface="Times New Roman"/>
            </a:endParaRPr>
          </a:p>
        </p:txBody>
      </p:sp>
      <p:sp>
        <p:nvSpPr>
          <p:cNvPr id="6" name="TextBox 46"/>
          <p:cNvSpPr txBox="1"/>
          <p:nvPr/>
        </p:nvSpPr>
        <p:spPr>
          <a:xfrm>
            <a:off x="1232916" y="2815732"/>
            <a:ext cx="9494078" cy="2034531"/>
          </a:xfrm>
          <a:prstGeom prst="rect">
            <a:avLst/>
          </a:prstGeom>
          <a:noFill/>
        </p:spPr>
        <p:txBody>
          <a:bodyPr wrap="square" lIns="0" tIns="0" rIns="0" bIns="0" rtlCol="0">
            <a:spAutoFit/>
          </a:bodyPr>
          <a:lstStyle/>
          <a:p>
            <a:pPr marL="342900" indent="-342900">
              <a:lnSpc>
                <a:spcPct val="150000"/>
              </a:lnSpc>
              <a:buAutoNum type="arabicPeriod"/>
            </a:pPr>
            <a:r>
              <a:rPr lang="el-GR" altLang="zh-CN" b="1" spc="-15" dirty="0">
                <a:solidFill>
                  <a:srgbClr val="FEFEFE"/>
                </a:solidFill>
                <a:ea typeface="Times New Roman"/>
              </a:rPr>
              <a:t>Εισαγωγή</a:t>
            </a:r>
            <a:endParaRPr lang="en-US" altLang="zh-CN" b="1" spc="-15" dirty="0">
              <a:solidFill>
                <a:srgbClr val="FEFEFE"/>
              </a:solidFill>
              <a:ea typeface="Times New Roman"/>
            </a:endParaRPr>
          </a:p>
          <a:p>
            <a:pPr marL="342900" indent="-342900">
              <a:lnSpc>
                <a:spcPct val="150000"/>
              </a:lnSpc>
              <a:buAutoNum type="arabicPeriod"/>
            </a:pPr>
            <a:r>
              <a:rPr lang="el-GR" altLang="zh-CN" b="1" spc="-15" dirty="0">
                <a:solidFill>
                  <a:srgbClr val="FEFEFE"/>
                </a:solidFill>
                <a:ea typeface="Times New Roman"/>
              </a:rPr>
              <a:t>Όροι</a:t>
            </a:r>
            <a:endParaRPr lang="en-US" altLang="zh-CN" b="1" spc="-15" dirty="0">
              <a:solidFill>
                <a:srgbClr val="FEFEFE"/>
              </a:solidFill>
              <a:ea typeface="Times New Roman"/>
            </a:endParaRPr>
          </a:p>
          <a:p>
            <a:pPr marL="342900" indent="-342900">
              <a:lnSpc>
                <a:spcPct val="150000"/>
              </a:lnSpc>
              <a:buAutoNum type="arabicPeriod"/>
            </a:pPr>
            <a:r>
              <a:rPr lang="el-GR" altLang="zh-CN" b="1" spc="-15" dirty="0">
                <a:solidFill>
                  <a:srgbClr val="FEFEFE"/>
                </a:solidFill>
                <a:ea typeface="Times New Roman"/>
              </a:rPr>
              <a:t>Ιστορία της </a:t>
            </a:r>
            <a:r>
              <a:rPr lang="el-GR" altLang="zh-CN" b="1" spc="-15" dirty="0" err="1">
                <a:solidFill>
                  <a:srgbClr val="FEFEFE"/>
                </a:solidFill>
                <a:ea typeface="Times New Roman"/>
              </a:rPr>
              <a:t>ψηφιοποίησης</a:t>
            </a:r>
            <a:endParaRPr lang="en-US" altLang="zh-CN" b="1" spc="-15" dirty="0">
              <a:solidFill>
                <a:srgbClr val="FEFEFE"/>
              </a:solidFill>
              <a:ea typeface="Times New Roman"/>
            </a:endParaRPr>
          </a:p>
          <a:p>
            <a:pPr marL="342900" indent="-342900">
              <a:lnSpc>
                <a:spcPct val="150000"/>
              </a:lnSpc>
              <a:buAutoNum type="arabicPeriod"/>
            </a:pPr>
            <a:r>
              <a:rPr lang="el-GR" altLang="zh-CN" b="1" spc="-15" dirty="0">
                <a:solidFill>
                  <a:srgbClr val="FEFEFE"/>
                </a:solidFill>
                <a:ea typeface="Times New Roman"/>
              </a:rPr>
              <a:t>Αναφορές</a:t>
            </a:r>
            <a:endParaRPr lang="en-US" altLang="zh-CN" b="1" spc="-15" dirty="0">
              <a:solidFill>
                <a:srgbClr val="FEFEFE"/>
              </a:solidFill>
              <a:ea typeface="Times New Roman"/>
            </a:endParaRPr>
          </a:p>
          <a:p>
            <a:pPr marL="342900" indent="-342900">
              <a:lnSpc>
                <a:spcPct val="150000"/>
              </a:lnSpc>
              <a:buAutoNum type="arabicPeriod"/>
            </a:pPr>
            <a:endParaRPr lang="en-GB" altLang="zh-CN" b="1" spc="-15" dirty="0">
              <a:solidFill>
                <a:schemeClr val="bg1"/>
              </a:solidFill>
              <a:ea typeface="Times New Roman"/>
            </a:endParaRPr>
          </a:p>
        </p:txBody>
      </p:sp>
      <p:sp>
        <p:nvSpPr>
          <p:cNvPr id="8" name="Foliennummernplatzhalter 7"/>
          <p:cNvSpPr>
            <a:spLocks noGrp="1"/>
          </p:cNvSpPr>
          <p:nvPr>
            <p:ph type="sldNum" sz="quarter" idx="12"/>
          </p:nvPr>
        </p:nvSpPr>
        <p:spPr>
          <a:xfrm>
            <a:off x="10058400" y="5845073"/>
            <a:ext cx="2133600" cy="365125"/>
          </a:xfrm>
        </p:spPr>
        <p:txBody>
          <a:bodyPr/>
          <a:lstStyle/>
          <a:p>
            <a:fld id="{186AF604-6CBA-6F4A-A6F6-26E48A4D0EE4}" type="slidenum">
              <a:rPr lang="en-US" sz="1800" smtClean="0">
                <a:solidFill>
                  <a:schemeClr val="bg1"/>
                </a:solidFill>
              </a:rPr>
              <a:t>2</a:t>
            </a:fld>
            <a:endParaRPr lang="en-US" sz="1800" dirty="0">
              <a:solidFill>
                <a:schemeClr val="bg1"/>
              </a:solidFill>
            </a:endParaRPr>
          </a:p>
        </p:txBody>
      </p:sp>
    </p:spTree>
    <p:extLst>
      <p:ext uri="{BB962C8B-B14F-4D97-AF65-F5344CB8AC3E}">
        <p14:creationId xmlns:p14="http://schemas.microsoft.com/office/powerpoint/2010/main" val="1261820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2"/>
          </p:nvPr>
        </p:nvSpPr>
        <p:spPr/>
        <p:txBody>
          <a:bodyPr/>
          <a:lstStyle/>
          <a:p>
            <a:fld id="{186AF604-6CBA-6F4A-A6F6-26E48A4D0EE4}" type="slidenum">
              <a:rPr lang="en-US" smtClean="0"/>
              <a:t>3</a:t>
            </a:fld>
            <a:endParaRPr lang="en-US"/>
          </a:p>
        </p:txBody>
      </p:sp>
      <p:pic>
        <p:nvPicPr>
          <p:cNvPr id="5" name="Picture 3"/>
          <p:cNvPicPr>
            <a:picLocks noChangeAspect="1"/>
          </p:cNvPicPr>
          <p:nvPr/>
        </p:nvPicPr>
        <p:blipFill>
          <a:blip r:embed="rId2"/>
          <a:stretch>
            <a:fillRect/>
          </a:stretch>
        </p:blipFill>
        <p:spPr>
          <a:xfrm>
            <a:off x="0" y="0"/>
            <a:ext cx="12192000" cy="6858000"/>
          </a:xfrm>
          <a:prstGeom prst="rect">
            <a:avLst/>
          </a:prstGeom>
        </p:spPr>
      </p:pic>
      <p:sp>
        <p:nvSpPr>
          <p:cNvPr id="7" name="Rectangle 6"/>
          <p:cNvSpPr/>
          <p:nvPr/>
        </p:nvSpPr>
        <p:spPr>
          <a:xfrm>
            <a:off x="811399" y="1933105"/>
            <a:ext cx="10844981" cy="3970318"/>
          </a:xfrm>
          <a:prstGeom prst="rect">
            <a:avLst/>
          </a:prstGeom>
        </p:spPr>
        <p:txBody>
          <a:bodyPr wrap="square">
            <a:spAutoFit/>
          </a:bodyPr>
          <a:lstStyle/>
          <a:p>
            <a:r>
              <a:rPr lang="el-GR" b="1" dirty="0">
                <a:solidFill>
                  <a:srgbClr val="002060"/>
                </a:solidFill>
              </a:rPr>
              <a:t>Τι είναι </a:t>
            </a:r>
            <a:r>
              <a:rPr lang="el-GR" b="1" dirty="0" err="1">
                <a:solidFill>
                  <a:srgbClr val="002060"/>
                </a:solidFill>
              </a:rPr>
              <a:t>Ψηφιοποίηση</a:t>
            </a:r>
            <a:r>
              <a:rPr lang="el-GR" b="1" dirty="0">
                <a:solidFill>
                  <a:srgbClr val="002060"/>
                </a:solidFill>
              </a:rPr>
              <a:t> (</a:t>
            </a:r>
            <a:r>
              <a:rPr lang="en-US" b="1" dirty="0" err="1">
                <a:solidFill>
                  <a:srgbClr val="002060"/>
                </a:solidFill>
              </a:rPr>
              <a:t>Digitisation</a:t>
            </a:r>
            <a:r>
              <a:rPr lang="en-US" b="1" dirty="0">
                <a:solidFill>
                  <a:srgbClr val="002060"/>
                </a:solidFill>
              </a:rPr>
              <a:t>)?</a:t>
            </a:r>
            <a:endParaRPr lang="el-GR" b="1" dirty="0">
              <a:solidFill>
                <a:srgbClr val="002060"/>
              </a:solidFill>
            </a:endParaRPr>
          </a:p>
          <a:p>
            <a:r>
              <a:rPr lang="el-GR" dirty="0">
                <a:solidFill>
                  <a:schemeClr val="bg1"/>
                </a:solidFill>
              </a:rPr>
              <a:t>Ο όρος </a:t>
            </a:r>
            <a:r>
              <a:rPr lang="el-GR" dirty="0" err="1">
                <a:solidFill>
                  <a:schemeClr val="bg1"/>
                </a:solidFill>
              </a:rPr>
              <a:t>ψηφιοποίηση</a:t>
            </a:r>
            <a:r>
              <a:rPr lang="el-GR" dirty="0">
                <a:solidFill>
                  <a:schemeClr val="bg1"/>
                </a:solidFill>
              </a:rPr>
              <a:t> (</a:t>
            </a:r>
            <a:r>
              <a:rPr lang="el-GR" dirty="0" err="1">
                <a:solidFill>
                  <a:schemeClr val="bg1"/>
                </a:solidFill>
              </a:rPr>
              <a:t>digitisation</a:t>
            </a:r>
            <a:r>
              <a:rPr lang="el-GR" dirty="0">
                <a:solidFill>
                  <a:schemeClr val="bg1"/>
                </a:solidFill>
              </a:rPr>
              <a:t>) είναι βασικά η διαδικασία μετατροπής πληροφοριών από φυσική σε ψηφιακή μορφή.</a:t>
            </a:r>
            <a:endParaRPr lang="en-US" dirty="0">
              <a:solidFill>
                <a:schemeClr val="bg1"/>
              </a:solidFill>
            </a:endParaRPr>
          </a:p>
          <a:p>
            <a:pPr marL="285750" indent="-285750">
              <a:buFontTx/>
              <a:buChar char="-"/>
            </a:pPr>
            <a:endParaRPr lang="en-US" dirty="0">
              <a:solidFill>
                <a:schemeClr val="bg1"/>
              </a:solidFill>
            </a:endParaRPr>
          </a:p>
          <a:p>
            <a:endParaRPr lang="en-GB" dirty="0">
              <a:solidFill>
                <a:schemeClr val="bg1"/>
              </a:solidFill>
            </a:endParaRPr>
          </a:p>
          <a:p>
            <a:r>
              <a:rPr lang="el-GR" b="1" dirty="0">
                <a:solidFill>
                  <a:srgbClr val="002060"/>
                </a:solidFill>
              </a:rPr>
              <a:t>Τι είναι η </a:t>
            </a:r>
            <a:r>
              <a:rPr lang="el-GR" b="1" dirty="0" err="1">
                <a:solidFill>
                  <a:srgbClr val="002060"/>
                </a:solidFill>
              </a:rPr>
              <a:t>Ψηφικοποίηση</a:t>
            </a:r>
            <a:r>
              <a:rPr lang="el-GR" b="1" dirty="0">
                <a:solidFill>
                  <a:srgbClr val="002060"/>
                </a:solidFill>
              </a:rPr>
              <a:t>?</a:t>
            </a:r>
          </a:p>
          <a:p>
            <a:r>
              <a:rPr lang="el-GR" dirty="0">
                <a:solidFill>
                  <a:schemeClr val="bg1"/>
                </a:solidFill>
              </a:rPr>
              <a:t>Ο όρος </a:t>
            </a:r>
            <a:r>
              <a:rPr lang="el-GR" dirty="0" err="1">
                <a:solidFill>
                  <a:schemeClr val="bg1"/>
                </a:solidFill>
              </a:rPr>
              <a:t>ψηφικοποίηση</a:t>
            </a:r>
            <a:r>
              <a:rPr lang="el-GR" dirty="0">
                <a:solidFill>
                  <a:schemeClr val="bg1"/>
                </a:solidFill>
              </a:rPr>
              <a:t> αφορά στην διαδικασία χρήσης ψηφιακών δεδομένων για την απλοποίηση του τρόπου εργασίας σας και, συνεπώς, τη βελτίωση των επιχειρηματικών σας διαδικασιών.</a:t>
            </a:r>
            <a:endParaRPr lang="en-US" dirty="0">
              <a:solidFill>
                <a:schemeClr val="bg1"/>
              </a:solidFill>
            </a:endParaRPr>
          </a:p>
          <a:p>
            <a:endParaRPr lang="en-GB" dirty="0">
              <a:solidFill>
                <a:schemeClr val="bg1"/>
              </a:solidFill>
            </a:endParaRPr>
          </a:p>
          <a:p>
            <a:r>
              <a:rPr lang="el-GR" b="1" dirty="0">
                <a:solidFill>
                  <a:srgbClr val="002060"/>
                </a:solidFill>
              </a:rPr>
              <a:t>Τι είναι ο ψηφιακός μετασχηματισμός?</a:t>
            </a:r>
          </a:p>
          <a:p>
            <a:pPr marL="285750" indent="-285750">
              <a:buFontTx/>
              <a:buChar char="-"/>
            </a:pPr>
            <a:r>
              <a:rPr lang="el-GR" dirty="0">
                <a:solidFill>
                  <a:schemeClr val="bg1"/>
                </a:solidFill>
              </a:rPr>
              <a:t>Ο ψηφιακός μετασχηματισμός είναι η διαδικασία χρήσης ψηφιακών τεχνολογιών για τη δημιουργία νέων - ή την τροποποίηση υπαρχουσών - επιχειρηματικών διαδικασιών, κουλτούρας και εμπειριών των πελατών με σκοπό την κάλυψη των μεταβαλλόμενων απαιτήσεων των επιχειρήσεων και αναγκών της αγοράς.</a:t>
            </a:r>
            <a:endParaRPr lang="en-GB" dirty="0">
              <a:solidFill>
                <a:schemeClr val="bg1"/>
              </a:solidFill>
            </a:endParaRPr>
          </a:p>
          <a:p>
            <a:endParaRPr lang="en-GB" b="1" dirty="0">
              <a:solidFill>
                <a:schemeClr val="bg1"/>
              </a:solidFill>
            </a:endParaRPr>
          </a:p>
        </p:txBody>
      </p:sp>
      <p:sp>
        <p:nvSpPr>
          <p:cNvPr id="8" name="Rectangle 7"/>
          <p:cNvSpPr/>
          <p:nvPr/>
        </p:nvSpPr>
        <p:spPr>
          <a:xfrm>
            <a:off x="825909" y="894418"/>
            <a:ext cx="6096000" cy="523220"/>
          </a:xfrm>
          <a:prstGeom prst="rect">
            <a:avLst/>
          </a:prstGeom>
        </p:spPr>
        <p:txBody>
          <a:bodyPr>
            <a:spAutoFit/>
          </a:bodyPr>
          <a:lstStyle/>
          <a:p>
            <a:r>
              <a:rPr lang="en-US" sz="2800" b="1" dirty="0">
                <a:solidFill>
                  <a:schemeClr val="bg1"/>
                </a:solidFill>
              </a:rPr>
              <a:t>1. </a:t>
            </a:r>
            <a:r>
              <a:rPr lang="el-GR" sz="2800" b="1" dirty="0">
                <a:solidFill>
                  <a:schemeClr val="bg1"/>
                </a:solidFill>
              </a:rPr>
              <a:t>Εισαγωγή</a:t>
            </a:r>
            <a:endParaRPr lang="en-GB" sz="2800" b="1" dirty="0">
              <a:solidFill>
                <a:schemeClr val="bg1"/>
              </a:solidFill>
            </a:endParaRPr>
          </a:p>
        </p:txBody>
      </p:sp>
    </p:spTree>
    <p:extLst>
      <p:ext uri="{BB962C8B-B14F-4D97-AF65-F5344CB8AC3E}">
        <p14:creationId xmlns:p14="http://schemas.microsoft.com/office/powerpoint/2010/main" val="4024446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stretch>
            <a:fillRect/>
          </a:stretch>
        </p:blipFill>
        <p:spPr>
          <a:xfrm>
            <a:off x="0" y="0"/>
            <a:ext cx="12192000" cy="6858000"/>
          </a:xfrm>
          <a:prstGeom prst="rect">
            <a:avLst/>
          </a:prstGeom>
        </p:spPr>
      </p:pic>
      <p:pic>
        <p:nvPicPr>
          <p:cNvPr id="12" name="Picture 11">
            <a:hlinkClick r:id="rId3"/>
            <a:extLst>
              <a:ext uri="{FF2B5EF4-FFF2-40B4-BE49-F238E27FC236}">
                <a16:creationId xmlns:a16="http://schemas.microsoft.com/office/drawing/2014/main" id="{827FCF8D-C9AD-4512-92F6-368F0C4A690E}"/>
              </a:ext>
            </a:extLst>
          </p:cNvPr>
          <p:cNvPicPr>
            <a:picLocks noChangeAspect="1"/>
          </p:cNvPicPr>
          <p:nvPr/>
        </p:nvPicPr>
        <p:blipFill>
          <a:blip r:embed="rId4"/>
          <a:stretch>
            <a:fillRect/>
          </a:stretch>
        </p:blipFill>
        <p:spPr>
          <a:xfrm>
            <a:off x="2930229" y="1992115"/>
            <a:ext cx="5546232" cy="3319090"/>
          </a:xfrm>
          <a:prstGeom prst="rect">
            <a:avLst/>
          </a:prstGeom>
        </p:spPr>
      </p:pic>
      <p:sp>
        <p:nvSpPr>
          <p:cNvPr id="4" name="Slide Number Placeholder 3"/>
          <p:cNvSpPr>
            <a:spLocks noGrp="1"/>
          </p:cNvSpPr>
          <p:nvPr>
            <p:ph type="sldNum" sz="quarter" idx="12"/>
          </p:nvPr>
        </p:nvSpPr>
        <p:spPr/>
        <p:txBody>
          <a:bodyPr/>
          <a:lstStyle/>
          <a:p>
            <a:fld id="{186AF604-6CBA-6F4A-A6F6-26E48A4D0EE4}" type="slidenum">
              <a:rPr lang="en-US" smtClean="0"/>
              <a:t>4</a:t>
            </a:fld>
            <a:endParaRPr lang="en-US"/>
          </a:p>
        </p:txBody>
      </p:sp>
      <p:sp>
        <p:nvSpPr>
          <p:cNvPr id="6" name="Rechteck: obere Ecken abgeschnitten 3">
            <a:extLst>
              <a:ext uri="{FF2B5EF4-FFF2-40B4-BE49-F238E27FC236}">
                <a16:creationId xmlns:a16="http://schemas.microsoft.com/office/drawing/2014/main" id="{C5352AF0-FD05-4FFC-A239-1D2F586CA25C}"/>
              </a:ext>
            </a:extLst>
          </p:cNvPr>
          <p:cNvSpPr/>
          <p:nvPr/>
        </p:nvSpPr>
        <p:spPr>
          <a:xfrm rot="5400000">
            <a:off x="-1241484" y="3125621"/>
            <a:ext cx="3435660" cy="958787"/>
          </a:xfrm>
          <a:prstGeom prst="snip2SameRect">
            <a:avLst/>
          </a:prstGeom>
          <a:solidFill>
            <a:srgbClr val="81FEF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4800" dirty="0">
                <a:solidFill>
                  <a:schemeClr val="tx1"/>
                </a:solidFill>
              </a:rPr>
              <a:t>Άσκηση</a:t>
            </a:r>
            <a:endParaRPr lang="de-DE" sz="4800" dirty="0">
              <a:solidFill>
                <a:schemeClr val="tx1"/>
              </a:solidFill>
            </a:endParaRPr>
          </a:p>
        </p:txBody>
      </p:sp>
      <p:sp>
        <p:nvSpPr>
          <p:cNvPr id="7" name="Rectangle 6"/>
          <p:cNvSpPr/>
          <p:nvPr/>
        </p:nvSpPr>
        <p:spPr>
          <a:xfrm>
            <a:off x="2751094" y="1229040"/>
            <a:ext cx="5904501" cy="400110"/>
          </a:xfrm>
          <a:prstGeom prst="rect">
            <a:avLst/>
          </a:prstGeom>
        </p:spPr>
        <p:txBody>
          <a:bodyPr wrap="none">
            <a:spAutoFit/>
          </a:bodyPr>
          <a:lstStyle/>
          <a:p>
            <a:r>
              <a:rPr lang="el-GR" sz="2000" i="1" dirty="0">
                <a:solidFill>
                  <a:schemeClr val="bg1"/>
                </a:solidFill>
              </a:rPr>
              <a:t>Δείτε αυτό το βίντεο για τον Ψηφιακό μετασχηματισμό</a:t>
            </a:r>
            <a:endParaRPr lang="en-GB" sz="2000" i="1" dirty="0">
              <a:solidFill>
                <a:schemeClr val="bg1"/>
              </a:solidFill>
            </a:endParaRPr>
          </a:p>
        </p:txBody>
      </p:sp>
      <p:sp>
        <p:nvSpPr>
          <p:cNvPr id="10" name="Rectangle 9">
            <a:extLst>
              <a:ext uri="{FF2B5EF4-FFF2-40B4-BE49-F238E27FC236}">
                <a16:creationId xmlns:a16="http://schemas.microsoft.com/office/drawing/2014/main" id="{2B88C4E0-5AC2-4DEA-9013-16194AEB1BEF}"/>
              </a:ext>
            </a:extLst>
          </p:cNvPr>
          <p:cNvSpPr/>
          <p:nvPr/>
        </p:nvSpPr>
        <p:spPr>
          <a:xfrm>
            <a:off x="3291746" y="4880145"/>
            <a:ext cx="4987071" cy="369332"/>
          </a:xfrm>
          <a:prstGeom prst="rect">
            <a:avLst/>
          </a:prstGeom>
        </p:spPr>
        <p:txBody>
          <a:bodyPr wrap="none">
            <a:spAutoFit/>
          </a:bodyPr>
          <a:lstStyle/>
          <a:p>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https://www.youtube.com/watch?v=508CR1fd8ws</a:t>
            </a:r>
            <a:r>
              <a:rPr lang="en-GB" dirty="0">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spTree>
    <p:extLst>
      <p:ext uri="{BB962C8B-B14F-4D97-AF65-F5344CB8AC3E}">
        <p14:creationId xmlns:p14="http://schemas.microsoft.com/office/powerpoint/2010/main" val="580057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EB9A56BD-38AC-4D21-BA8A-5E14B1750D6E}"/>
              </a:ext>
            </a:extLst>
          </p:cNvPr>
          <p:cNvPicPr>
            <a:picLocks noChangeAspect="1"/>
          </p:cNvPicPr>
          <p:nvPr/>
        </p:nvPicPr>
        <p:blipFill>
          <a:blip r:embed="rId3"/>
          <a:stretch>
            <a:fillRect/>
          </a:stretch>
        </p:blipFill>
        <p:spPr>
          <a:xfrm>
            <a:off x="3010152" y="2714412"/>
            <a:ext cx="5386388" cy="2857500"/>
          </a:xfrm>
          <a:prstGeom prst="rect">
            <a:avLst/>
          </a:prstGeom>
        </p:spPr>
      </p:pic>
      <p:sp>
        <p:nvSpPr>
          <p:cNvPr id="4" name="Slide Number Placeholder 3"/>
          <p:cNvSpPr>
            <a:spLocks noGrp="1"/>
          </p:cNvSpPr>
          <p:nvPr>
            <p:ph type="sldNum" sz="quarter" idx="12"/>
          </p:nvPr>
        </p:nvSpPr>
        <p:spPr/>
        <p:txBody>
          <a:bodyPr/>
          <a:lstStyle/>
          <a:p>
            <a:fld id="{186AF604-6CBA-6F4A-A6F6-26E48A4D0EE4}" type="slidenum">
              <a:rPr lang="en-US" smtClean="0"/>
              <a:t>5</a:t>
            </a:fld>
            <a:endParaRPr lang="en-US"/>
          </a:p>
        </p:txBody>
      </p:sp>
      <p:sp>
        <p:nvSpPr>
          <p:cNvPr id="6" name="Rechteck: obere Ecken abgeschnitten 3">
            <a:extLst>
              <a:ext uri="{FF2B5EF4-FFF2-40B4-BE49-F238E27FC236}">
                <a16:creationId xmlns:a16="http://schemas.microsoft.com/office/drawing/2014/main" id="{C5352AF0-FD05-4FFC-A239-1D2F586CA25C}"/>
              </a:ext>
            </a:extLst>
          </p:cNvPr>
          <p:cNvSpPr/>
          <p:nvPr/>
        </p:nvSpPr>
        <p:spPr>
          <a:xfrm rot="5400000">
            <a:off x="-1238436" y="2867587"/>
            <a:ext cx="3435660" cy="958787"/>
          </a:xfrm>
          <a:prstGeom prst="snip2SameRect">
            <a:avLst/>
          </a:prstGeom>
          <a:solidFill>
            <a:srgbClr val="81FEF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4800" dirty="0">
                <a:solidFill>
                  <a:schemeClr val="tx1"/>
                </a:solidFill>
              </a:rPr>
              <a:t>Άσκηση</a:t>
            </a:r>
            <a:endParaRPr lang="de-DE" sz="4800" dirty="0">
              <a:solidFill>
                <a:schemeClr val="tx1"/>
              </a:solidFill>
            </a:endParaRPr>
          </a:p>
        </p:txBody>
      </p:sp>
      <p:sp>
        <p:nvSpPr>
          <p:cNvPr id="7" name="Rectangle 6"/>
          <p:cNvSpPr/>
          <p:nvPr/>
        </p:nvSpPr>
        <p:spPr>
          <a:xfrm>
            <a:off x="3792665" y="1268289"/>
            <a:ext cx="3821367" cy="1446550"/>
          </a:xfrm>
          <a:prstGeom prst="rect">
            <a:avLst/>
          </a:prstGeom>
        </p:spPr>
        <p:txBody>
          <a:bodyPr wrap="none">
            <a:spAutoFit/>
          </a:bodyPr>
          <a:lstStyle/>
          <a:p>
            <a:pPr algn="ctr"/>
            <a:r>
              <a:rPr lang="el-GR" sz="3200" b="1" dirty="0">
                <a:solidFill>
                  <a:schemeClr val="bg1"/>
                </a:solidFill>
              </a:rPr>
              <a:t>Άσκηση</a:t>
            </a:r>
            <a:br>
              <a:rPr lang="en-US" sz="3200" b="1" dirty="0">
                <a:solidFill>
                  <a:schemeClr val="bg1"/>
                </a:solidFill>
              </a:rPr>
            </a:br>
            <a:endParaRPr lang="en-US" sz="3200" b="1" dirty="0">
              <a:solidFill>
                <a:schemeClr val="bg1"/>
              </a:solidFill>
            </a:endParaRPr>
          </a:p>
          <a:p>
            <a:r>
              <a:rPr lang="el-GR" sz="2400" i="1" dirty="0">
                <a:solidFill>
                  <a:schemeClr val="bg1"/>
                </a:solidFill>
              </a:rPr>
              <a:t>Επιλέξτε τη σωστή απάντηση</a:t>
            </a:r>
            <a:endParaRPr lang="en-GB" sz="2000" i="1" dirty="0">
              <a:solidFill>
                <a:schemeClr val="bg1"/>
              </a:solidFill>
            </a:endParaRPr>
          </a:p>
        </p:txBody>
      </p:sp>
      <p:sp>
        <p:nvSpPr>
          <p:cNvPr id="8" name="Rectangle 7"/>
          <p:cNvSpPr/>
          <p:nvPr/>
        </p:nvSpPr>
        <p:spPr>
          <a:xfrm>
            <a:off x="4442520" y="5116113"/>
            <a:ext cx="3004477" cy="369332"/>
          </a:xfrm>
          <a:prstGeom prst="rect">
            <a:avLst/>
          </a:prstGeom>
        </p:spPr>
        <p:txBody>
          <a:bodyPr wrap="none">
            <a:spAutoFit/>
          </a:bodyPr>
          <a:lstStyle/>
          <a:p>
            <a:r>
              <a:rPr lang="en-GB" dirty="0">
                <a:hlinkClick r:id="rId4"/>
              </a:rPr>
              <a:t>https://h5p.org/node/918934</a:t>
            </a:r>
            <a:endParaRPr lang="en-GB" dirty="0"/>
          </a:p>
        </p:txBody>
      </p:sp>
    </p:spTree>
    <p:extLst>
      <p:ext uri="{BB962C8B-B14F-4D97-AF65-F5344CB8AC3E}">
        <p14:creationId xmlns:p14="http://schemas.microsoft.com/office/powerpoint/2010/main" val="1765056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stretch>
            <a:fillRect/>
          </a:stretch>
        </p:blipFill>
        <p:spPr>
          <a:xfrm>
            <a:off x="0" y="564"/>
            <a:ext cx="12192000" cy="6858000"/>
          </a:xfrm>
          <a:prstGeom prst="rect">
            <a:avLst/>
          </a:prstGeom>
        </p:spPr>
      </p:pic>
      <p:sp>
        <p:nvSpPr>
          <p:cNvPr id="4" name="Slide Number Placeholder 3"/>
          <p:cNvSpPr>
            <a:spLocks noGrp="1"/>
          </p:cNvSpPr>
          <p:nvPr>
            <p:ph type="sldNum" sz="quarter" idx="12"/>
          </p:nvPr>
        </p:nvSpPr>
        <p:spPr/>
        <p:txBody>
          <a:bodyPr/>
          <a:lstStyle/>
          <a:p>
            <a:fld id="{186AF604-6CBA-6F4A-A6F6-26E48A4D0EE4}" type="slidenum">
              <a:rPr lang="en-US" smtClean="0"/>
              <a:t>6</a:t>
            </a:fld>
            <a:endParaRPr lang="en-US"/>
          </a:p>
        </p:txBody>
      </p:sp>
      <p:sp>
        <p:nvSpPr>
          <p:cNvPr id="6" name="Rectangle 5"/>
          <p:cNvSpPr/>
          <p:nvPr/>
        </p:nvSpPr>
        <p:spPr>
          <a:xfrm>
            <a:off x="793955" y="1084760"/>
            <a:ext cx="6096000" cy="523220"/>
          </a:xfrm>
          <a:prstGeom prst="rect">
            <a:avLst/>
          </a:prstGeom>
        </p:spPr>
        <p:txBody>
          <a:bodyPr>
            <a:spAutoFit/>
          </a:bodyPr>
          <a:lstStyle/>
          <a:p>
            <a:r>
              <a:rPr lang="en-US" sz="2800" b="1" dirty="0">
                <a:solidFill>
                  <a:schemeClr val="bg1"/>
                </a:solidFill>
              </a:rPr>
              <a:t>2. </a:t>
            </a:r>
            <a:r>
              <a:rPr lang="el-GR" sz="2800" b="1" dirty="0">
                <a:solidFill>
                  <a:schemeClr val="bg1"/>
                </a:solidFill>
              </a:rPr>
              <a:t>Όροι</a:t>
            </a:r>
            <a:endParaRPr lang="en-GB" sz="2800" b="1" dirty="0">
              <a:solidFill>
                <a:schemeClr val="bg1"/>
              </a:solidFill>
            </a:endParaRPr>
          </a:p>
        </p:txBody>
      </p:sp>
      <p:sp>
        <p:nvSpPr>
          <p:cNvPr id="7" name="Rectangle 6"/>
          <p:cNvSpPr/>
          <p:nvPr/>
        </p:nvSpPr>
        <p:spPr>
          <a:xfrm>
            <a:off x="793955" y="1852507"/>
            <a:ext cx="10471808" cy="4185761"/>
          </a:xfrm>
          <a:prstGeom prst="rect">
            <a:avLst/>
          </a:prstGeom>
        </p:spPr>
        <p:txBody>
          <a:bodyPr wrap="square">
            <a:spAutoFit/>
          </a:bodyPr>
          <a:lstStyle/>
          <a:p>
            <a:r>
              <a:rPr lang="en-US" sz="1400" b="1" dirty="0">
                <a:solidFill>
                  <a:srgbClr val="002060"/>
                </a:solidFill>
              </a:rPr>
              <a:t>Cloud:</a:t>
            </a:r>
          </a:p>
          <a:p>
            <a:r>
              <a:rPr lang="el-GR" sz="1400" dirty="0">
                <a:solidFill>
                  <a:schemeClr val="bg1"/>
                </a:solidFill>
              </a:rPr>
              <a:t>Τα πράγματα αναφέρονται ως «</a:t>
            </a:r>
            <a:r>
              <a:rPr lang="el-GR" sz="1400" dirty="0" err="1">
                <a:solidFill>
                  <a:schemeClr val="bg1"/>
                </a:solidFill>
              </a:rPr>
              <a:t>cloud-based</a:t>
            </a:r>
            <a:r>
              <a:rPr lang="el-GR" sz="1400" dirty="0">
                <a:solidFill>
                  <a:schemeClr val="bg1"/>
                </a:solidFill>
              </a:rPr>
              <a:t>» εάν οι ηλεκτρονικές πληροφορίες αποθηκεύονται και ανακτώνται από έναν κοινόχρηστο </a:t>
            </a:r>
            <a:r>
              <a:rPr lang="el-GR" sz="1400" dirty="0" err="1">
                <a:solidFill>
                  <a:schemeClr val="bg1"/>
                </a:solidFill>
              </a:rPr>
              <a:t>πάροχο</a:t>
            </a:r>
            <a:r>
              <a:rPr lang="el-GR" sz="1400" dirty="0">
                <a:solidFill>
                  <a:schemeClr val="bg1"/>
                </a:solidFill>
              </a:rPr>
              <a:t> αποθήκευσης. Το "</a:t>
            </a:r>
            <a:r>
              <a:rPr lang="el-GR" sz="1400" dirty="0" err="1">
                <a:solidFill>
                  <a:schemeClr val="bg1"/>
                </a:solidFill>
              </a:rPr>
              <a:t>cloud</a:t>
            </a:r>
            <a:r>
              <a:rPr lang="el-GR" sz="1400" dirty="0">
                <a:solidFill>
                  <a:schemeClr val="bg1"/>
                </a:solidFill>
              </a:rPr>
              <a:t>" είναι σαν ένα κατάστημα συλλογών εκτός </a:t>
            </a:r>
            <a:r>
              <a:rPr lang="el-GR" sz="1400" dirty="0" err="1">
                <a:solidFill>
                  <a:schemeClr val="bg1"/>
                </a:solidFill>
              </a:rPr>
              <a:t>ιστότοπου</a:t>
            </a:r>
            <a:r>
              <a:rPr lang="el-GR" sz="1400" dirty="0">
                <a:solidFill>
                  <a:schemeClr val="bg1"/>
                </a:solidFill>
              </a:rPr>
              <a:t> που μοιράζεστε με άλλα άτομα.</a:t>
            </a:r>
            <a:endParaRPr lang="en-US" sz="1400" dirty="0">
              <a:solidFill>
                <a:schemeClr val="bg1"/>
              </a:solidFill>
            </a:endParaRPr>
          </a:p>
          <a:p>
            <a:endParaRPr lang="en-US" sz="1400" dirty="0">
              <a:solidFill>
                <a:schemeClr val="bg1"/>
              </a:solidFill>
            </a:endParaRPr>
          </a:p>
          <a:p>
            <a:r>
              <a:rPr lang="el-GR" sz="1400" b="1" dirty="0">
                <a:solidFill>
                  <a:srgbClr val="002060"/>
                </a:solidFill>
              </a:rPr>
              <a:t>Διαχείριση συλλογής:</a:t>
            </a:r>
          </a:p>
          <a:p>
            <a:r>
              <a:rPr lang="el-GR" sz="1400" dirty="0">
                <a:solidFill>
                  <a:schemeClr val="bg1"/>
                </a:solidFill>
              </a:rPr>
              <a:t>Οι πρακτικές και οι διαδικασίες που εφαρμόζει για παράδειγμα ένα μουσείο στην απόκτηση, τεκμηρίωση, διαχείριση, πρόσβαση, αποθήκευση, εξασφάλιση, δανεισμό, συντήρηση και διάθεση αντικειμένων συλλογής.</a:t>
            </a:r>
          </a:p>
          <a:p>
            <a:endParaRPr lang="en-US" sz="1400" dirty="0">
              <a:solidFill>
                <a:schemeClr val="bg1"/>
              </a:solidFill>
            </a:endParaRPr>
          </a:p>
          <a:p>
            <a:r>
              <a:rPr lang="el-GR" sz="1400" b="1" dirty="0">
                <a:solidFill>
                  <a:srgbClr val="002060"/>
                </a:solidFill>
              </a:rPr>
              <a:t>Σύστημα Διαχείρισης Συλλογής:</a:t>
            </a:r>
          </a:p>
          <a:p>
            <a:r>
              <a:rPr lang="el-GR" sz="1400" dirty="0">
                <a:solidFill>
                  <a:schemeClr val="bg1"/>
                </a:solidFill>
              </a:rPr>
              <a:t>Το σύστημα που διαθέτει για παράδειγμα ένα μουσείο για την καταγραφή και τη διαχείριση πληροφοριών σχετικά με τη συλλογή του.</a:t>
            </a:r>
          </a:p>
          <a:p>
            <a:endParaRPr lang="en-US" sz="1400" dirty="0">
              <a:solidFill>
                <a:schemeClr val="bg1"/>
              </a:solidFill>
            </a:endParaRPr>
          </a:p>
          <a:p>
            <a:r>
              <a:rPr lang="el-GR" sz="1400" b="1" dirty="0">
                <a:solidFill>
                  <a:srgbClr val="002060"/>
                </a:solidFill>
              </a:rPr>
              <a:t>Δεδομένα</a:t>
            </a:r>
            <a:r>
              <a:rPr lang="en-GB" sz="1400" b="1" dirty="0">
                <a:solidFill>
                  <a:srgbClr val="002060"/>
                </a:solidFill>
              </a:rPr>
              <a:t>:</a:t>
            </a:r>
            <a:br>
              <a:rPr lang="en-GB" sz="1400" dirty="0">
                <a:solidFill>
                  <a:schemeClr val="bg1"/>
                </a:solidFill>
              </a:rPr>
            </a:br>
            <a:r>
              <a:rPr lang="el-GR" sz="1400" dirty="0">
                <a:solidFill>
                  <a:schemeClr val="bg1"/>
                </a:solidFill>
              </a:rPr>
              <a:t>Οι πληροφορίες αποθηκεύονται και μεταδίδονται σε ηλεκτρονική μορφή.</a:t>
            </a:r>
          </a:p>
          <a:p>
            <a:endParaRPr lang="en-US" sz="1400" b="1" dirty="0">
              <a:solidFill>
                <a:schemeClr val="bg1"/>
              </a:solidFill>
            </a:endParaRPr>
          </a:p>
          <a:p>
            <a:r>
              <a:rPr lang="el-GR" sz="1400" b="1" dirty="0">
                <a:solidFill>
                  <a:srgbClr val="002060"/>
                </a:solidFill>
              </a:rPr>
              <a:t>Ψηφιακό: </a:t>
            </a:r>
          </a:p>
          <a:p>
            <a:r>
              <a:rPr lang="el-GR" sz="1400" dirty="0">
                <a:solidFill>
                  <a:schemeClr val="bg1"/>
                </a:solidFill>
              </a:rPr>
              <a:t>Αν και χρησιμοποιείται ευρέως, ο όρος «ψηφιακό» συχνά δεν είναι καλά καθορισμένος. Σε γενικές γραμμές, αναφέρεται στη χρήση της τεχνολογίας (υπολογιστές, εξοπλισμός πληροφορικής, </a:t>
            </a:r>
            <a:r>
              <a:rPr lang="el-GR" sz="1400" dirty="0" err="1">
                <a:solidFill>
                  <a:schemeClr val="bg1"/>
                </a:solidFill>
              </a:rPr>
              <a:t>tablet</a:t>
            </a:r>
            <a:r>
              <a:rPr lang="el-GR" sz="1400" dirty="0">
                <a:solidFill>
                  <a:schemeClr val="bg1"/>
                </a:solidFill>
              </a:rPr>
              <a:t>, κινητές συσκευές, οπτικοακουστικός εξοπλισμός) για την υποστήριξη κάποιου τομέα των μουσείων.</a:t>
            </a:r>
            <a:br>
              <a:rPr lang="en-GB" b="1" dirty="0"/>
            </a:br>
            <a:endParaRPr lang="en-US" sz="1400" dirty="0">
              <a:solidFill>
                <a:schemeClr val="bg1"/>
              </a:solidFill>
            </a:endParaRPr>
          </a:p>
        </p:txBody>
      </p:sp>
    </p:spTree>
    <p:extLst>
      <p:ext uri="{BB962C8B-B14F-4D97-AF65-F5344CB8AC3E}">
        <p14:creationId xmlns:p14="http://schemas.microsoft.com/office/powerpoint/2010/main" val="4159157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77743-8FB8-4846-9F16-2961B5D1C07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6AA3E2C-8C11-4470-BC9A-4511FE479C3A}"/>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33AD9E31-9381-4AC1-94AB-AEB19A93C392}"/>
              </a:ext>
            </a:extLst>
          </p:cNvPr>
          <p:cNvSpPr>
            <a:spLocks noGrp="1"/>
          </p:cNvSpPr>
          <p:nvPr>
            <p:ph type="sldNum" sz="quarter" idx="12"/>
          </p:nvPr>
        </p:nvSpPr>
        <p:spPr/>
        <p:txBody>
          <a:bodyPr/>
          <a:lstStyle/>
          <a:p>
            <a:fld id="{186AF604-6CBA-6F4A-A6F6-26E48A4D0EE4}" type="slidenum">
              <a:rPr lang="en-US" smtClean="0"/>
              <a:t>7</a:t>
            </a:fld>
            <a:endParaRPr lang="en-US"/>
          </a:p>
        </p:txBody>
      </p:sp>
      <p:pic>
        <p:nvPicPr>
          <p:cNvPr id="5" name="Picture 3">
            <a:extLst>
              <a:ext uri="{FF2B5EF4-FFF2-40B4-BE49-F238E27FC236}">
                <a16:creationId xmlns:a16="http://schemas.microsoft.com/office/drawing/2014/main" id="{2EF97D39-2A23-4086-B4D3-47022DBDA819}"/>
              </a:ext>
            </a:extLst>
          </p:cNvPr>
          <p:cNvPicPr>
            <a:picLocks noChangeAspect="1"/>
          </p:cNvPicPr>
          <p:nvPr/>
        </p:nvPicPr>
        <p:blipFill>
          <a:blip r:embed="rId2"/>
          <a:stretch>
            <a:fillRect/>
          </a:stretch>
        </p:blipFill>
        <p:spPr>
          <a:xfrm>
            <a:off x="0" y="564"/>
            <a:ext cx="12192000" cy="6858000"/>
          </a:xfrm>
          <a:prstGeom prst="rect">
            <a:avLst/>
          </a:prstGeom>
        </p:spPr>
      </p:pic>
      <p:sp>
        <p:nvSpPr>
          <p:cNvPr id="6" name="Rectangle 5">
            <a:extLst>
              <a:ext uri="{FF2B5EF4-FFF2-40B4-BE49-F238E27FC236}">
                <a16:creationId xmlns:a16="http://schemas.microsoft.com/office/drawing/2014/main" id="{91A04644-97B6-4FC8-BD91-D57749B613AB}"/>
              </a:ext>
            </a:extLst>
          </p:cNvPr>
          <p:cNvSpPr/>
          <p:nvPr/>
        </p:nvSpPr>
        <p:spPr>
          <a:xfrm>
            <a:off x="793955" y="1691712"/>
            <a:ext cx="10471808" cy="3970318"/>
          </a:xfrm>
          <a:prstGeom prst="rect">
            <a:avLst/>
          </a:prstGeom>
        </p:spPr>
        <p:txBody>
          <a:bodyPr wrap="square">
            <a:spAutoFit/>
          </a:bodyPr>
          <a:lstStyle/>
          <a:p>
            <a:r>
              <a:rPr lang="el-GR" sz="1400" b="1" dirty="0">
                <a:solidFill>
                  <a:schemeClr val="tx2">
                    <a:lumMod val="50000"/>
                  </a:schemeClr>
                </a:solidFill>
              </a:rPr>
              <a:t>Ψηφιακά στοιχεία:</a:t>
            </a:r>
          </a:p>
          <a:p>
            <a:r>
              <a:rPr lang="el-GR" sz="1400" dirty="0">
                <a:solidFill>
                  <a:schemeClr val="bg1"/>
                </a:solidFill>
              </a:rPr>
              <a:t>Ψηφιακό υλικό που δημιουργήθηκε ή ανήκει στο ίδρυμά σας. Δείτε επίσης την ενότητα «Διαχείριση ψηφιακών στοιχείων».</a:t>
            </a:r>
          </a:p>
          <a:p>
            <a:endParaRPr lang="el-GR" sz="1400" dirty="0">
              <a:solidFill>
                <a:schemeClr val="bg1"/>
              </a:solidFill>
            </a:endParaRPr>
          </a:p>
          <a:p>
            <a:r>
              <a:rPr lang="el-GR" sz="1400" b="1" dirty="0">
                <a:solidFill>
                  <a:schemeClr val="tx2">
                    <a:lumMod val="50000"/>
                  </a:schemeClr>
                </a:solidFill>
              </a:rPr>
              <a:t>Διαχείριση ψηφιακών περιουσιακών στοιχείων:</a:t>
            </a:r>
          </a:p>
          <a:p>
            <a:r>
              <a:rPr lang="el-GR" sz="1400" dirty="0">
                <a:solidFill>
                  <a:schemeClr val="bg1"/>
                </a:solidFill>
              </a:rPr>
              <a:t>Η διαδικασία δημιουργίας, αποθήκευσης, ανάκτησης και διάθεσης ψηφιακών στοιχείων διαθέσιμα για χρήση.</a:t>
            </a:r>
          </a:p>
          <a:p>
            <a:endParaRPr lang="el-GR" sz="1400" dirty="0">
              <a:solidFill>
                <a:schemeClr val="bg1"/>
              </a:solidFill>
            </a:endParaRPr>
          </a:p>
          <a:p>
            <a:r>
              <a:rPr lang="el-GR" sz="1400" b="1" dirty="0">
                <a:solidFill>
                  <a:schemeClr val="tx2">
                    <a:lumMod val="50000"/>
                  </a:schemeClr>
                </a:solidFill>
              </a:rPr>
              <a:t>Ψηφιακό σύστημα διαχείρισης περιουσιακών στοιχείων:</a:t>
            </a:r>
          </a:p>
          <a:p>
            <a:r>
              <a:rPr lang="el-GR" sz="1400" dirty="0">
                <a:solidFill>
                  <a:schemeClr val="bg1"/>
                </a:solidFill>
              </a:rPr>
              <a:t>Αναφέρεται επίσης ως «DAMS», αυτός είναι ο συνδυασμός λογισμικού (προγράμματα υπολογιστών) και υλικού (διακομιστές και υπολογιστές) που χρησιμοποιείτε για τη δημιουργία και αποθήκευση ψηφιακών στοιχείων.</a:t>
            </a:r>
          </a:p>
          <a:p>
            <a:endParaRPr lang="el-GR" sz="1400" dirty="0">
              <a:solidFill>
                <a:schemeClr val="bg1"/>
              </a:solidFill>
            </a:endParaRPr>
          </a:p>
          <a:p>
            <a:r>
              <a:rPr lang="el-GR" sz="1400" b="1" dirty="0">
                <a:solidFill>
                  <a:schemeClr val="tx2">
                    <a:lumMod val="50000"/>
                  </a:schemeClr>
                </a:solidFill>
              </a:rPr>
              <a:t>Ψηφιακή συντήρηση:</a:t>
            </a:r>
          </a:p>
          <a:p>
            <a:r>
              <a:rPr lang="el-GR" sz="1400" dirty="0">
                <a:solidFill>
                  <a:schemeClr val="bg1"/>
                </a:solidFill>
              </a:rPr>
              <a:t>Η πρακτική της διασφάλισης ότι τα ψηφιακά αρχεία και το περιεχόμενο που παράγετε θα συνεχίσουν να είναι </a:t>
            </a:r>
            <a:r>
              <a:rPr lang="el-GR" sz="1400" dirty="0" err="1">
                <a:solidFill>
                  <a:schemeClr val="bg1"/>
                </a:solidFill>
              </a:rPr>
              <a:t>προσβάσιμα</a:t>
            </a:r>
            <a:r>
              <a:rPr lang="el-GR" sz="1400" dirty="0">
                <a:solidFill>
                  <a:schemeClr val="bg1"/>
                </a:solidFill>
              </a:rPr>
              <a:t> και χρησιμοποιήσιμα μακροπρόθεσμα.</a:t>
            </a:r>
          </a:p>
          <a:p>
            <a:endParaRPr lang="el-GR" sz="1400" b="1" dirty="0">
              <a:solidFill>
                <a:schemeClr val="tx2">
                  <a:lumMod val="50000"/>
                </a:schemeClr>
              </a:solidFill>
            </a:endParaRPr>
          </a:p>
          <a:p>
            <a:r>
              <a:rPr lang="el-GR" sz="1400" b="1" dirty="0" err="1">
                <a:solidFill>
                  <a:schemeClr val="tx2">
                    <a:lumMod val="50000"/>
                  </a:schemeClr>
                </a:solidFill>
              </a:rPr>
              <a:t>Μεταδεδομένα</a:t>
            </a:r>
            <a:r>
              <a:rPr lang="el-GR" sz="1400" b="1" dirty="0">
                <a:solidFill>
                  <a:schemeClr val="tx2">
                    <a:lumMod val="50000"/>
                  </a:schemeClr>
                </a:solidFill>
              </a:rPr>
              <a:t>:</a:t>
            </a:r>
          </a:p>
          <a:p>
            <a:r>
              <a:rPr lang="el-GR" sz="1400" dirty="0">
                <a:solidFill>
                  <a:schemeClr val="bg1"/>
                </a:solidFill>
              </a:rPr>
              <a:t>Τα </a:t>
            </a:r>
            <a:r>
              <a:rPr lang="el-GR" sz="1400" dirty="0" err="1">
                <a:solidFill>
                  <a:schemeClr val="bg1"/>
                </a:solidFill>
              </a:rPr>
              <a:t>μεταδεδομένα</a:t>
            </a:r>
            <a:r>
              <a:rPr lang="el-GR" sz="1400" dirty="0">
                <a:solidFill>
                  <a:schemeClr val="bg1"/>
                </a:solidFill>
              </a:rPr>
              <a:t> είναι δομημένες πληροφορίες σχετικά με το ψηφιακό σας περιεχόμενο. Έχει την ίδια σχέση με τα ψηφιακά σας αρχεία με την εγγραφή του καταλόγου σας με τα φυσικά αντικείμενα της συλλογής σας.</a:t>
            </a:r>
            <a:br>
              <a:rPr lang="en-GB" b="1" dirty="0"/>
            </a:br>
            <a:endParaRPr lang="en-US" sz="1400" dirty="0">
              <a:solidFill>
                <a:schemeClr val="bg1"/>
              </a:solidFill>
            </a:endParaRPr>
          </a:p>
        </p:txBody>
      </p:sp>
    </p:spTree>
    <p:extLst>
      <p:ext uri="{BB962C8B-B14F-4D97-AF65-F5344CB8AC3E}">
        <p14:creationId xmlns:p14="http://schemas.microsoft.com/office/powerpoint/2010/main" val="608020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74249-B4F8-4551-B5A3-01A50C69E4B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B482895-6F3B-47A3-ADD6-F1084B2AB47D}"/>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35F47B29-EE5B-408A-B557-2197E1FFAC39}"/>
              </a:ext>
            </a:extLst>
          </p:cNvPr>
          <p:cNvSpPr>
            <a:spLocks noGrp="1"/>
          </p:cNvSpPr>
          <p:nvPr>
            <p:ph type="sldNum" sz="quarter" idx="12"/>
          </p:nvPr>
        </p:nvSpPr>
        <p:spPr/>
        <p:txBody>
          <a:bodyPr/>
          <a:lstStyle/>
          <a:p>
            <a:fld id="{186AF604-6CBA-6F4A-A6F6-26E48A4D0EE4}" type="slidenum">
              <a:rPr lang="en-US" smtClean="0"/>
              <a:t>8</a:t>
            </a:fld>
            <a:endParaRPr lang="en-US"/>
          </a:p>
        </p:txBody>
      </p:sp>
      <p:pic>
        <p:nvPicPr>
          <p:cNvPr id="5" name="Picture 3">
            <a:extLst>
              <a:ext uri="{FF2B5EF4-FFF2-40B4-BE49-F238E27FC236}">
                <a16:creationId xmlns:a16="http://schemas.microsoft.com/office/drawing/2014/main" id="{C5944C0A-3E5C-451C-8C61-9A5A90A97E7D}"/>
              </a:ext>
            </a:extLst>
          </p:cNvPr>
          <p:cNvPicPr>
            <a:picLocks noChangeAspect="1"/>
          </p:cNvPicPr>
          <p:nvPr/>
        </p:nvPicPr>
        <p:blipFill>
          <a:blip r:embed="rId2"/>
          <a:stretch>
            <a:fillRect/>
          </a:stretch>
        </p:blipFill>
        <p:spPr>
          <a:xfrm>
            <a:off x="0" y="564"/>
            <a:ext cx="12192000" cy="6858000"/>
          </a:xfrm>
          <a:prstGeom prst="rect">
            <a:avLst/>
          </a:prstGeom>
        </p:spPr>
      </p:pic>
      <p:sp>
        <p:nvSpPr>
          <p:cNvPr id="6" name="Rectangle 5">
            <a:extLst>
              <a:ext uri="{FF2B5EF4-FFF2-40B4-BE49-F238E27FC236}">
                <a16:creationId xmlns:a16="http://schemas.microsoft.com/office/drawing/2014/main" id="{B174ADA6-B3B4-4C02-A1E8-C53E4D3AD290}"/>
              </a:ext>
            </a:extLst>
          </p:cNvPr>
          <p:cNvSpPr/>
          <p:nvPr/>
        </p:nvSpPr>
        <p:spPr>
          <a:xfrm>
            <a:off x="793955" y="1084760"/>
            <a:ext cx="6096000" cy="523220"/>
          </a:xfrm>
          <a:prstGeom prst="rect">
            <a:avLst/>
          </a:prstGeom>
        </p:spPr>
        <p:txBody>
          <a:bodyPr>
            <a:spAutoFit/>
          </a:bodyPr>
          <a:lstStyle/>
          <a:p>
            <a:r>
              <a:rPr lang="en-US" sz="2800" b="1" dirty="0">
                <a:solidFill>
                  <a:schemeClr val="bg1"/>
                </a:solidFill>
              </a:rPr>
              <a:t>2. </a:t>
            </a:r>
            <a:r>
              <a:rPr lang="el-GR" sz="2800" b="1" dirty="0">
                <a:solidFill>
                  <a:schemeClr val="bg1"/>
                </a:solidFill>
              </a:rPr>
              <a:t>Ιστορία της </a:t>
            </a:r>
            <a:r>
              <a:rPr lang="el-GR" sz="2800" b="1" dirty="0" err="1">
                <a:solidFill>
                  <a:schemeClr val="bg1"/>
                </a:solidFill>
              </a:rPr>
              <a:t>Ψηφιοποίησης</a:t>
            </a:r>
            <a:endParaRPr lang="en-GB" sz="2800" b="1" dirty="0">
              <a:solidFill>
                <a:schemeClr val="bg1"/>
              </a:solidFill>
            </a:endParaRPr>
          </a:p>
        </p:txBody>
      </p:sp>
      <p:sp>
        <p:nvSpPr>
          <p:cNvPr id="7" name="Rectangle 6">
            <a:extLst>
              <a:ext uri="{FF2B5EF4-FFF2-40B4-BE49-F238E27FC236}">
                <a16:creationId xmlns:a16="http://schemas.microsoft.com/office/drawing/2014/main" id="{D95C989B-5DE8-4C75-B72E-4BEFE4BCE439}"/>
              </a:ext>
            </a:extLst>
          </p:cNvPr>
          <p:cNvSpPr/>
          <p:nvPr/>
        </p:nvSpPr>
        <p:spPr>
          <a:xfrm>
            <a:off x="793955" y="1852507"/>
            <a:ext cx="10471808" cy="584775"/>
          </a:xfrm>
          <a:prstGeom prst="rect">
            <a:avLst/>
          </a:prstGeom>
        </p:spPr>
        <p:txBody>
          <a:bodyPr wrap="square">
            <a:spAutoFit/>
          </a:bodyPr>
          <a:lstStyle/>
          <a:p>
            <a:br>
              <a:rPr lang="en-GB" b="1" dirty="0"/>
            </a:br>
            <a:endParaRPr lang="en-US" sz="1400" dirty="0">
              <a:solidFill>
                <a:schemeClr val="bg1"/>
              </a:solidFill>
            </a:endParaRPr>
          </a:p>
        </p:txBody>
      </p:sp>
      <p:sp>
        <p:nvSpPr>
          <p:cNvPr id="8" name="Rectangle 7">
            <a:extLst>
              <a:ext uri="{FF2B5EF4-FFF2-40B4-BE49-F238E27FC236}">
                <a16:creationId xmlns:a16="http://schemas.microsoft.com/office/drawing/2014/main" id="{953B5E15-6AAD-4F2F-8568-4CA0CC7DB095}"/>
              </a:ext>
            </a:extLst>
          </p:cNvPr>
          <p:cNvSpPr/>
          <p:nvPr/>
        </p:nvSpPr>
        <p:spPr>
          <a:xfrm>
            <a:off x="793955" y="2208975"/>
            <a:ext cx="9338426" cy="2862322"/>
          </a:xfrm>
          <a:prstGeom prst="rect">
            <a:avLst/>
          </a:prstGeom>
        </p:spPr>
        <p:txBody>
          <a:bodyPr wrap="square">
            <a:spAutoFit/>
          </a:bodyPr>
          <a:lstStyle/>
          <a:p>
            <a:r>
              <a:rPr lang="el-GR" b="1" dirty="0">
                <a:solidFill>
                  <a:schemeClr val="tx2">
                    <a:lumMod val="50000"/>
                  </a:schemeClr>
                </a:solidFill>
                <a:latin typeface="Chronicle Display"/>
              </a:rPr>
              <a:t>Η εισαγωγή στον Υπολογιστή</a:t>
            </a:r>
          </a:p>
          <a:p>
            <a:endParaRPr lang="el-GR" b="1" dirty="0">
              <a:solidFill>
                <a:schemeClr val="tx2">
                  <a:lumMod val="50000"/>
                </a:schemeClr>
              </a:solidFill>
              <a:latin typeface="Chronicle Display"/>
            </a:endParaRPr>
          </a:p>
          <a:p>
            <a:r>
              <a:rPr lang="el-GR" dirty="0">
                <a:solidFill>
                  <a:schemeClr val="bg1"/>
                </a:solidFill>
                <a:latin typeface="Chronicle Display"/>
              </a:rPr>
              <a:t>Ο πρώτος υπολογιστής κατασκευάστηκε το 1937. Πολλές ακόμη παραλλαγές του υπολογιστή έγιναν την επόμενη δεκαετία κυρίως λόγω στρατιωτικών κινήτρων. Αυτές οι συσκευές χρησιμοποιήθηκαν για σκοπούς επεξεργασίας και δεν είχαν λειτουργικό σύστημα.</a:t>
            </a:r>
          </a:p>
          <a:p>
            <a:endParaRPr lang="el-GR" dirty="0">
              <a:solidFill>
                <a:schemeClr val="bg1"/>
              </a:solidFill>
              <a:latin typeface="Chronicle Display"/>
            </a:endParaRPr>
          </a:p>
          <a:p>
            <a:r>
              <a:rPr lang="el-GR" dirty="0">
                <a:solidFill>
                  <a:schemeClr val="bg1"/>
                </a:solidFill>
                <a:latin typeface="Chronicle Display"/>
              </a:rPr>
              <a:t>Στη δεκαετία του 1950, οι υπολογιστές άρχισαν να εξελίσσονται γρήγορα. Οι εξελίξεις αφορούσαν πολλές γλώσσες προγράμματος, μνήμη και λειτουργικά συστήματα, εκτυπωτές και αποθήκευση πολυμέσων σε κασέτες και δίσκους. Το 1962, ο όρος «βάση δεδομένων» προστέθηκε στο </a:t>
            </a:r>
            <a:r>
              <a:rPr lang="el-GR" dirty="0" err="1">
                <a:solidFill>
                  <a:schemeClr val="bg1"/>
                </a:solidFill>
                <a:latin typeface="Chronicle Display"/>
              </a:rPr>
              <a:t>Oxford</a:t>
            </a:r>
            <a:r>
              <a:rPr lang="el-GR" dirty="0">
                <a:solidFill>
                  <a:schemeClr val="bg1"/>
                </a:solidFill>
                <a:latin typeface="Chronicle Display"/>
              </a:rPr>
              <a:t> </a:t>
            </a:r>
            <a:r>
              <a:rPr lang="el-GR" dirty="0" err="1">
                <a:solidFill>
                  <a:schemeClr val="bg1"/>
                </a:solidFill>
                <a:latin typeface="Chronicle Display"/>
              </a:rPr>
              <a:t>English</a:t>
            </a:r>
            <a:r>
              <a:rPr lang="el-GR" dirty="0">
                <a:solidFill>
                  <a:schemeClr val="bg1"/>
                </a:solidFill>
                <a:latin typeface="Chronicle Display"/>
              </a:rPr>
              <a:t> </a:t>
            </a:r>
            <a:r>
              <a:rPr lang="el-GR" dirty="0" err="1">
                <a:solidFill>
                  <a:schemeClr val="bg1"/>
                </a:solidFill>
                <a:latin typeface="Chronicle Display"/>
              </a:rPr>
              <a:t>Dictionary</a:t>
            </a:r>
            <a:r>
              <a:rPr lang="el-GR" dirty="0">
                <a:solidFill>
                  <a:schemeClr val="bg1"/>
                </a:solidFill>
                <a:latin typeface="Chronicle Display"/>
              </a:rPr>
              <a:t> ως περιγραφή για την αποθήκευση μέσων.</a:t>
            </a:r>
          </a:p>
        </p:txBody>
      </p:sp>
    </p:spTree>
    <p:extLst>
      <p:ext uri="{BB962C8B-B14F-4D97-AF65-F5344CB8AC3E}">
        <p14:creationId xmlns:p14="http://schemas.microsoft.com/office/powerpoint/2010/main" val="2231369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D65D-DD54-4253-9E92-1F9B59671D8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8E9BA85-369D-468D-B46D-D21147C51F3F}"/>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2435191A-8200-4777-AEC1-6124D143BBCB}"/>
              </a:ext>
            </a:extLst>
          </p:cNvPr>
          <p:cNvSpPr>
            <a:spLocks noGrp="1"/>
          </p:cNvSpPr>
          <p:nvPr>
            <p:ph type="sldNum" sz="quarter" idx="12"/>
          </p:nvPr>
        </p:nvSpPr>
        <p:spPr/>
        <p:txBody>
          <a:bodyPr/>
          <a:lstStyle/>
          <a:p>
            <a:fld id="{186AF604-6CBA-6F4A-A6F6-26E48A4D0EE4}" type="slidenum">
              <a:rPr lang="en-US" smtClean="0"/>
              <a:t>9</a:t>
            </a:fld>
            <a:endParaRPr lang="en-US"/>
          </a:p>
        </p:txBody>
      </p:sp>
      <p:pic>
        <p:nvPicPr>
          <p:cNvPr id="5" name="Picture 3">
            <a:extLst>
              <a:ext uri="{FF2B5EF4-FFF2-40B4-BE49-F238E27FC236}">
                <a16:creationId xmlns:a16="http://schemas.microsoft.com/office/drawing/2014/main" id="{3521437A-D9ED-4C10-8BAD-D268C708185B}"/>
              </a:ext>
            </a:extLst>
          </p:cNvPr>
          <p:cNvPicPr>
            <a:picLocks noChangeAspect="1"/>
          </p:cNvPicPr>
          <p:nvPr/>
        </p:nvPicPr>
        <p:blipFill>
          <a:blip r:embed="rId2"/>
          <a:stretch>
            <a:fillRect/>
          </a:stretch>
        </p:blipFill>
        <p:spPr>
          <a:xfrm>
            <a:off x="0" y="564"/>
            <a:ext cx="12192000" cy="6858000"/>
          </a:xfrm>
          <a:prstGeom prst="rect">
            <a:avLst/>
          </a:prstGeom>
        </p:spPr>
      </p:pic>
      <p:sp>
        <p:nvSpPr>
          <p:cNvPr id="6" name="Rectangle 5">
            <a:extLst>
              <a:ext uri="{FF2B5EF4-FFF2-40B4-BE49-F238E27FC236}">
                <a16:creationId xmlns:a16="http://schemas.microsoft.com/office/drawing/2014/main" id="{7670B7E8-25C1-4B81-B0A9-E8F3DFA5BC1D}"/>
              </a:ext>
            </a:extLst>
          </p:cNvPr>
          <p:cNvSpPr/>
          <p:nvPr/>
        </p:nvSpPr>
        <p:spPr>
          <a:xfrm>
            <a:off x="844858" y="1191158"/>
            <a:ext cx="9392575" cy="4935005"/>
          </a:xfrm>
          <a:prstGeom prst="rect">
            <a:avLst/>
          </a:prstGeom>
        </p:spPr>
        <p:txBody>
          <a:bodyPr wrap="square">
            <a:spAutoFit/>
          </a:bodyPr>
          <a:lstStyle/>
          <a:p>
            <a:pPr>
              <a:lnSpc>
                <a:spcPct val="107000"/>
              </a:lnSpc>
              <a:spcAft>
                <a:spcPts val="800"/>
              </a:spcAft>
            </a:pPr>
            <a:r>
              <a:rPr lang="el-GR" b="1" dirty="0">
                <a:solidFill>
                  <a:schemeClr val="tx2">
                    <a:lumMod val="50000"/>
                  </a:schemeClr>
                </a:solidFill>
                <a:latin typeface="Chronicle Display"/>
                <a:ea typeface="Calibri" panose="020F0502020204030204" pitchFamily="34" charset="0"/>
                <a:cs typeface="Times New Roman" panose="02020603050405020304" pitchFamily="18" charset="0"/>
              </a:rPr>
              <a:t>Ψηφιακή Απεικόνιση </a:t>
            </a:r>
          </a:p>
          <a:p>
            <a:pPr>
              <a:lnSpc>
                <a:spcPct val="107000"/>
              </a:lnSpc>
              <a:spcAft>
                <a:spcPts val="800"/>
              </a:spcAft>
            </a:pPr>
            <a:r>
              <a:rPr lang="el-GR" dirty="0">
                <a:solidFill>
                  <a:schemeClr val="bg1"/>
                </a:solidFill>
                <a:latin typeface="Chronicle Display"/>
                <a:ea typeface="Calibri" panose="020F0502020204030204" pitchFamily="34" charset="0"/>
                <a:cs typeface="Times New Roman" panose="02020603050405020304" pitchFamily="18" charset="0"/>
              </a:rPr>
              <a:t>Το CCD (</a:t>
            </a:r>
            <a:r>
              <a:rPr lang="el-GR" dirty="0" err="1">
                <a:solidFill>
                  <a:schemeClr val="bg1"/>
                </a:solidFill>
                <a:latin typeface="Chronicle Display"/>
                <a:ea typeface="Calibri" panose="020F0502020204030204" pitchFamily="34" charset="0"/>
                <a:cs typeface="Times New Roman" panose="02020603050405020304" pitchFamily="18" charset="0"/>
              </a:rPr>
              <a:t>Charged-coupled</a:t>
            </a:r>
            <a:r>
              <a:rPr lang="el-GR" dirty="0">
                <a:solidFill>
                  <a:schemeClr val="bg1"/>
                </a:solidFill>
                <a:latin typeface="Chronicle Display"/>
                <a:ea typeface="Calibri" panose="020F0502020204030204" pitchFamily="34" charset="0"/>
                <a:cs typeface="Times New Roman" panose="02020603050405020304" pitchFamily="18" charset="0"/>
              </a:rPr>
              <a:t> </a:t>
            </a:r>
            <a:r>
              <a:rPr lang="el-GR" dirty="0" err="1">
                <a:solidFill>
                  <a:schemeClr val="bg1"/>
                </a:solidFill>
                <a:latin typeface="Chronicle Display"/>
                <a:ea typeface="Calibri" panose="020F0502020204030204" pitchFamily="34" charset="0"/>
                <a:cs typeface="Times New Roman" panose="02020603050405020304" pitchFamily="18" charset="0"/>
              </a:rPr>
              <a:t>device</a:t>
            </a:r>
            <a:r>
              <a:rPr lang="el-GR" dirty="0">
                <a:solidFill>
                  <a:schemeClr val="bg1"/>
                </a:solidFill>
                <a:latin typeface="Chronicle Display"/>
                <a:ea typeface="Calibri" panose="020F0502020204030204" pitchFamily="34" charset="0"/>
                <a:cs typeface="Times New Roman" panose="02020603050405020304" pitchFamily="18" charset="0"/>
              </a:rPr>
              <a:t> - συσκευή με φόρτιση-σύζευξη), ήταν ο πρώτος τεχνολογικός εξοπλισμός που μετατράπηκε σε ψηφιακά σήματα, το 1969. Αυτό επηρέασε τις ψηφιακές φωτογραφικές μηχανές και την ψηφιακή απεικόνιση και ήταν ιδιαίτερα χρήσιμο για την ιατρική βιομηχανία. Η πρώτη ψηφιακή φωτογραφική μηχανή δημιουργήθηκε 6 χρόνια αργότερα από τον </a:t>
            </a:r>
            <a:r>
              <a:rPr lang="el-GR" dirty="0" err="1">
                <a:solidFill>
                  <a:schemeClr val="bg1"/>
                </a:solidFill>
                <a:latin typeface="Chronicle Display"/>
                <a:ea typeface="Calibri" panose="020F0502020204030204" pitchFamily="34" charset="0"/>
                <a:cs typeface="Times New Roman" panose="02020603050405020304" pitchFamily="18" charset="0"/>
              </a:rPr>
              <a:t>Steven</a:t>
            </a:r>
            <a:r>
              <a:rPr lang="el-GR" dirty="0">
                <a:solidFill>
                  <a:schemeClr val="bg1"/>
                </a:solidFill>
                <a:latin typeface="Chronicle Display"/>
                <a:ea typeface="Calibri" panose="020F0502020204030204" pitchFamily="34" charset="0"/>
                <a:cs typeface="Times New Roman" panose="02020603050405020304" pitchFamily="18" charset="0"/>
              </a:rPr>
              <a:t> </a:t>
            </a:r>
            <a:r>
              <a:rPr lang="el-GR" dirty="0" err="1">
                <a:solidFill>
                  <a:schemeClr val="bg1"/>
                </a:solidFill>
                <a:latin typeface="Chronicle Display"/>
                <a:ea typeface="Calibri" panose="020F0502020204030204" pitchFamily="34" charset="0"/>
                <a:cs typeface="Times New Roman" panose="02020603050405020304" pitchFamily="18" charset="0"/>
              </a:rPr>
              <a:t>Sasson</a:t>
            </a:r>
            <a:r>
              <a:rPr lang="el-GR" dirty="0">
                <a:solidFill>
                  <a:schemeClr val="bg1"/>
                </a:solidFill>
                <a:latin typeface="Chronicle Display"/>
                <a:ea typeface="Calibri" panose="020F0502020204030204" pitchFamily="34" charset="0"/>
                <a:cs typeface="Times New Roman" panose="02020603050405020304" pitchFamily="18" charset="0"/>
              </a:rPr>
              <a:t> και οι φωτογραφίες μπορούσαν τώρα να αποθηκευτούν μέσω μιας μνήμης υπολογιστή χωρίς τη χρήση φιλμ.</a:t>
            </a:r>
          </a:p>
          <a:p>
            <a:pPr>
              <a:lnSpc>
                <a:spcPct val="107000"/>
              </a:lnSpc>
              <a:spcAft>
                <a:spcPts val="800"/>
              </a:spcAft>
            </a:pPr>
            <a:endParaRPr lang="el-GR" dirty="0">
              <a:solidFill>
                <a:schemeClr val="bg1"/>
              </a:solidFill>
              <a:latin typeface="Chronicle Display"/>
              <a:ea typeface="Calibri" panose="020F0502020204030204" pitchFamily="34" charset="0"/>
              <a:cs typeface="Times New Roman" panose="02020603050405020304" pitchFamily="18" charset="0"/>
            </a:endParaRPr>
          </a:p>
          <a:p>
            <a:pPr>
              <a:lnSpc>
                <a:spcPct val="107000"/>
              </a:lnSpc>
              <a:spcAft>
                <a:spcPts val="800"/>
              </a:spcAft>
            </a:pPr>
            <a:r>
              <a:rPr lang="el-GR" b="1" dirty="0">
                <a:solidFill>
                  <a:schemeClr val="tx2">
                    <a:lumMod val="50000"/>
                  </a:schemeClr>
                </a:solidFill>
                <a:latin typeface="Chronicle Display"/>
                <a:ea typeface="Calibri" panose="020F0502020204030204" pitchFamily="34" charset="0"/>
                <a:cs typeface="Times New Roman" panose="02020603050405020304" pitchFamily="18" charset="0"/>
              </a:rPr>
              <a:t>Εισαγωγή της </a:t>
            </a:r>
            <a:r>
              <a:rPr lang="el-GR" b="1" dirty="0" err="1">
                <a:solidFill>
                  <a:schemeClr val="tx2">
                    <a:lumMod val="50000"/>
                  </a:schemeClr>
                </a:solidFill>
                <a:latin typeface="Chronicle Display"/>
                <a:ea typeface="Calibri" panose="020F0502020204030204" pitchFamily="34" charset="0"/>
                <a:cs typeface="Times New Roman" panose="02020603050405020304" pitchFamily="18" charset="0"/>
              </a:rPr>
              <a:t>ψηφιοποίησης</a:t>
            </a:r>
            <a:r>
              <a:rPr lang="el-GR" b="1" dirty="0">
                <a:solidFill>
                  <a:schemeClr val="tx2">
                    <a:lumMod val="50000"/>
                  </a:schemeClr>
                </a:solidFill>
                <a:latin typeface="Chronicle Display"/>
                <a:ea typeface="Calibri" panose="020F0502020204030204" pitchFamily="34" charset="0"/>
                <a:cs typeface="Times New Roman" panose="02020603050405020304" pitchFamily="18" charset="0"/>
              </a:rPr>
              <a:t> στο σπίτι</a:t>
            </a:r>
          </a:p>
          <a:p>
            <a:pPr>
              <a:lnSpc>
                <a:spcPct val="107000"/>
              </a:lnSpc>
              <a:spcAft>
                <a:spcPts val="800"/>
              </a:spcAft>
            </a:pPr>
            <a:r>
              <a:rPr lang="el-GR" dirty="0">
                <a:solidFill>
                  <a:schemeClr val="bg1"/>
                </a:solidFill>
                <a:latin typeface="Chronicle Display"/>
                <a:ea typeface="Calibri" panose="020F0502020204030204" pitchFamily="34" charset="0"/>
                <a:cs typeface="Times New Roman" panose="02020603050405020304" pitchFamily="18" charset="0"/>
              </a:rPr>
              <a:t>Οι πρώτοι προσωπικοί υπολογιστές παρουσιάστηκαν το 1975. Αυτό έκανε την ψηφιακή αποθήκευση ακόμη πιο προσιτή.  Τα CD (</a:t>
            </a:r>
            <a:r>
              <a:rPr lang="el-GR" dirty="0" err="1">
                <a:solidFill>
                  <a:schemeClr val="bg1"/>
                </a:solidFill>
                <a:latin typeface="Chronicle Display"/>
                <a:ea typeface="Calibri" panose="020F0502020204030204" pitchFamily="34" charset="0"/>
                <a:cs typeface="Times New Roman" panose="02020603050405020304" pitchFamily="18" charset="0"/>
              </a:rPr>
              <a:t>compact</a:t>
            </a:r>
            <a:r>
              <a:rPr lang="el-GR" dirty="0">
                <a:solidFill>
                  <a:schemeClr val="bg1"/>
                </a:solidFill>
                <a:latin typeface="Chronicle Display"/>
                <a:ea typeface="Calibri" panose="020F0502020204030204" pitchFamily="34" charset="0"/>
                <a:cs typeface="Times New Roman" panose="02020603050405020304" pitchFamily="18" charset="0"/>
              </a:rPr>
              <a:t> disk), κυκλοφόρησαν στην αγορά αργότερα το 1982 και μέχρι το 1988 οι πωλήσεις τους ξεπέρασαν τις πωλήσεις δίσκων </a:t>
            </a:r>
            <a:r>
              <a:rPr lang="el-GR" dirty="0" err="1">
                <a:solidFill>
                  <a:schemeClr val="bg1"/>
                </a:solidFill>
                <a:latin typeface="Chronicle Display"/>
                <a:ea typeface="Calibri" panose="020F0502020204030204" pitchFamily="34" charset="0"/>
                <a:cs typeface="Times New Roman" panose="02020603050405020304" pitchFamily="18" charset="0"/>
              </a:rPr>
              <a:t>βινυλίου</a:t>
            </a:r>
            <a:r>
              <a:rPr lang="el-GR" dirty="0">
                <a:solidFill>
                  <a:schemeClr val="bg1"/>
                </a:solidFill>
                <a:latin typeface="Chronicle Display"/>
                <a:ea typeface="Calibri" panose="020F0502020204030204" pitchFamily="34" charset="0"/>
                <a:cs typeface="Times New Roman" panose="02020603050405020304" pitchFamily="18" charset="0"/>
              </a:rPr>
              <a:t>. Δυο χρόνια αργότερα (1986), η μορφή JPEG εισήχθη στην αγορά και παρουσιάστηκε ως ένας τρόπος μείωσης του μεγέθους των αρχείων εικόνας. Αυτό έκανε την αποστολή και λήψη εικόνων μια ευκολότερη διαδικασία. Μέχρι τότε, τα συμπιεσμένα δεδομένα είχαν γίνει γνωστά στο κοινό.</a:t>
            </a:r>
          </a:p>
        </p:txBody>
      </p:sp>
    </p:spTree>
    <p:extLst>
      <p:ext uri="{BB962C8B-B14F-4D97-AF65-F5344CB8AC3E}">
        <p14:creationId xmlns:p14="http://schemas.microsoft.com/office/powerpoint/2010/main" val="1351828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1305</TotalTime>
  <Words>1259</Words>
  <Application>Microsoft Office PowerPoint</Application>
  <PresentationFormat>Widescreen</PresentationFormat>
  <Paragraphs>146</Paragraphs>
  <Slides>13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Calibri Light</vt:lpstr>
      <vt:lpstr>Chronicle Display</vt:lpstr>
      <vt:lpstr>Times New Roman</vt:lpstr>
      <vt:lpstr>Office Theme</vt:lpstr>
      <vt:lpstr>Benutzerdefiniertes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Andrianna Emphasyscentre</cp:lastModifiedBy>
  <cp:revision>124</cp:revision>
  <dcterms:created xsi:type="dcterms:W3CDTF">2011-01-21T15:00:27Z</dcterms:created>
  <dcterms:modified xsi:type="dcterms:W3CDTF">2020-06-16T08:26:04Z</dcterms:modified>
</cp:coreProperties>
</file>