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75" r:id="rId4"/>
    <p:sldId id="296" r:id="rId5"/>
    <p:sldId id="314" r:id="rId6"/>
    <p:sldId id="308" r:id="rId7"/>
    <p:sldId id="297" r:id="rId8"/>
    <p:sldId id="309" r:id="rId9"/>
    <p:sldId id="310" r:id="rId10"/>
    <p:sldId id="311" r:id="rId11"/>
    <p:sldId id="312" r:id="rId12"/>
    <p:sldId id="313" r:id="rId13"/>
    <p:sldId id="29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22B45-DFC1-4ABF-A912-28F385E8301F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D5F6E-A259-4E94-903E-888D3015D0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12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F40A-DC24-4CCE-AD73-36EC42EAEEC3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70C8-BBF8-4F38-BF4A-C08D7978C8FC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4748-7E25-461A-9F8D-E9E301B77368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04530-CF1E-465C-86E0-65671F75F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F5A5F-D515-47A0-9045-ABBF5FA4E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7A7F8D-BC2D-48F1-860E-5EE637C8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2364C1-7075-4AFD-BDC1-1C1983DD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97EC4-8081-48F1-BF0B-82FD9E2C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83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9820D-D1E7-4906-8672-5F5E6E8B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AD9F0-F295-4B96-BDE8-70395C5DE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BF49C7-D03F-46E9-B897-760E1EF5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E14815-E04B-4894-AFCE-649EF6C65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026879-9B26-46F8-89E8-237F7B4C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847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06317-8F37-4949-88C8-275A455F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7FAB0B-64B6-472D-81FD-E50D88FDF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D39EAC-C25D-47B7-B9F4-1E28BF37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DEA191-A3CD-4BA9-8EB4-B102B62B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DAB8A5-4C35-405E-85E9-94F39813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65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7FE95-FCED-45DE-A28C-FDDD8193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C496AB-4956-4D53-B2A6-06E5CD68B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FC843B-674F-474F-9FFC-4EE6AE4D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1E9517-5B02-4F09-935C-2703DBD2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69C0F8-B3A4-4D65-9A51-D1FFE14C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1B4614-905C-4665-B42E-7597904A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876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86A2B-56F8-44D0-8EA8-DECF3FC0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916061-0778-4F37-AC4D-D831376B5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C3A04D-6F4E-4819-B39B-FF58667E7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9EC12E6-20E7-4E1D-9DC1-401B17206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82BC9C-0A50-4326-90B5-262CBBE8D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6B7BEE7-D2E4-48E7-B86A-41F79F813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6D60ADE-2A19-42F8-8DCE-FF3AB956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6B0F075-0200-4E56-B5E0-3351A148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173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9F2D9-0898-4D2F-AAFA-2A02F443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71B120-CCB8-41B6-8743-FF7E8CA9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A25546-2A04-4E78-9553-954C877C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1F5436-FB8F-4896-8F03-D10DB219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05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D9149E-28FA-414A-9724-D2A56555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C861E0-F9EF-4DA8-944F-762CD954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55BDAA-162A-4432-82CB-69B71903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49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BF920-C839-4737-A664-DC61971A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5BF7F0-EDBE-4856-AE99-277E711B9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2AF53-91D1-4121-8B47-28EA431A0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030202-22C2-4856-8B35-9CF74F45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2563CF-F533-4FBF-B985-3D2B3F76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C48AE8-E5F7-4E53-B972-994F2DB8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20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804C-E066-4D44-A64E-42A27AF002D7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AAA1C-A41E-42C7-B388-7C1E0715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776A8D2-3DD6-4DA3-B725-C661F7FE8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3AD13F-9AAE-487B-94AA-C45168616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907D3F-D00E-427C-A8CB-A31F1D3A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F3EA34-D8A1-4D99-97F2-F3AC6F83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D48AE7-6491-4229-836E-36B3DD17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397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3EF5C-BAD3-4DDF-A7D1-96892FA2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7BA673-73AA-41F8-A3FB-A8FFF4094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4BF490-ED79-4B98-B3AD-08F29992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518407-70F0-4710-8AAE-F1F3041A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1E2B23-6153-4D40-8622-8487B83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6AD8E61-BD4A-4653-AFCC-A50D04699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59DD79-9AC7-4763-80D2-38F8E9599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05CE2C-2C1C-4D65-A7A3-EDE60BEB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1A4A0A-1091-488F-B5C1-221EA3BE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B0205-61C2-469D-9AB7-98F7A6EA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78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8AFD-FA09-418D-BDDD-B7927E4BDDD8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7324-B10A-4362-9262-AC97B4971895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34FE-29CE-4C5F-B2F5-98F00AFFC1F3}" type="datetime1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E04E-2C5D-430C-B2DB-C62B778FD51B}" type="datetime1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F946-FCBD-4271-BD4B-1F35030CED43}" type="datetime1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74B3-45E8-4751-9B9C-FF10C3BE1612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E093-D3A0-4F66-93B2-FDB4C19A894C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0AF2-3E75-4CCC-9A52-0A127AC80A78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C690B4F-9B9D-46F3-910B-39B92C112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48B6D6-0AAA-42BD-A65D-3E9CCDD0A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2D6AE5-5E0A-4AB0-A389-6D5961196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D9D30-0124-4103-AE56-350871A9E6F3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F7491B-126E-4A41-8FBA-CB793B57F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2D0CBC-870A-4329-8673-07F1904E6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31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5p.org/node/918937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legacybox.com/blogs/analog/the-history-of-digitization" TargetMode="External"/><Relationship Id="rId3" Type="http://schemas.openxmlformats.org/officeDocument/2006/relationships/hyperlink" Target="https://workingmouse.com.au/innovation/digitisation-digitalisation-digital-transformation" TargetMode="External"/><Relationship Id="rId7" Type="http://schemas.openxmlformats.org/officeDocument/2006/relationships/hyperlink" Target="https://www.forbes.com/sites/gilpress/2015/12/27/a-very-short-history-of-digitization/#13caf31149a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outhtree.com/blogs/artifact/history-of-digitization" TargetMode="External"/><Relationship Id="rId5" Type="http://schemas.openxmlformats.org/officeDocument/2006/relationships/hyperlink" Target="https://www.salesforce.com/products/platform/what-is-digital-transformation/" TargetMode="External"/><Relationship Id="rId4" Type="http://schemas.openxmlformats.org/officeDocument/2006/relationships/hyperlink" Target="https://en.wikipedia.org/wiki/Digitization#Digitization_versus_digital_preserv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igivet.eduproject.e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mphasyscentre.com/research/vet-sector/digiv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08CR1fd8w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5p.org/node/91893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968119" y="151473"/>
            <a:ext cx="6679193" cy="6348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25145">
              <a:lnSpc>
                <a:spcPct val="100000"/>
              </a:lnSpc>
            </a:pPr>
            <a:r>
              <a:rPr lang="en-US" altLang="zh-CN" sz="2000" b="1" spc="-154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2000" b="1" spc="-104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2000" b="1" spc="-225" dirty="0">
                <a:solidFill>
                  <a:srgbClr val="FEFEFE"/>
                </a:solidFill>
                <a:ea typeface="Times New Roman"/>
              </a:rPr>
              <a:t>VET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4800" spc="-440" dirty="0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4800" spc="-275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4800" spc="-540" dirty="0">
                <a:solidFill>
                  <a:srgbClr val="FEFEFE"/>
                </a:solidFill>
                <a:ea typeface="Times New Roman"/>
              </a:rPr>
              <a:t>VET</a:t>
            </a:r>
          </a:p>
          <a:p>
            <a:pPr>
              <a:lnSpc>
                <a:spcPts val="1389"/>
              </a:lnSpc>
            </a:pPr>
            <a:endParaRPr lang="en-US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81FEF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PROMOVAREA DIGITIZĂRII ȘI INDUSTRIEI 4.0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solidFill>
                <a:srgbClr val="81FEF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81FEF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ÎN EDUCAȚIA ȘI FORMAREA PROFESIONALĂ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fontAlgn="base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fontAlgn="base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err="1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Modul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Training </a:t>
            </a:r>
            <a:r>
              <a:rPr lang="en-US" altLang="zh-CN" b="1" dirty="0" err="1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Cursanti</a:t>
            </a:r>
            <a:br>
              <a:rPr lang="en-US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</a:p>
          <a:p>
            <a:pPr lv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Modulul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A:  </a:t>
            </a:r>
            <a:r>
              <a:rPr lang="en-US" dirty="0" err="1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Digitizarea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Termeni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&amp; </a:t>
            </a:r>
            <a:r>
              <a:rPr lang="en-US" dirty="0" err="1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istorie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 marL="118236" hangingPunct="0">
              <a:lnSpc>
                <a:spcPct val="95416"/>
              </a:lnSpc>
            </a:pPr>
            <a:r>
              <a:rPr lang="en-US" altLang="zh-CN" spc="-65" dirty="0" err="1">
                <a:solidFill>
                  <a:schemeClr val="bg1"/>
                </a:solidFill>
                <a:ea typeface="Times New Roman"/>
              </a:rPr>
              <a:t>Emphasys</a:t>
            </a:r>
            <a:r>
              <a:rPr lang="en-US" altLang="zh-CN" spc="-65" dirty="0">
                <a:solidFill>
                  <a:schemeClr val="bg1"/>
                </a:solidFill>
                <a:ea typeface="Times New Roman"/>
              </a:rPr>
              <a:t> Centre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05"/>
              </a:lnSpc>
            </a:pPr>
            <a:endParaRPr lang="en-US" dirty="0"/>
          </a:p>
          <a:p>
            <a:pPr marL="972947" indent="-25908" hangingPunct="0">
              <a:lnSpc>
                <a:spcPct val="95833"/>
              </a:lnSpc>
            </a:pP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European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support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production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this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publication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does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not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constitute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30" dirty="0">
                <a:solidFill>
                  <a:srgbClr val="FEFEFE"/>
                </a:solidFill>
                <a:ea typeface="Times New Roman"/>
              </a:rPr>
              <a:t>an</a:t>
            </a:r>
            <a:r>
              <a:rPr lang="en-US" altLang="zh-CN" sz="1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endorsement</a:t>
            </a:r>
            <a:r>
              <a:rPr lang="en-US" altLang="zh-CN" sz="11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contents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reflects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views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only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authors,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and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Commission</a:t>
            </a:r>
          </a:p>
          <a:p>
            <a:pPr marL="0" indent="834263">
              <a:lnSpc>
                <a:spcPct val="100000"/>
              </a:lnSpc>
            </a:pP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cannot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held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responsible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any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use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may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made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information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contained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therein</a:t>
            </a:r>
            <a:r>
              <a:rPr lang="en-US" altLang="zh-CN" sz="1100" dirty="0">
                <a:solidFill>
                  <a:srgbClr val="FEFEFE"/>
                </a:solidFill>
                <a:latin typeface="Times New Roman"/>
                <a:ea typeface="Times New Roman"/>
              </a:rPr>
              <a:t>.</a:t>
            </a:r>
            <a:endParaRPr lang="en-US" altLang="zh-CN" sz="1200" dirty="0">
              <a:solidFill>
                <a:srgbClr val="FEFEFE"/>
              </a:solidFill>
              <a:latin typeface="Times New Roman"/>
              <a:ea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184" y="413011"/>
            <a:ext cx="4986960" cy="4938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6EA0-2F68-4B6A-8E3D-38BE41F3D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45CD0-D077-43EC-8B5C-7C4DECC1C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283C6-30F5-4F29-B5D1-CB6B9E94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9E0CF3A-A69E-4743-9C07-A160F4C6A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157835-8E5A-4F6B-B9A5-B80AD5BA0485}"/>
              </a:ext>
            </a:extLst>
          </p:cNvPr>
          <p:cNvSpPr/>
          <p:nvPr/>
        </p:nvSpPr>
        <p:spPr>
          <a:xfrm>
            <a:off x="1083076" y="1200556"/>
            <a:ext cx="9250532" cy="4458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World Wide Web - www</a:t>
            </a:r>
            <a:endParaRPr lang="en-GB" dirty="0">
              <a:solidFill>
                <a:schemeClr val="tx2">
                  <a:lumMod val="50000"/>
                </a:schemeClr>
              </a:solidFill>
              <a:latin typeface="Chronicle Displa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anii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1960,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internetul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devenit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accesibil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intregii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lumi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special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organizații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precum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armata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dezvoltând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funcționarea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internet.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Atunci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crescut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digitalizării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măsură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oamenii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începuseră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trimită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e-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mailuri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trimită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mesaje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instantanee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creeze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bloguri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, site-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web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forumuri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anii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1980, World Wide Web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devenise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accesibil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niciodată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1994,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anunțurile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banner au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apărut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nouă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formă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publicitate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, care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folosite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astăzi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hronicle Displa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Digitalizarea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depășește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stocarea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tangibilă</a:t>
            </a:r>
            <a:endParaRPr lang="en-GB" b="1" dirty="0">
              <a:solidFill>
                <a:schemeClr val="tx2">
                  <a:lumMod val="50000"/>
                </a:schemeClr>
              </a:solidFill>
              <a:latin typeface="Chronicle Displa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2002,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informațiile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digitale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depășesc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formele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non-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digitale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Anul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următor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vând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camere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digitale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decât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camere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cu film.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Această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schimbare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rapidă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datorată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comunicării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Internetului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capacității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partaja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date a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însemnat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filmul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început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rapid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devină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puțin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semnificativ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gospodăria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obișnuită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952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29ED4E-6C8A-45C9-AAC2-3200BB8DE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42"/>
          <a:stretch/>
        </p:blipFill>
        <p:spPr>
          <a:xfrm>
            <a:off x="2543089" y="2726383"/>
            <a:ext cx="7096057" cy="27089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11</a:t>
            </a:fld>
            <a:endParaRPr lang="en-US"/>
          </a:p>
        </p:txBody>
      </p:sp>
      <p:sp>
        <p:nvSpPr>
          <p:cNvPr id="6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TEMA</a:t>
            </a:r>
          </a:p>
        </p:txBody>
      </p:sp>
      <p:sp>
        <p:nvSpPr>
          <p:cNvPr id="7" name="Rectangle 6"/>
          <p:cNvSpPr/>
          <p:nvPr/>
        </p:nvSpPr>
        <p:spPr>
          <a:xfrm>
            <a:off x="2428565" y="1082044"/>
            <a:ext cx="74639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Tema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2400" i="1" dirty="0" err="1">
                <a:solidFill>
                  <a:schemeClr val="bg1"/>
                </a:solidFill>
              </a:rPr>
              <a:t>Urmați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linkul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și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trageți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cuvintele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în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casete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corespunzatoare</a:t>
            </a:r>
            <a:endParaRPr lang="en-GB" sz="20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3760" y="4889016"/>
            <a:ext cx="3004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https://h5p.org/node/918937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08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242247" y="1086837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dirty="0" err="1">
                <a:solidFill>
                  <a:srgbClr val="FEFEFE"/>
                </a:solidFill>
                <a:ea typeface="Times New Roman"/>
              </a:rPr>
              <a:t>Referinte</a:t>
            </a:r>
            <a:endParaRPr lang="en-US" altLang="zh-CN" sz="360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6" name="TextBox 46"/>
          <p:cNvSpPr txBox="1"/>
          <p:nvPr/>
        </p:nvSpPr>
        <p:spPr>
          <a:xfrm>
            <a:off x="1242247" y="1755832"/>
            <a:ext cx="9494078" cy="496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b="1" spc="-15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12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D2BEFEC-2D70-4C1E-81C3-D051583B7851}"/>
              </a:ext>
            </a:extLst>
          </p:cNvPr>
          <p:cNvSpPr/>
          <p:nvPr/>
        </p:nvSpPr>
        <p:spPr>
          <a:xfrm>
            <a:off x="1242248" y="1755832"/>
            <a:ext cx="104384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Digitisation</a:t>
            </a:r>
            <a:r>
              <a:rPr lang="en-US" sz="1400" dirty="0">
                <a:solidFill>
                  <a:schemeClr val="bg1"/>
                </a:solidFill>
              </a:rPr>
              <a:t> and </a:t>
            </a:r>
            <a:r>
              <a:rPr lang="en-US" sz="1400" dirty="0" err="1">
                <a:solidFill>
                  <a:schemeClr val="bg1"/>
                </a:solidFill>
              </a:rPr>
              <a:t>Digitalisation</a:t>
            </a:r>
            <a:r>
              <a:rPr lang="en-US" sz="1400" dirty="0">
                <a:solidFill>
                  <a:schemeClr val="bg1"/>
                </a:solidFill>
              </a:rPr>
              <a:t>: What Means What? by David Burkett, Dec 19th, 2017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</a:p>
          <a:p>
            <a:r>
              <a:rPr lang="en-GB" sz="14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https://workingmouse.com.au/innovation/digitisation-digitalisation-digital-transformation</a:t>
            </a:r>
            <a:endParaRPr lang="en-GB" sz="1400" dirty="0">
              <a:solidFill>
                <a:srgbClr val="0000FF"/>
              </a:solidFill>
            </a:endParaRPr>
          </a:p>
          <a:p>
            <a:endParaRPr lang="en-GB" sz="1400" dirty="0">
              <a:solidFill>
                <a:srgbClr val="0000FF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Digitization, </a:t>
            </a:r>
          </a:p>
          <a:p>
            <a:r>
              <a:rPr lang="de-DE" sz="1400" dirty="0">
                <a:solidFill>
                  <a:schemeClr val="bg1"/>
                </a:solidFill>
                <a:hlinkClick r:id="rId4"/>
              </a:rPr>
              <a:t>https://en.wikipedia.org/wiki/Digitization#Digitization_versus_digital_preservation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</a:p>
          <a:p>
            <a:endParaRPr lang="de-DE" sz="14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What Is Digital Transformation?, </a:t>
            </a:r>
          </a:p>
          <a:p>
            <a:r>
              <a:rPr lang="de-DE" sz="1400" dirty="0">
                <a:solidFill>
                  <a:schemeClr val="bg1"/>
                </a:solidFill>
                <a:hlinkClick r:id="rId5"/>
              </a:rPr>
              <a:t>https://www.salesforce.com/products/platform/what-is-digital-transformation/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</a:p>
          <a:p>
            <a:endParaRPr lang="de-DE" sz="14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History of digitization,</a:t>
            </a:r>
          </a:p>
          <a:p>
            <a:r>
              <a:rPr lang="en-US" sz="1400" u="sng" dirty="0">
                <a:hlinkClick r:id="rId6"/>
              </a:rPr>
              <a:t>https://southtree.com/blogs/artifact/history-of-digitization</a:t>
            </a:r>
            <a:endParaRPr lang="en-US" sz="1400" u="sng" dirty="0"/>
          </a:p>
          <a:p>
            <a:endParaRPr lang="en-GB" sz="1400" dirty="0"/>
          </a:p>
          <a:p>
            <a:r>
              <a:rPr lang="en-GB" sz="1400" dirty="0">
                <a:solidFill>
                  <a:schemeClr val="bg1"/>
                </a:solidFill>
              </a:rPr>
              <a:t>A very short history of digitization, </a:t>
            </a:r>
          </a:p>
          <a:p>
            <a:r>
              <a:rPr lang="en-US" sz="1400" u="sng" dirty="0">
                <a:hlinkClick r:id="rId7"/>
              </a:rPr>
              <a:t>https://www.forbes.com/sites/gilpress/2015/12/27/a-very-short-history-of-digitization/#13caf31149ac</a:t>
            </a:r>
            <a:endParaRPr lang="en-GB" sz="1400" dirty="0"/>
          </a:p>
          <a:p>
            <a:r>
              <a:rPr lang="en-US" sz="1400" dirty="0"/>
              <a:t> 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history of digitization, 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</a:p>
          <a:p>
            <a:r>
              <a:rPr lang="en-US" sz="1400" u="sng" dirty="0">
                <a:hlinkClick r:id="rId8"/>
              </a:rPr>
              <a:t>https://legacybox.com/blogs/analog/the-history-of-digitization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63846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0"/>
            <a:ext cx="12192000" cy="6858000"/>
          </a:xfrm>
          <a:prstGeom prst="rect">
            <a:avLst/>
          </a:prstGeom>
        </p:spPr>
      </p:pic>
      <p:sp>
        <p:nvSpPr>
          <p:cNvPr id="2" name="TextBox 45"/>
          <p:cNvSpPr txBox="1"/>
          <p:nvPr/>
        </p:nvSpPr>
        <p:spPr>
          <a:xfrm>
            <a:off x="1010411" y="1168003"/>
            <a:ext cx="178107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304" dirty="0">
                <a:solidFill>
                  <a:srgbClr val="FEFEFE"/>
                </a:solidFill>
                <a:latin typeface="+mj-lt"/>
                <a:ea typeface="Times New Roman"/>
              </a:rPr>
              <a:t>CONT</a:t>
            </a:r>
            <a:r>
              <a:rPr lang="en-US" altLang="zh-CN" sz="3200" spc="-295" dirty="0">
                <a:solidFill>
                  <a:srgbClr val="FEFEFE"/>
                </a:solidFill>
                <a:latin typeface="+mj-lt"/>
                <a:ea typeface="Times New Roman"/>
              </a:rPr>
              <a:t>ACT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1267" y="3358490"/>
            <a:ext cx="3639559" cy="252120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0" dirty="0">
                <a:solidFill>
                  <a:srgbClr val="FEFEFE"/>
                </a:solidFill>
                <a:ea typeface="Times New Roman"/>
              </a:rPr>
              <a:t>Universität</a:t>
            </a:r>
            <a:r>
              <a:rPr lang="en-US" altLang="zh-CN" sz="1600" b="1" spc="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60" dirty="0">
                <a:solidFill>
                  <a:srgbClr val="FEFEFE"/>
                </a:solidFill>
                <a:ea typeface="Times New Roman"/>
              </a:rPr>
              <a:t>Paderborn</a:t>
            </a:r>
          </a:p>
          <a:p>
            <a:pPr marL="0" hangingPunct="0">
              <a:lnSpc>
                <a:spcPct val="99583"/>
              </a:lnSpc>
            </a:pPr>
            <a:r>
              <a:rPr lang="en-US" altLang="zh-CN" sz="1600" b="1" spc="-30" dirty="0">
                <a:solidFill>
                  <a:srgbClr val="FEFEFE"/>
                </a:solidFill>
                <a:ea typeface="Times New Roman"/>
              </a:rPr>
              <a:t>Department</a:t>
            </a:r>
            <a:r>
              <a:rPr lang="en-US" altLang="zh-CN" sz="1600" b="1" spc="-20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25" dirty="0">
                <a:solidFill>
                  <a:srgbClr val="FEFEFE"/>
                </a:solidFill>
                <a:ea typeface="Times New Roman"/>
              </a:rPr>
              <a:t>Wirtschaftspädagogik</a:t>
            </a:r>
            <a:r>
              <a:rPr lang="en-US" altLang="zh-CN" sz="1600" b="1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55" dirty="0">
                <a:solidFill>
                  <a:srgbClr val="FEFEFE"/>
                </a:solidFill>
                <a:ea typeface="Times New Roman"/>
              </a:rPr>
              <a:t>Lehrstuhl</a:t>
            </a:r>
            <a:r>
              <a:rPr lang="en-US" altLang="zh-CN" sz="1600" b="1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55" dirty="0">
                <a:solidFill>
                  <a:srgbClr val="FEFEFE"/>
                </a:solidFill>
                <a:ea typeface="Times New Roman"/>
              </a:rPr>
              <a:t>Wirtschaftspädagogik</a:t>
            </a:r>
            <a:r>
              <a:rPr lang="en-US" altLang="zh-CN" sz="1600" b="1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55" dirty="0">
                <a:solidFill>
                  <a:srgbClr val="FEFEFE"/>
                </a:solidFill>
                <a:ea typeface="Times New Roman"/>
              </a:rPr>
              <a:t>II</a:t>
            </a:r>
            <a:r>
              <a:rPr lang="en-US" altLang="zh-CN" sz="1600" b="1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80" dirty="0">
                <a:solidFill>
                  <a:srgbClr val="FEFEFE"/>
                </a:solidFill>
                <a:ea typeface="Times New Roman"/>
              </a:rPr>
              <a:t>Warburger</a:t>
            </a:r>
            <a:r>
              <a:rPr lang="en-US" altLang="zh-CN" sz="1600" b="1" spc="-3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60" dirty="0">
                <a:solidFill>
                  <a:srgbClr val="FEFEFE"/>
                </a:solidFill>
                <a:ea typeface="Times New Roman"/>
              </a:rPr>
              <a:t>Str.</a:t>
            </a:r>
            <a:r>
              <a:rPr lang="en-US" altLang="zh-CN" sz="1600" b="1" spc="-4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69" dirty="0">
                <a:solidFill>
                  <a:srgbClr val="FEFEFE"/>
                </a:solidFill>
                <a:ea typeface="Times New Roman"/>
              </a:rPr>
              <a:t>100</a:t>
            </a:r>
          </a:p>
          <a:p>
            <a:pPr marL="0">
              <a:lnSpc>
                <a:spcPct val="100000"/>
              </a:lnSpc>
            </a:pPr>
            <a:r>
              <a:rPr lang="en-US" altLang="zh-CN" sz="1600" b="1" spc="-25" dirty="0">
                <a:solidFill>
                  <a:srgbClr val="FEFEFE"/>
                </a:solidFill>
                <a:ea typeface="Times New Roman"/>
              </a:rPr>
              <a:t>33098</a:t>
            </a:r>
            <a:r>
              <a:rPr lang="en-US" altLang="zh-CN" sz="1600" b="1" spc="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25" dirty="0">
                <a:solidFill>
                  <a:srgbClr val="FEFEFE"/>
                </a:solidFill>
                <a:ea typeface="Times New Roman"/>
              </a:rPr>
              <a:t>Paderborn</a:t>
            </a:r>
          </a:p>
          <a:p>
            <a:pPr>
              <a:lnSpc>
                <a:spcPts val="192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altLang="zh-CN" sz="1600" b="1" dirty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hlinkClick r:id="rId3"/>
              </a:rPr>
              <a:t>http://digivet.eduproject.eu/</a:t>
            </a:r>
            <a:endParaRPr lang="en-US" altLang="zh-CN" sz="1600" b="1" dirty="0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>
              <a:lnSpc>
                <a:spcPct val="100000"/>
              </a:lnSpc>
            </a:pPr>
            <a:r>
              <a:rPr lang="en-US" altLang="zh-CN" sz="1600" b="1" spc="-15" dirty="0">
                <a:solidFill>
                  <a:srgbClr val="FEFEFE"/>
                </a:solidFill>
                <a:ea typeface="Times New Roman"/>
              </a:rPr>
              <a:t>OR</a:t>
            </a:r>
          </a:p>
          <a:p>
            <a:r>
              <a:rPr lang="en-GB" sz="1600" b="1" dirty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hlinkClick r:id="rId4"/>
              </a:rPr>
              <a:t>https://emphasyscentre.com/research/vet-sector/digivet/</a:t>
            </a:r>
            <a:endParaRPr lang="en-US" altLang="zh-CN" sz="1600" b="1" dirty="0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>
              <a:lnSpc>
                <a:spcPct val="100000"/>
              </a:lnSpc>
            </a:pPr>
            <a:endParaRPr lang="en-US" altLang="zh-CN" sz="1600" b="1" spc="-15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897626" y="3439680"/>
            <a:ext cx="3944464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69" dirty="0">
                <a:solidFill>
                  <a:srgbClr val="FEFEFE"/>
                </a:solidFill>
                <a:ea typeface="Times New Roman"/>
              </a:rPr>
              <a:t>Prof.</a:t>
            </a:r>
            <a:r>
              <a:rPr lang="en-US" altLang="zh-CN" sz="1600" b="1" spc="-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80" dirty="0">
                <a:solidFill>
                  <a:srgbClr val="FEFEFE"/>
                </a:solidFill>
                <a:ea typeface="Times New Roman"/>
              </a:rPr>
              <a:t>Dr.</a:t>
            </a:r>
            <a:r>
              <a:rPr lang="en-US" altLang="zh-CN" sz="1600" b="1" spc="-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94" dirty="0">
                <a:solidFill>
                  <a:srgbClr val="FEFEFE"/>
                </a:solidFill>
                <a:ea typeface="Times New Roman"/>
              </a:rPr>
              <a:t>Marc</a:t>
            </a:r>
            <a:r>
              <a:rPr lang="en-US" altLang="zh-CN" sz="1600" b="1" spc="-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80" dirty="0">
                <a:solidFill>
                  <a:srgbClr val="FEFEFE"/>
                </a:solidFill>
                <a:ea typeface="Times New Roman"/>
              </a:rPr>
              <a:t>Beutner</a:t>
            </a:r>
          </a:p>
          <a:p>
            <a:pPr marL="0">
              <a:lnSpc>
                <a:spcPct val="89999"/>
              </a:lnSpc>
              <a:tabLst>
                <a:tab pos="914654" algn="l"/>
              </a:tabLst>
            </a:pPr>
            <a:r>
              <a:rPr lang="en-US" altLang="zh-CN" sz="1600" spc="-139" dirty="0">
                <a:solidFill>
                  <a:srgbClr val="FEFEFE"/>
                </a:solidFill>
                <a:ea typeface="Times New Roman"/>
              </a:rPr>
              <a:t>Tel</a:t>
            </a:r>
            <a:r>
              <a:rPr lang="en-US" altLang="zh-CN" sz="1600" spc="-90" dirty="0">
                <a:solidFill>
                  <a:srgbClr val="FEFEFE"/>
                </a:solidFill>
                <a:ea typeface="Times New Roman"/>
              </a:rPr>
              <a:t>:	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+49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64" dirty="0">
                <a:solidFill>
                  <a:srgbClr val="FEFEFE"/>
                </a:solidFill>
                <a:ea typeface="Times New Roman"/>
              </a:rPr>
              <a:t>(0)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52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51</a:t>
            </a:r>
            <a:r>
              <a:rPr lang="en-US" altLang="zh-CN" sz="16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44" dirty="0">
                <a:solidFill>
                  <a:srgbClr val="FEFEFE"/>
                </a:solidFill>
                <a:ea typeface="Times New Roman"/>
              </a:rPr>
              <a:t>/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60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6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23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67</a:t>
            </a:r>
          </a:p>
          <a:p>
            <a:pPr marL="0">
              <a:lnSpc>
                <a:spcPct val="89999"/>
              </a:lnSpc>
              <a:tabLst>
                <a:tab pos="914654" algn="l"/>
              </a:tabLst>
            </a:pPr>
            <a:r>
              <a:rPr lang="en-US" altLang="zh-CN" sz="1600" spc="-35" dirty="0">
                <a:solidFill>
                  <a:srgbClr val="FEFEFE"/>
                </a:solidFill>
                <a:ea typeface="Times New Roman"/>
              </a:rPr>
              <a:t>Fax:	</a:t>
            </a:r>
            <a:r>
              <a:rPr lang="en-US" altLang="zh-CN" sz="1600" spc="89" dirty="0">
                <a:solidFill>
                  <a:srgbClr val="FEFEFE"/>
                </a:solidFill>
                <a:ea typeface="Times New Roman"/>
              </a:rPr>
              <a:t>+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49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64" dirty="0">
                <a:solidFill>
                  <a:srgbClr val="FEFEFE"/>
                </a:solidFill>
                <a:ea typeface="Times New Roman"/>
              </a:rPr>
              <a:t>(0)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52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51</a:t>
            </a:r>
            <a:r>
              <a:rPr lang="en-US" altLang="zh-CN" sz="16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50" dirty="0">
                <a:solidFill>
                  <a:srgbClr val="FEFEFE"/>
                </a:solidFill>
                <a:ea typeface="Times New Roman"/>
              </a:rPr>
              <a:t>/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60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6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35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63</a:t>
            </a:r>
          </a:p>
          <a:p>
            <a:pPr marL="0">
              <a:lnSpc>
                <a:spcPct val="100000"/>
              </a:lnSpc>
              <a:tabLst>
                <a:tab pos="914654" algn="l"/>
              </a:tabLst>
            </a:pPr>
            <a:r>
              <a:rPr lang="en-US" altLang="zh-CN" sz="1600" spc="-114" dirty="0">
                <a:solidFill>
                  <a:srgbClr val="FEFEFE"/>
                </a:solidFill>
                <a:ea typeface="Times New Roman"/>
              </a:rPr>
              <a:t>E</a:t>
            </a:r>
            <a:r>
              <a:rPr lang="en-US" altLang="zh-CN" sz="1600" spc="-6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-85" dirty="0">
                <a:solidFill>
                  <a:srgbClr val="FEFEFE"/>
                </a:solidFill>
                <a:ea typeface="Times New Roman"/>
              </a:rPr>
              <a:t>Mail:	</a:t>
            </a:r>
            <a:r>
              <a:rPr lang="en-US" altLang="zh-CN" sz="1600" spc="5" dirty="0">
                <a:solidFill>
                  <a:srgbClr val="FEFEFE"/>
                </a:solidFill>
                <a:ea typeface="Times New Roman"/>
              </a:rPr>
              <a:t>marc.beutner@uni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5" dirty="0">
                <a:solidFill>
                  <a:srgbClr val="FEFEFE"/>
                </a:solidFill>
                <a:ea typeface="Times New Roman"/>
              </a:rPr>
              <a:t>paderborn.de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861170" y="5577307"/>
            <a:ext cx="6524584" cy="49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2776" algn="r">
              <a:lnSpc>
                <a:spcPct val="100000"/>
              </a:lnSpc>
            </a:pP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European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support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production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this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publication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does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not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constitute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an</a:t>
            </a:r>
          </a:p>
          <a:p>
            <a:pPr marL="0" indent="138683" algn="r" hangingPunct="0">
              <a:lnSpc>
                <a:spcPct val="95416"/>
              </a:lnSpc>
            </a:pP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endorsement</a:t>
            </a:r>
            <a:r>
              <a:rPr lang="en-US" altLang="zh-CN" sz="11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contents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reflects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views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only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authors,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and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cannot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held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responsible</a:t>
            </a:r>
            <a:r>
              <a:rPr lang="en-US" altLang="zh-CN" sz="11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any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use</a:t>
            </a:r>
            <a:r>
              <a:rPr lang="en-US" altLang="zh-CN" sz="11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may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1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made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information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contained</a:t>
            </a:r>
            <a:r>
              <a:rPr lang="en-US" altLang="zh-CN" sz="11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therein.</a:t>
            </a:r>
          </a:p>
        </p:txBody>
      </p:sp>
      <p:sp>
        <p:nvSpPr>
          <p:cNvPr id="9" name="Foliennummernplatzhalter 7"/>
          <p:cNvSpPr txBox="1">
            <a:spLocks/>
          </p:cNvSpPr>
          <p:nvPr/>
        </p:nvSpPr>
        <p:spPr>
          <a:xfrm>
            <a:off x="10058400" y="58450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pPr/>
              <a:t>13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232916" y="1070929"/>
            <a:ext cx="8913974" cy="2044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 err="1">
                <a:solidFill>
                  <a:srgbClr val="FEFEFE"/>
                </a:solidFill>
                <a:ea typeface="Times New Roman"/>
              </a:rPr>
              <a:t>Cuprins</a:t>
            </a:r>
            <a:r>
              <a:rPr lang="en-US" altLang="zh-CN" sz="3600" dirty="0">
                <a:solidFill>
                  <a:srgbClr val="FEFEFE"/>
                </a:solidFill>
                <a:ea typeface="Times New Roman"/>
              </a:rPr>
              <a:t>  </a:t>
            </a:r>
            <a:r>
              <a:rPr lang="en-US" altLang="zh-CN" sz="3600" dirty="0" err="1">
                <a:solidFill>
                  <a:srgbClr val="FEFEFE"/>
                </a:solidFill>
                <a:ea typeface="Times New Roman"/>
              </a:rPr>
              <a:t>Modul</a:t>
            </a:r>
            <a:r>
              <a:rPr lang="en-US" altLang="zh-CN" sz="3600" dirty="0">
                <a:solidFill>
                  <a:srgbClr val="FEFEFE"/>
                </a:solidFill>
                <a:ea typeface="Times New Roman"/>
              </a:rPr>
              <a:t> A: </a:t>
            </a:r>
          </a:p>
          <a:p>
            <a:r>
              <a:rPr lang="en-US" sz="3600" spc="-65" dirty="0" err="1">
                <a:solidFill>
                  <a:schemeClr val="bg1"/>
                </a:solidFill>
              </a:rPr>
              <a:t>Digitizarea</a:t>
            </a:r>
            <a:r>
              <a:rPr lang="en-US" sz="3600" spc="-65" dirty="0">
                <a:solidFill>
                  <a:schemeClr val="bg1"/>
                </a:solidFill>
              </a:rPr>
              <a:t>: </a:t>
            </a:r>
            <a:r>
              <a:rPr lang="en-US" sz="3600" spc="-65" dirty="0" err="1">
                <a:solidFill>
                  <a:schemeClr val="bg1"/>
                </a:solidFill>
              </a:rPr>
              <a:t>Termeni</a:t>
            </a:r>
            <a:r>
              <a:rPr lang="en-US" sz="3600" spc="-65" dirty="0">
                <a:solidFill>
                  <a:schemeClr val="bg1"/>
                </a:solidFill>
              </a:rPr>
              <a:t> </a:t>
            </a:r>
            <a:r>
              <a:rPr lang="en-US" sz="3600" spc="-65" dirty="0" err="1">
                <a:solidFill>
                  <a:schemeClr val="bg1"/>
                </a:solidFill>
              </a:rPr>
              <a:t>si</a:t>
            </a:r>
            <a:r>
              <a:rPr lang="en-US" sz="3600" spc="-65" dirty="0">
                <a:solidFill>
                  <a:schemeClr val="bg1"/>
                </a:solidFill>
              </a:rPr>
              <a:t> </a:t>
            </a:r>
            <a:r>
              <a:rPr lang="en-US" sz="3600" spc="-65" dirty="0" err="1">
                <a:solidFill>
                  <a:schemeClr val="bg1"/>
                </a:solidFill>
              </a:rPr>
              <a:t>Istorie</a:t>
            </a:r>
            <a:endParaRPr lang="en-US" sz="3600" spc="-65" dirty="0">
              <a:solidFill>
                <a:schemeClr val="bg1"/>
              </a:solidFill>
            </a:endParaRPr>
          </a:p>
          <a:p>
            <a:endParaRPr lang="en-US" altLang="zh-CN" sz="3600" spc="-40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6" name="TextBox 46"/>
          <p:cNvSpPr txBox="1"/>
          <p:nvPr/>
        </p:nvSpPr>
        <p:spPr>
          <a:xfrm>
            <a:off x="1232916" y="2815732"/>
            <a:ext cx="9494078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Introducere</a:t>
            </a:r>
            <a:endParaRPr lang="en-US" altLang="zh-CN" b="1" spc="-15" dirty="0">
              <a:solidFill>
                <a:srgbClr val="FEFEFE"/>
              </a:solidFill>
              <a:ea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Termeni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ajutatori</a:t>
            </a:r>
            <a:endParaRPr lang="en-US" altLang="zh-CN" b="1" spc="-15" dirty="0">
              <a:solidFill>
                <a:srgbClr val="FEFEFE"/>
              </a:solidFill>
              <a:ea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Istoria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Digitizarii</a:t>
            </a:r>
            <a:endParaRPr lang="en-US" altLang="zh-CN" b="1" spc="-15" dirty="0">
              <a:solidFill>
                <a:srgbClr val="FEFEFE"/>
              </a:solidFill>
              <a:ea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Referinte</a:t>
            </a:r>
            <a:endParaRPr lang="en-US" altLang="zh-CN" b="1" spc="-15" dirty="0">
              <a:solidFill>
                <a:srgbClr val="FEFEFE"/>
              </a:solidFill>
              <a:ea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GB" altLang="zh-CN" b="1" spc="-15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2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2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1399" y="1933105"/>
            <a:ext cx="108449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Ce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este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Digitizarea</a:t>
            </a:r>
            <a:r>
              <a:rPr lang="en-US" b="1" dirty="0">
                <a:solidFill>
                  <a:srgbClr val="002060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Digitalizarea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procesul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conversie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informațiilor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dintr</a:t>
            </a:r>
            <a:r>
              <a:rPr lang="en-US" dirty="0">
                <a:solidFill>
                  <a:schemeClr val="bg1"/>
                </a:solidFill>
              </a:rPr>
              <a:t>-un format </a:t>
            </a:r>
            <a:r>
              <a:rPr lang="en-US" dirty="0" err="1">
                <a:solidFill>
                  <a:schemeClr val="bg1"/>
                </a:solidFill>
              </a:rPr>
              <a:t>fizic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într-unul</a:t>
            </a:r>
            <a:r>
              <a:rPr lang="en-US" dirty="0">
                <a:solidFill>
                  <a:schemeClr val="bg1"/>
                </a:solidFill>
              </a:rPr>
              <a:t> digital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rgbClr val="002060"/>
                </a:solidFill>
              </a:rPr>
              <a:t>Ce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inseamna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Digitilizare</a:t>
            </a:r>
            <a:r>
              <a:rPr lang="en-US" b="1" dirty="0">
                <a:solidFill>
                  <a:srgbClr val="002060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Digitalizarea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procesul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utilizare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datelor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digitale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pentru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simplifica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modul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care </a:t>
            </a:r>
            <a:r>
              <a:rPr lang="en-US" dirty="0" err="1">
                <a:solidFill>
                  <a:schemeClr val="bg1"/>
                </a:solidFill>
              </a:rPr>
              <a:t>lucrați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urmare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pentru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îmbunătăți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procesele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afaceri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 err="1">
                <a:solidFill>
                  <a:srgbClr val="002060"/>
                </a:solidFill>
              </a:rPr>
              <a:t>Ce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este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Transformarea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Digitala</a:t>
            </a:r>
            <a:r>
              <a:rPr lang="en-GB" b="1" dirty="0">
                <a:solidFill>
                  <a:srgbClr val="002060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Transformarea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digitală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procesul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utilizare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tehnologiilor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digitale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pentru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crea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sau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aduce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modificari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existente</a:t>
            </a:r>
            <a:r>
              <a:rPr lang="en-US" dirty="0">
                <a:solidFill>
                  <a:schemeClr val="bg1"/>
                </a:solidFill>
              </a:rPr>
              <a:t> -  </a:t>
            </a:r>
            <a:r>
              <a:rPr lang="en-US" dirty="0" err="1">
                <a:solidFill>
                  <a:schemeClr val="bg1"/>
                </a:solidFill>
              </a:rPr>
              <a:t>procese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afaceri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culturi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experiențe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clienților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pentru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satisface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cerințele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schimbare</a:t>
            </a:r>
            <a:r>
              <a:rPr lang="en-US" dirty="0">
                <a:solidFill>
                  <a:schemeClr val="bg1"/>
                </a:solidFill>
              </a:rPr>
              <a:t> ale </a:t>
            </a:r>
            <a:r>
              <a:rPr lang="en-US" dirty="0" err="1">
                <a:solidFill>
                  <a:schemeClr val="bg1"/>
                </a:solidFill>
              </a:rPr>
              <a:t>afacerii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ale </a:t>
            </a:r>
            <a:r>
              <a:rPr lang="en-US" dirty="0" err="1">
                <a:solidFill>
                  <a:schemeClr val="bg1"/>
                </a:solidFill>
              </a:rPr>
              <a:t>pieței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GB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909" y="89441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1. </a:t>
            </a:r>
            <a:r>
              <a:rPr lang="en-US" sz="2800" b="1" dirty="0" err="1">
                <a:solidFill>
                  <a:schemeClr val="bg1"/>
                </a:solidFill>
              </a:rPr>
              <a:t>Introducere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4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827FCF8D-C9AD-4512-92F6-368F0C4A6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867" y="1856490"/>
            <a:ext cx="5546232" cy="33190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4</a:t>
            </a:fld>
            <a:endParaRPr lang="en-US"/>
          </a:p>
        </p:txBody>
      </p:sp>
      <p:sp>
        <p:nvSpPr>
          <p:cNvPr id="6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Activitate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88C4E0-5AC2-4DEA-9013-16194AEB1BEF}"/>
              </a:ext>
            </a:extLst>
          </p:cNvPr>
          <p:cNvSpPr/>
          <p:nvPr/>
        </p:nvSpPr>
        <p:spPr>
          <a:xfrm>
            <a:off x="3209809" y="5312105"/>
            <a:ext cx="498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https://www.youtube.com/watch?v=508CR1fd8ws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140421" y="1167485"/>
            <a:ext cx="7125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Urmariti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acest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videoclip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despre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Transformarea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digitală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5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9A56BD-38AC-4D21-BA8A-5E14B1750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152" y="2714412"/>
            <a:ext cx="5386388" cy="2857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5</a:t>
            </a:fld>
            <a:endParaRPr lang="en-US"/>
          </a:p>
        </p:txBody>
      </p:sp>
      <p:sp>
        <p:nvSpPr>
          <p:cNvPr id="6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TEMA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3029" y="1268289"/>
            <a:ext cx="32806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Tema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2400" i="1" dirty="0" err="1">
                <a:solidFill>
                  <a:schemeClr val="bg1"/>
                </a:solidFill>
              </a:rPr>
              <a:t>Alegeti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raspunsul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corect</a:t>
            </a:r>
            <a:endParaRPr lang="en-GB" sz="20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2520" y="5116113"/>
            <a:ext cx="3004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https://h5p.org/node/918934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05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3955" y="108476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2. </a:t>
            </a:r>
            <a:r>
              <a:rPr lang="en-US" sz="2800" b="1" dirty="0" err="1">
                <a:solidFill>
                  <a:schemeClr val="bg1"/>
                </a:solidFill>
              </a:rPr>
              <a:t>Termeni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3955" y="1852507"/>
            <a:ext cx="10471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Cloud: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Lucrurile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denumite</a:t>
            </a:r>
            <a:r>
              <a:rPr lang="en-US" sz="1400" dirty="0">
                <a:solidFill>
                  <a:schemeClr val="bg1"/>
                </a:solidFill>
              </a:rPr>
              <a:t> „</a:t>
            </a:r>
            <a:r>
              <a:rPr lang="en-US" sz="1400" dirty="0" err="1">
                <a:solidFill>
                  <a:schemeClr val="bg1"/>
                </a:solidFill>
              </a:rPr>
              <a:t>bazate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</a:t>
            </a:r>
            <a:r>
              <a:rPr lang="en-US" sz="1400" dirty="0">
                <a:solidFill>
                  <a:schemeClr val="bg1"/>
                </a:solidFill>
              </a:rPr>
              <a:t> cloud” </a:t>
            </a:r>
            <a:r>
              <a:rPr lang="en-US" sz="1400" dirty="0" err="1">
                <a:solidFill>
                  <a:schemeClr val="bg1"/>
                </a:solidFill>
              </a:rPr>
              <a:t>dacă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informațiile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electronice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stocate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și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preluate</a:t>
            </a:r>
            <a:r>
              <a:rPr lang="en-US" sz="1400" dirty="0">
                <a:solidFill>
                  <a:schemeClr val="bg1"/>
                </a:solidFill>
              </a:rPr>
              <a:t> de la un </a:t>
            </a:r>
            <a:r>
              <a:rPr lang="en-US" sz="1400" dirty="0" err="1">
                <a:solidFill>
                  <a:schemeClr val="bg1"/>
                </a:solidFill>
              </a:rPr>
              <a:t>furnizor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stocare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partajată</a:t>
            </a:r>
            <a:r>
              <a:rPr lang="en-US" sz="1400" dirty="0">
                <a:solidFill>
                  <a:schemeClr val="bg1"/>
                </a:solidFill>
              </a:rPr>
              <a:t>. „Cloud” </a:t>
            </a:r>
            <a:r>
              <a:rPr lang="en-US" sz="1400" dirty="0" err="1">
                <a:solidFill>
                  <a:schemeClr val="bg1"/>
                </a:solidFill>
              </a:rPr>
              <a:t>este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ca</a:t>
            </a:r>
            <a:r>
              <a:rPr lang="en-US" sz="1400" dirty="0">
                <a:solidFill>
                  <a:schemeClr val="bg1"/>
                </a:solidFill>
              </a:rPr>
              <a:t> un </a:t>
            </a:r>
            <a:r>
              <a:rPr lang="en-US" sz="1400" dirty="0" err="1">
                <a:solidFill>
                  <a:schemeClr val="bg1"/>
                </a:solidFill>
              </a:rPr>
              <a:t>magazin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colecții</a:t>
            </a:r>
            <a:r>
              <a:rPr lang="en-US" sz="1400" dirty="0">
                <a:solidFill>
                  <a:schemeClr val="bg1"/>
                </a:solidFill>
              </a:rPr>
              <a:t> offsite </a:t>
            </a:r>
            <a:r>
              <a:rPr lang="en-US" sz="1400" dirty="0" err="1">
                <a:solidFill>
                  <a:schemeClr val="bg1"/>
                </a:solidFill>
              </a:rPr>
              <a:t>pe</a:t>
            </a:r>
            <a:r>
              <a:rPr lang="en-US" sz="1400" dirty="0">
                <a:solidFill>
                  <a:schemeClr val="bg1"/>
                </a:solidFill>
              </a:rPr>
              <a:t> care </a:t>
            </a:r>
            <a:r>
              <a:rPr lang="en-US" sz="1400" dirty="0" err="1">
                <a:solidFill>
                  <a:schemeClr val="bg1"/>
                </a:solidFill>
              </a:rPr>
              <a:t>îl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distribuiți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altor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persoane</a:t>
            </a:r>
            <a:r>
              <a:rPr lang="en-US" sz="1400" dirty="0">
                <a:solidFill>
                  <a:schemeClr val="bg1"/>
                </a:solidFill>
              </a:rPr>
              <a:t>..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 err="1">
                <a:solidFill>
                  <a:srgbClr val="002060"/>
                </a:solidFill>
              </a:rPr>
              <a:t>Managementul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colecțiilor</a:t>
            </a:r>
            <a:r>
              <a:rPr lang="en-US" sz="1400" b="1" dirty="0">
                <a:solidFill>
                  <a:srgbClr val="002060"/>
                </a:solidFill>
              </a:rPr>
              <a:t> :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Practicile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și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procedurile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implementate</a:t>
            </a:r>
            <a:r>
              <a:rPr lang="en-US" sz="1400" dirty="0">
                <a:solidFill>
                  <a:schemeClr val="bg1"/>
                </a:solidFill>
              </a:rPr>
              <a:t> de un </a:t>
            </a:r>
            <a:r>
              <a:rPr lang="en-US" sz="1400" dirty="0" err="1">
                <a:solidFill>
                  <a:schemeClr val="bg1"/>
                </a:solidFill>
              </a:rPr>
              <a:t>muzeu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în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achiziționarea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documentarea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manipularea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accesarea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stocarea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securizarea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împrumutarea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conservarea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și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eliminarea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obiectelor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colecție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 err="1">
                <a:solidFill>
                  <a:srgbClr val="002060"/>
                </a:solidFill>
              </a:rPr>
              <a:t>Sistemul</a:t>
            </a:r>
            <a:r>
              <a:rPr lang="en-US" sz="1400" b="1" dirty="0">
                <a:solidFill>
                  <a:srgbClr val="002060"/>
                </a:solidFill>
              </a:rPr>
              <a:t> de Management al </a:t>
            </a:r>
            <a:r>
              <a:rPr lang="en-US" sz="1400" b="1" dirty="0" err="1">
                <a:solidFill>
                  <a:srgbClr val="002060"/>
                </a:solidFill>
              </a:rPr>
              <a:t>Colectiilor</a:t>
            </a:r>
            <a:r>
              <a:rPr lang="en-US" sz="14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Sistemul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</a:t>
            </a:r>
            <a:r>
              <a:rPr lang="en-US" sz="1400" dirty="0">
                <a:solidFill>
                  <a:schemeClr val="bg1"/>
                </a:solidFill>
              </a:rPr>
              <a:t> care </a:t>
            </a:r>
            <a:r>
              <a:rPr lang="en-US" sz="1400" dirty="0" err="1">
                <a:solidFill>
                  <a:schemeClr val="bg1"/>
                </a:solidFill>
              </a:rPr>
              <a:t>îl</a:t>
            </a:r>
            <a:r>
              <a:rPr lang="en-US" sz="1400" dirty="0">
                <a:solidFill>
                  <a:schemeClr val="bg1"/>
                </a:solidFill>
              </a:rPr>
              <a:t> are un </a:t>
            </a:r>
            <a:r>
              <a:rPr lang="en-US" sz="1400" dirty="0" err="1">
                <a:solidFill>
                  <a:schemeClr val="bg1"/>
                </a:solidFill>
              </a:rPr>
              <a:t>muzeu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pentru</a:t>
            </a:r>
            <a:r>
              <a:rPr lang="en-US" sz="1400" dirty="0">
                <a:solidFill>
                  <a:schemeClr val="bg1"/>
                </a:solidFill>
              </a:rPr>
              <a:t> a </a:t>
            </a:r>
            <a:r>
              <a:rPr lang="en-US" sz="1400" dirty="0" err="1">
                <a:solidFill>
                  <a:schemeClr val="bg1"/>
                </a:solidFill>
              </a:rPr>
              <a:t>înregistra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și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gestiona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informații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despre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colecția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rgbClr val="002060"/>
                </a:solidFill>
              </a:rPr>
              <a:t>Data: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US" sz="1400" dirty="0" err="1">
                <a:solidFill>
                  <a:schemeClr val="bg1"/>
                </a:solidFill>
              </a:rPr>
              <a:t>Informații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stocate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și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transmise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într</a:t>
            </a:r>
            <a:r>
              <a:rPr lang="en-US" sz="1400" dirty="0">
                <a:solidFill>
                  <a:schemeClr val="bg1"/>
                </a:solidFill>
              </a:rPr>
              <a:t>-un format electronic.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rgbClr val="002060"/>
                </a:solidFill>
              </a:rPr>
              <a:t>Digital: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Deși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este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utilizat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scară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largă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termenul</a:t>
            </a:r>
            <a:r>
              <a:rPr lang="en-US" sz="1400" dirty="0">
                <a:solidFill>
                  <a:schemeClr val="bg1"/>
                </a:solidFill>
              </a:rPr>
              <a:t> „digital” nu </a:t>
            </a:r>
            <a:r>
              <a:rPr lang="en-US" sz="1400" dirty="0" err="1">
                <a:solidFill>
                  <a:schemeClr val="bg1"/>
                </a:solidFill>
              </a:rPr>
              <a:t>este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adesea</a:t>
            </a:r>
            <a:r>
              <a:rPr lang="en-US" sz="1400" dirty="0">
                <a:solidFill>
                  <a:schemeClr val="bg1"/>
                </a:solidFill>
              </a:rPr>
              <a:t> bine </a:t>
            </a:r>
            <a:r>
              <a:rPr lang="en-US" sz="1400" dirty="0" err="1">
                <a:solidFill>
                  <a:schemeClr val="bg1"/>
                </a:solidFill>
              </a:rPr>
              <a:t>definit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În</a:t>
            </a:r>
            <a:r>
              <a:rPr lang="en-US" sz="1400" dirty="0">
                <a:solidFill>
                  <a:schemeClr val="bg1"/>
                </a:solidFill>
              </a:rPr>
              <a:t> general, se </a:t>
            </a:r>
            <a:r>
              <a:rPr lang="en-US" sz="1400" dirty="0" err="1">
                <a:solidFill>
                  <a:schemeClr val="bg1"/>
                </a:solidFill>
              </a:rPr>
              <a:t>referă</a:t>
            </a:r>
            <a:r>
              <a:rPr lang="en-US" sz="1400" dirty="0">
                <a:solidFill>
                  <a:schemeClr val="bg1"/>
                </a:solidFill>
              </a:rPr>
              <a:t> la </a:t>
            </a:r>
            <a:r>
              <a:rPr lang="en-US" sz="1400" dirty="0" err="1">
                <a:solidFill>
                  <a:schemeClr val="bg1"/>
                </a:solidFill>
              </a:rPr>
              <a:t>utilizarea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tehnologiei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computere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echipamente</a:t>
            </a:r>
            <a:r>
              <a:rPr lang="en-US" sz="1400" dirty="0">
                <a:solidFill>
                  <a:schemeClr val="bg1"/>
                </a:solidFill>
              </a:rPr>
              <a:t> IT, </a:t>
            </a:r>
            <a:r>
              <a:rPr lang="en-US" sz="1400" dirty="0" err="1">
                <a:solidFill>
                  <a:schemeClr val="bg1"/>
                </a:solidFill>
              </a:rPr>
              <a:t>tablete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dispozitive</a:t>
            </a:r>
            <a:r>
              <a:rPr lang="en-US" sz="1400" dirty="0">
                <a:solidFill>
                  <a:schemeClr val="bg1"/>
                </a:solidFill>
              </a:rPr>
              <a:t> mobile, </a:t>
            </a:r>
            <a:r>
              <a:rPr lang="en-US" sz="1400" dirty="0" err="1">
                <a:solidFill>
                  <a:schemeClr val="bg1"/>
                </a:solidFill>
              </a:rPr>
              <a:t>echipamente</a:t>
            </a:r>
            <a:r>
              <a:rPr lang="en-US" sz="1400" dirty="0">
                <a:solidFill>
                  <a:schemeClr val="bg1"/>
                </a:solidFill>
              </a:rPr>
              <a:t> audio-</a:t>
            </a:r>
            <a:r>
              <a:rPr lang="en-US" sz="1400" dirty="0" err="1">
                <a:solidFill>
                  <a:schemeClr val="bg1"/>
                </a:solidFill>
              </a:rPr>
              <a:t>vizuale</a:t>
            </a:r>
            <a:r>
              <a:rPr lang="en-US" sz="1400" dirty="0">
                <a:solidFill>
                  <a:schemeClr val="bg1"/>
                </a:solidFill>
              </a:rPr>
              <a:t>) </a:t>
            </a:r>
            <a:r>
              <a:rPr lang="en-US" sz="1400" dirty="0" err="1">
                <a:solidFill>
                  <a:schemeClr val="bg1"/>
                </a:solidFill>
              </a:rPr>
              <a:t>pentru</a:t>
            </a:r>
            <a:r>
              <a:rPr lang="en-US" sz="1400" dirty="0">
                <a:solidFill>
                  <a:schemeClr val="bg1"/>
                </a:solidFill>
              </a:rPr>
              <a:t> a </a:t>
            </a:r>
            <a:r>
              <a:rPr lang="en-US" sz="1400" dirty="0" err="1">
                <a:solidFill>
                  <a:schemeClr val="bg1"/>
                </a:solidFill>
              </a:rPr>
              <a:t>sprijini</a:t>
            </a:r>
            <a:r>
              <a:rPr lang="en-US" sz="1400" dirty="0">
                <a:solidFill>
                  <a:schemeClr val="bg1"/>
                </a:solidFill>
              </a:rPr>
              <a:t> o parte din </a:t>
            </a:r>
            <a:r>
              <a:rPr lang="en-US" sz="1400" dirty="0" err="1">
                <a:solidFill>
                  <a:schemeClr val="bg1"/>
                </a:solidFill>
              </a:rPr>
              <a:t>activitatea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muzeului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br>
              <a:rPr lang="en-GB" b="1" dirty="0"/>
            </a:b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5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7743-8FB8-4846-9F16-2961B5D1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3E2C-8C11-4470-BC9A-4511FE479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D9E31-9381-4AC1-94AB-AEB19A93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EF97D39-2A23-4086-B4D3-47022DBDA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A04644-97B6-4FC8-BD91-D57749B613AB}"/>
              </a:ext>
            </a:extLst>
          </p:cNvPr>
          <p:cNvSpPr/>
          <p:nvPr/>
        </p:nvSpPr>
        <p:spPr>
          <a:xfrm>
            <a:off x="793955" y="1852507"/>
            <a:ext cx="104718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Active </a:t>
            </a:r>
            <a:r>
              <a:rPr lang="en-US" sz="1400" b="1" dirty="0" err="1">
                <a:solidFill>
                  <a:srgbClr val="002060"/>
                </a:solidFill>
              </a:rPr>
              <a:t>digitale</a:t>
            </a:r>
            <a:r>
              <a:rPr lang="en-US" sz="1400" b="1" dirty="0">
                <a:solidFill>
                  <a:srgbClr val="002060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	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Materiale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digitale</a:t>
            </a:r>
            <a:r>
              <a:rPr lang="en-US" sz="1400" dirty="0">
                <a:solidFill>
                  <a:schemeClr val="bg1"/>
                </a:solidFill>
              </a:rPr>
              <a:t> create </a:t>
            </a:r>
            <a:r>
              <a:rPr lang="en-US" sz="1400" dirty="0" err="1">
                <a:solidFill>
                  <a:schemeClr val="bg1"/>
                </a:solidFill>
              </a:rPr>
              <a:t>sau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deținute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instituția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dvs</a:t>
            </a:r>
            <a:r>
              <a:rPr lang="en-US" sz="1400" dirty="0">
                <a:solidFill>
                  <a:schemeClr val="bg1"/>
                </a:solidFill>
              </a:rPr>
              <a:t>. A se </a:t>
            </a:r>
            <a:r>
              <a:rPr lang="en-US" sz="1400" dirty="0" err="1">
                <a:solidFill>
                  <a:schemeClr val="bg1"/>
                </a:solidFill>
              </a:rPr>
              <a:t>vedea</a:t>
            </a:r>
            <a:r>
              <a:rPr lang="en-US" sz="1400" dirty="0">
                <a:solidFill>
                  <a:schemeClr val="bg1"/>
                </a:solidFill>
              </a:rPr>
              <a:t>, de </a:t>
            </a:r>
            <a:r>
              <a:rPr lang="en-US" sz="1400" dirty="0" err="1">
                <a:solidFill>
                  <a:schemeClr val="bg1"/>
                </a:solidFill>
              </a:rPr>
              <a:t>asemenea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secțiunea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despre</a:t>
            </a:r>
            <a:r>
              <a:rPr lang="en-US" sz="1400" dirty="0">
                <a:solidFill>
                  <a:schemeClr val="bg1"/>
                </a:solidFill>
              </a:rPr>
              <a:t> „</a:t>
            </a:r>
            <a:r>
              <a:rPr lang="en-US" sz="1400" dirty="0" err="1">
                <a:solidFill>
                  <a:schemeClr val="bg1"/>
                </a:solidFill>
              </a:rPr>
              <a:t>Managementul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activelor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digitale</a:t>
            </a:r>
            <a:r>
              <a:rPr lang="en-US" sz="1400" dirty="0">
                <a:solidFill>
                  <a:schemeClr val="bg1"/>
                </a:solidFill>
              </a:rPr>
              <a:t>”.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 err="1">
                <a:solidFill>
                  <a:srgbClr val="002060"/>
                </a:solidFill>
              </a:rPr>
              <a:t>Managementul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Activelor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digitale</a:t>
            </a:r>
            <a:r>
              <a:rPr lang="en-US" sz="1400" b="1" dirty="0">
                <a:solidFill>
                  <a:srgbClr val="002060"/>
                </a:solidFill>
              </a:rPr>
              <a:t> :</a:t>
            </a:r>
            <a:r>
              <a:rPr lang="en-US" sz="1400" dirty="0">
                <a:solidFill>
                  <a:schemeClr val="bg1"/>
                </a:solidFill>
              </a:rPr>
              <a:t>	</a:t>
            </a:r>
          </a:p>
          <a:p>
            <a:r>
              <a:rPr lang="it-IT" sz="1400" dirty="0">
                <a:solidFill>
                  <a:schemeClr val="bg1"/>
                </a:solidFill>
              </a:rPr>
              <a:t>Procesul de creare, stocare, recuperare și punere la dispoziție a activelor digitale.</a:t>
            </a:r>
          </a:p>
          <a:p>
            <a:endParaRPr lang="it-IT" sz="1400" b="1" dirty="0">
              <a:solidFill>
                <a:schemeClr val="bg1"/>
              </a:solidFill>
            </a:endParaRPr>
          </a:p>
          <a:p>
            <a:r>
              <a:rPr lang="en-US" sz="1400" b="1" dirty="0" err="1">
                <a:solidFill>
                  <a:srgbClr val="002060"/>
                </a:solidFill>
              </a:rPr>
              <a:t>Sistemul</a:t>
            </a:r>
            <a:r>
              <a:rPr lang="en-US" sz="1400" b="1" dirty="0">
                <a:solidFill>
                  <a:srgbClr val="002060"/>
                </a:solidFill>
              </a:rPr>
              <a:t> de Management al </a:t>
            </a:r>
            <a:r>
              <a:rPr lang="en-US" sz="1400" b="1" dirty="0" err="1">
                <a:solidFill>
                  <a:srgbClr val="002060"/>
                </a:solidFill>
              </a:rPr>
              <a:t>Activelor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digitale</a:t>
            </a:r>
            <a:r>
              <a:rPr lang="en-US" sz="1400" b="1" dirty="0">
                <a:solidFill>
                  <a:srgbClr val="002060"/>
                </a:solidFill>
              </a:rPr>
              <a:t> :	</a:t>
            </a:r>
          </a:p>
          <a:p>
            <a:r>
              <a:rPr lang="en-US" sz="1400" dirty="0">
                <a:solidFill>
                  <a:schemeClr val="bg1"/>
                </a:solidFill>
              </a:rPr>
              <a:t>De </a:t>
            </a:r>
            <a:r>
              <a:rPr lang="en-US" sz="1400" dirty="0" err="1">
                <a:solidFill>
                  <a:schemeClr val="bg1"/>
                </a:solidFill>
              </a:rPr>
              <a:t>asemenea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denumit</a:t>
            </a:r>
            <a:r>
              <a:rPr lang="en-US" sz="1400" dirty="0">
                <a:solidFill>
                  <a:schemeClr val="bg1"/>
                </a:solidFill>
              </a:rPr>
              <a:t> „DAMS”, </a:t>
            </a:r>
            <a:r>
              <a:rPr lang="en-US" sz="1400" dirty="0" err="1">
                <a:solidFill>
                  <a:schemeClr val="bg1"/>
                </a:solidFill>
              </a:rPr>
              <a:t>acesta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este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combinația</a:t>
            </a:r>
            <a:r>
              <a:rPr lang="en-US" sz="1400" dirty="0">
                <a:solidFill>
                  <a:schemeClr val="bg1"/>
                </a:solidFill>
              </a:rPr>
              <a:t> de software (</a:t>
            </a:r>
            <a:r>
              <a:rPr lang="en-US" sz="1400" dirty="0" err="1">
                <a:solidFill>
                  <a:schemeClr val="bg1"/>
                </a:solidFill>
              </a:rPr>
              <a:t>programe</a:t>
            </a:r>
            <a:r>
              <a:rPr lang="en-US" sz="1400" dirty="0">
                <a:solidFill>
                  <a:schemeClr val="bg1"/>
                </a:solidFill>
              </a:rPr>
              <a:t> de calculator) </a:t>
            </a:r>
            <a:r>
              <a:rPr lang="en-US" sz="1400" dirty="0" err="1">
                <a:solidFill>
                  <a:schemeClr val="bg1"/>
                </a:solidFill>
              </a:rPr>
              <a:t>și</a:t>
            </a:r>
            <a:r>
              <a:rPr lang="en-US" sz="1400" dirty="0">
                <a:solidFill>
                  <a:schemeClr val="bg1"/>
                </a:solidFill>
              </a:rPr>
              <a:t> hardware (</a:t>
            </a:r>
            <a:r>
              <a:rPr lang="en-US" sz="1400" dirty="0" err="1">
                <a:solidFill>
                  <a:schemeClr val="bg1"/>
                </a:solidFill>
              </a:rPr>
              <a:t>servere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și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computere</a:t>
            </a:r>
            <a:r>
              <a:rPr lang="en-US" sz="1400" dirty="0">
                <a:solidFill>
                  <a:schemeClr val="bg1"/>
                </a:solidFill>
              </a:rPr>
              <a:t>) </a:t>
            </a:r>
            <a:r>
              <a:rPr lang="en-US" sz="1400" dirty="0" err="1">
                <a:solidFill>
                  <a:schemeClr val="bg1"/>
                </a:solidFill>
              </a:rPr>
              <a:t>pe</a:t>
            </a:r>
            <a:r>
              <a:rPr lang="en-US" sz="1400" dirty="0">
                <a:solidFill>
                  <a:schemeClr val="bg1"/>
                </a:solidFill>
              </a:rPr>
              <a:t> care le </a:t>
            </a:r>
            <a:r>
              <a:rPr lang="en-US" sz="1400" dirty="0" err="1">
                <a:solidFill>
                  <a:schemeClr val="bg1"/>
                </a:solidFill>
              </a:rPr>
              <a:t>utilizați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pentru</a:t>
            </a:r>
            <a:r>
              <a:rPr lang="en-US" sz="1400" dirty="0">
                <a:solidFill>
                  <a:schemeClr val="bg1"/>
                </a:solidFill>
              </a:rPr>
              <a:t> a </a:t>
            </a:r>
            <a:r>
              <a:rPr lang="en-US" sz="1400" dirty="0" err="1">
                <a:solidFill>
                  <a:schemeClr val="bg1"/>
                </a:solidFill>
              </a:rPr>
              <a:t>crea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și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stoca</a:t>
            </a:r>
            <a:r>
              <a:rPr lang="en-US" sz="1400" dirty="0">
                <a:solidFill>
                  <a:schemeClr val="bg1"/>
                </a:solidFill>
              </a:rPr>
              <a:t> active </a:t>
            </a:r>
            <a:r>
              <a:rPr lang="en-US" sz="1400" dirty="0" err="1">
                <a:solidFill>
                  <a:schemeClr val="bg1"/>
                </a:solidFill>
              </a:rPr>
              <a:t>digitale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 err="1">
                <a:solidFill>
                  <a:srgbClr val="002060"/>
                </a:solidFill>
              </a:rPr>
              <a:t>Conservarea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digitală</a:t>
            </a:r>
            <a:r>
              <a:rPr lang="en-US" sz="14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Practica</a:t>
            </a:r>
            <a:r>
              <a:rPr lang="en-US" sz="1400" dirty="0">
                <a:solidFill>
                  <a:schemeClr val="bg1"/>
                </a:solidFill>
              </a:rPr>
              <a:t> de a </a:t>
            </a:r>
            <a:r>
              <a:rPr lang="en-US" sz="1400" dirty="0" err="1">
                <a:solidFill>
                  <a:schemeClr val="bg1"/>
                </a:solidFill>
              </a:rPr>
              <a:t>vă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asigura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că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fișierele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digitale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și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conținutul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</a:t>
            </a:r>
            <a:r>
              <a:rPr lang="en-US" sz="1400" dirty="0">
                <a:solidFill>
                  <a:schemeClr val="bg1"/>
                </a:solidFill>
              </a:rPr>
              <a:t> care le </a:t>
            </a:r>
            <a:r>
              <a:rPr lang="en-US" sz="1400" dirty="0" err="1">
                <a:solidFill>
                  <a:schemeClr val="bg1"/>
                </a:solidFill>
              </a:rPr>
              <a:t>produceți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continuă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să</a:t>
            </a:r>
            <a:r>
              <a:rPr lang="en-US" sz="1400" dirty="0">
                <a:solidFill>
                  <a:schemeClr val="bg1"/>
                </a:solidFill>
              </a:rPr>
              <a:t> fie </a:t>
            </a:r>
            <a:r>
              <a:rPr lang="en-US" sz="1400" dirty="0" err="1">
                <a:solidFill>
                  <a:schemeClr val="bg1"/>
                </a:solidFill>
              </a:rPr>
              <a:t>accesibile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și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utilizabile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termen</a:t>
            </a:r>
            <a:r>
              <a:rPr lang="en-US" sz="1400" dirty="0">
                <a:solidFill>
                  <a:schemeClr val="bg1"/>
                </a:solidFill>
              </a:rPr>
              <a:t> lung.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Metadata: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Metadatele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informații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structurate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despre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conținutul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dvs</a:t>
            </a:r>
            <a:r>
              <a:rPr lang="en-US" sz="1400" dirty="0">
                <a:solidFill>
                  <a:schemeClr val="bg1"/>
                </a:solidFill>
              </a:rPr>
              <a:t>. digital. Are </a:t>
            </a:r>
            <a:r>
              <a:rPr lang="en-US" sz="1400" dirty="0" err="1">
                <a:solidFill>
                  <a:schemeClr val="bg1"/>
                </a:solidFill>
              </a:rPr>
              <a:t>aceeași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relație</a:t>
            </a:r>
            <a:r>
              <a:rPr lang="en-US" sz="1400" dirty="0">
                <a:solidFill>
                  <a:schemeClr val="bg1"/>
                </a:solidFill>
              </a:rPr>
              <a:t> cu </a:t>
            </a:r>
            <a:r>
              <a:rPr lang="en-US" sz="1400" dirty="0" err="1">
                <a:solidFill>
                  <a:schemeClr val="bg1"/>
                </a:solidFill>
              </a:rPr>
              <a:t>fișierele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dvs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digitale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și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înregistrarea</a:t>
            </a:r>
            <a:r>
              <a:rPr lang="en-US" sz="1400" dirty="0">
                <a:solidFill>
                  <a:schemeClr val="bg1"/>
                </a:solidFill>
              </a:rPr>
              <a:t> din catalog cu </a:t>
            </a:r>
            <a:r>
              <a:rPr lang="en-US" sz="1400" dirty="0" err="1">
                <a:solidFill>
                  <a:schemeClr val="bg1"/>
                </a:solidFill>
              </a:rPr>
              <a:t>obiectele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fizice</a:t>
            </a:r>
            <a:r>
              <a:rPr lang="en-US" sz="1400" dirty="0">
                <a:solidFill>
                  <a:schemeClr val="bg1"/>
                </a:solidFill>
              </a:rPr>
              <a:t> din </a:t>
            </a:r>
            <a:r>
              <a:rPr lang="en-US" sz="1400" dirty="0" err="1">
                <a:solidFill>
                  <a:schemeClr val="bg1"/>
                </a:solidFill>
              </a:rPr>
              <a:t>colecția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dvs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br>
              <a:rPr lang="en-GB" b="1" dirty="0"/>
            </a:b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2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74249-B4F8-4551-B5A3-01A50C69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82895-6F3B-47A3-ADD6-F1084B2AB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47B29-EE5B-408A-B557-2197E1FF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5944C0A-3E5C-451C-8C61-9A5A90A97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74ADA6-B3B4-4C02-A1E8-C53E4D3AD290}"/>
              </a:ext>
            </a:extLst>
          </p:cNvPr>
          <p:cNvSpPr/>
          <p:nvPr/>
        </p:nvSpPr>
        <p:spPr>
          <a:xfrm>
            <a:off x="793955" y="108476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2. </a:t>
            </a:r>
            <a:r>
              <a:rPr lang="en-US" sz="2800" b="1" dirty="0" err="1">
                <a:solidFill>
                  <a:schemeClr val="bg1"/>
                </a:solidFill>
              </a:rPr>
              <a:t>Istoria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digitizarii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C989B-5DE8-4C75-B72E-4BEFE4BCE439}"/>
              </a:ext>
            </a:extLst>
          </p:cNvPr>
          <p:cNvSpPr/>
          <p:nvPr/>
        </p:nvSpPr>
        <p:spPr>
          <a:xfrm>
            <a:off x="793955" y="1852507"/>
            <a:ext cx="10471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b="1" dirty="0"/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3B5E15-6AAD-4F2F-8568-4CA0CC7DB095}"/>
              </a:ext>
            </a:extLst>
          </p:cNvPr>
          <p:cNvSpPr/>
          <p:nvPr/>
        </p:nvSpPr>
        <p:spPr>
          <a:xfrm>
            <a:off x="793955" y="2208975"/>
            <a:ext cx="93384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hronicle Display"/>
              </a:rPr>
              <a:t>Introducerea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hronicle Display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hronicle Display"/>
              </a:rPr>
              <a:t>Computerului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hronicle Display"/>
              </a:rPr>
              <a:t>/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hronicle Display"/>
              </a:rPr>
              <a:t>computerizarii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hronicle Display"/>
            </a:endParaRPr>
          </a:p>
          <a:p>
            <a:r>
              <a:rPr lang="en-US" dirty="0">
                <a:solidFill>
                  <a:srgbClr val="4A4A4A"/>
                </a:solidFill>
                <a:latin typeface="Chronicle Display"/>
              </a:rPr>
              <a:t> </a:t>
            </a:r>
          </a:p>
          <a:p>
            <a:r>
              <a:rPr lang="en-US" dirty="0" err="1">
                <a:solidFill>
                  <a:schemeClr val="bg1"/>
                </a:solidFill>
                <a:latin typeface="Chronicle Display"/>
              </a:rPr>
              <a:t>Primul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computer a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fost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construit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în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1937.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Multe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alte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variații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ale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computerului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au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fost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făcute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în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următorul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deceniu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în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principal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datorită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stimulentelor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militare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Aceste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dispozitive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au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fost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utilizate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pentru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procesare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și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nu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aveau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un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operare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propriu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Chronicle Display"/>
            </a:endParaRPr>
          </a:p>
          <a:p>
            <a:r>
              <a:rPr lang="en-US" dirty="0" err="1">
                <a:solidFill>
                  <a:schemeClr val="bg1"/>
                </a:solidFill>
                <a:latin typeface="Chronicle Display"/>
              </a:rPr>
              <a:t>În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anii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1950,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computerele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au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început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să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avanseze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rapid.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Acestea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includ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numeroase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limbaje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programe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sisteme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operare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și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memorie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imprimante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și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stocare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media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în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benzi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și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discuri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Până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în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1962,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termenul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„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bază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de date” a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fost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adăugat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la Oxford English Dictionary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ca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descriere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pentru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stocarea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ronicle Display"/>
              </a:rPr>
              <a:t>suporturilor</a:t>
            </a:r>
            <a:r>
              <a:rPr lang="en-US" dirty="0">
                <a:solidFill>
                  <a:schemeClr val="bg1"/>
                </a:solidFill>
                <a:latin typeface="Chronicle Display"/>
              </a:rPr>
              <a:t> media.</a:t>
            </a:r>
          </a:p>
        </p:txBody>
      </p:sp>
    </p:spTree>
    <p:extLst>
      <p:ext uri="{BB962C8B-B14F-4D97-AF65-F5344CB8AC3E}">
        <p14:creationId xmlns:p14="http://schemas.microsoft.com/office/powerpoint/2010/main" val="2231369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BD65D-DD54-4253-9E92-1F9B5967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9BA85-369D-468D-B46D-D21147C51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5191A-8200-4777-AEC1-6124D143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521437A-D9ED-4C10-8BAD-D268C708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70B7E8-25C1-4B81-B0A9-E8F3DFA5BC1D}"/>
              </a:ext>
            </a:extLst>
          </p:cNvPr>
          <p:cNvSpPr/>
          <p:nvPr/>
        </p:nvSpPr>
        <p:spPr>
          <a:xfrm>
            <a:off x="784473" y="1103671"/>
            <a:ext cx="9392575" cy="4651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Imagine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digitala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chemeClr val="tx2">
                  <a:lumMod val="50000"/>
                </a:schemeClr>
              </a:solidFill>
              <a:latin typeface="Chronicle Displa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CCD (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dispozitiv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încărcat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cuplat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), a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primul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echipament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tehnologic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care a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transformat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semnale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digitale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1969.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lucru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camere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digitale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imagini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digitale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deosebit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util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industria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medicală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. Prima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cameră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digitală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creată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ani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târziu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de Steven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Sasson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fotografiile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putea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acum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stocate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printr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-o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memorie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de computer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fără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utilizarea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filmului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chemeClr val="bg1"/>
              </a:solidFill>
              <a:latin typeface="Chronicle Displa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Aducerea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digitalizării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casă</a:t>
            </a:r>
            <a:endParaRPr lang="en-GB" b="1" dirty="0">
              <a:solidFill>
                <a:schemeClr val="tx2">
                  <a:lumMod val="50000"/>
                </a:schemeClr>
              </a:solidFill>
              <a:latin typeface="Chronicle Displa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Primele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computere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personale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introduse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lume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1975.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lucru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făcut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stocarea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digitală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accesibilă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. CD-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urile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discuri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compacte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) au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introduse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ulterior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piață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1982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1988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vânzările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lor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depășit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vânzările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discuri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vinil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. 2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ani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târziu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(1986),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formatul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JPEG a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introdus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piață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așa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cum a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prezentat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modalitate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de a reduce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fișierele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de imagine.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aceasta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trimiterea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primirea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imaginilor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ușor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atunci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datele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comprimate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deveniseră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normale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solidFill>
                  <a:schemeClr val="bg1"/>
                </a:solidFill>
                <a:latin typeface="Chronicle Display"/>
                <a:ea typeface="Calibri" panose="020F0502020204030204" pitchFamily="34" charset="0"/>
                <a:cs typeface="Times New Roman" panose="02020603050405020304" pitchFamily="18" charset="0"/>
              </a:rPr>
              <a:t> public.</a:t>
            </a:r>
          </a:p>
        </p:txBody>
      </p:sp>
    </p:spTree>
    <p:extLst>
      <p:ext uri="{BB962C8B-B14F-4D97-AF65-F5344CB8AC3E}">
        <p14:creationId xmlns:p14="http://schemas.microsoft.com/office/powerpoint/2010/main" val="135182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1255</Words>
  <Application>Microsoft Office PowerPoint</Application>
  <PresentationFormat>Breitbild</PresentationFormat>
  <Paragraphs>148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宋体</vt:lpstr>
      <vt:lpstr>宋体</vt:lpstr>
      <vt:lpstr>Arial</vt:lpstr>
      <vt:lpstr>Calibri</vt:lpstr>
      <vt:lpstr>Calibri Light</vt:lpstr>
      <vt:lpstr>Chronicle Display</vt:lpstr>
      <vt:lpstr>Times New Roman</vt:lpstr>
      <vt:lpstr>Office Theme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jsc</cp:lastModifiedBy>
  <cp:revision>127</cp:revision>
  <dcterms:created xsi:type="dcterms:W3CDTF">2011-01-21T15:00:27Z</dcterms:created>
  <dcterms:modified xsi:type="dcterms:W3CDTF">2020-11-10T12:44:47Z</dcterms:modified>
</cp:coreProperties>
</file>