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5203150" cy="36004500"/>
  <p:notesSz cx="6669088" cy="9928225"/>
  <p:defaultTextStyle>
    <a:defPPr>
      <a:defRPr lang="de-DE"/>
    </a:defPPr>
    <a:lvl1pPr marL="0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40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880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320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762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202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642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082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522" algn="l" defTabSz="34968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Zoyke" initials="AZ" lastIdx="3" clrIdx="0"/>
  <p:cmAuthor id="1" name="Janine" initials="J" lastIdx="1" clrIdx="1"/>
  <p:cmAuthor id="2" name="Meike Claus" initials="MC" lastIdx="3" clrIdx="2">
    <p:extLst/>
  </p:cmAuthor>
  <p:cmAuthor id="3" name="Eva" initials="E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E61E67"/>
    <a:srgbClr val="FFFFFF"/>
    <a:srgbClr val="CE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3431" autoAdjust="0"/>
  </p:normalViewPr>
  <p:slideViewPr>
    <p:cSldViewPr>
      <p:cViewPr>
        <p:scale>
          <a:sx n="20" d="100"/>
          <a:sy n="20" d="100"/>
        </p:scale>
        <p:origin x="2237" y="-480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0" d="100"/>
          <a:sy n="50" d="100"/>
        </p:scale>
        <p:origin x="3000" y="42"/>
      </p:cViewPr>
      <p:guideLst>
        <p:guide orient="horz" pos="3110"/>
        <p:guide pos="210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16BC-379D-4141-BE88-F699B1D468FB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900D-83F1-481B-9EA4-68A76AE36B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08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1E8AB6C0-3371-4C8E-98DA-EF797D68BB92}" type="datetimeFigureOut">
              <a:rPr lang="de-DE" smtClean="0"/>
              <a:pPr/>
              <a:t>21.05.2021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4538"/>
            <a:ext cx="26050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1B24453D-08CF-4ED4-9F26-2E43B73711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6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48440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96880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45320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993762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42202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490642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39082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987522" algn="l" defTabSz="34968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solidFill>
          <a:srgbClr val="00174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7344991" y="33889431"/>
            <a:ext cx="17425936" cy="18722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1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Titelplatzhalter 21"/>
          <p:cNvSpPr txBox="1">
            <a:spLocks/>
          </p:cNvSpPr>
          <p:nvPr userDrawn="1"/>
        </p:nvSpPr>
        <p:spPr>
          <a:xfrm>
            <a:off x="1008287" y="648322"/>
            <a:ext cx="23330592" cy="3240360"/>
          </a:xfrm>
          <a:prstGeom prst="roundRect">
            <a:avLst/>
          </a:prstGeom>
          <a:solidFill>
            <a:srgbClr val="001746"/>
          </a:solidFill>
          <a:ln w="127000"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49729" tIns="174865" rIns="349729" bIns="174865" anchor="t">
            <a:noAutofit/>
          </a:bodyPr>
          <a:lstStyle/>
          <a:p>
            <a:pPr marL="0" marR="0" lvl="0" indent="0" algn="ctr" defTabSz="1083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0" b="1" i="0" u="none" strike="noStrike" kern="1200" cap="none" spc="-383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Titel 40"/>
          <p:cNvSpPr>
            <a:spLocks noGrp="1"/>
          </p:cNvSpPr>
          <p:nvPr>
            <p:ph type="title"/>
          </p:nvPr>
        </p:nvSpPr>
        <p:spPr>
          <a:xfrm>
            <a:off x="1152303" y="648322"/>
            <a:ext cx="22970552" cy="3240360"/>
          </a:xfrm>
          <a:prstGeom prst="rect">
            <a:avLst/>
          </a:prstGeom>
        </p:spPr>
        <p:txBody>
          <a:bodyPr lIns="108320" tIns="54160" rIns="108320" bIns="54160" anchor="ctr"/>
          <a:lstStyle>
            <a:lvl1pPr algn="l">
              <a:defRPr sz="6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:\Users\Yi Li\AppData\Local\Temp\notesC9812B\~3542819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3650" y="34201740"/>
            <a:ext cx="2952328" cy="14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UPB_Stand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1015" y="34202293"/>
            <a:ext cx="4757598" cy="1246484"/>
          </a:xfrm>
          <a:prstGeom prst="rect">
            <a:avLst/>
          </a:prstGeom>
        </p:spPr>
      </p:pic>
      <p:pic>
        <p:nvPicPr>
          <p:cNvPr id="14" name="Bild 12" descr="eu_flag_llp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74" y="34282372"/>
            <a:ext cx="3280679" cy="137476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106" y="34124197"/>
            <a:ext cx="4418417" cy="1384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bg>
      <p:bgPr>
        <a:solidFill>
          <a:srgbClr val="00174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7344991" y="33889431"/>
            <a:ext cx="17425936" cy="18722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1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Titelplatzhalter 21"/>
          <p:cNvSpPr txBox="1">
            <a:spLocks/>
          </p:cNvSpPr>
          <p:nvPr userDrawn="1"/>
        </p:nvSpPr>
        <p:spPr>
          <a:xfrm>
            <a:off x="1008287" y="648322"/>
            <a:ext cx="23330592" cy="3240360"/>
          </a:xfrm>
          <a:prstGeom prst="roundRect">
            <a:avLst/>
          </a:prstGeom>
          <a:solidFill>
            <a:srgbClr val="001746"/>
          </a:solidFill>
          <a:ln w="127000"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49729" tIns="174865" rIns="349729" bIns="174865" anchor="t">
            <a:noAutofit/>
          </a:bodyPr>
          <a:lstStyle/>
          <a:p>
            <a:pPr marL="0" marR="0" lvl="0" indent="0" algn="ctr" defTabSz="1083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00" b="1" i="0" u="none" strike="noStrike" kern="1200" cap="none" spc="-383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Titel 40"/>
          <p:cNvSpPr>
            <a:spLocks noGrp="1"/>
          </p:cNvSpPr>
          <p:nvPr>
            <p:ph type="title"/>
          </p:nvPr>
        </p:nvSpPr>
        <p:spPr>
          <a:xfrm>
            <a:off x="1152303" y="648322"/>
            <a:ext cx="22970552" cy="3240360"/>
          </a:xfrm>
          <a:prstGeom prst="rect">
            <a:avLst/>
          </a:prstGeom>
        </p:spPr>
        <p:txBody>
          <a:bodyPr lIns="108320" tIns="54160" rIns="108320" bIns="54160" anchor="ctr"/>
          <a:lstStyle>
            <a:lvl1pPr algn="l">
              <a:defRPr sz="6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:\Users\Yi Li\AppData\Local\Temp\notesC9812B\~3542819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3650" y="34201740"/>
            <a:ext cx="2952328" cy="14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UPB_Stand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1015" y="34202293"/>
            <a:ext cx="4757598" cy="1246484"/>
          </a:xfrm>
          <a:prstGeom prst="rect">
            <a:avLst/>
          </a:prstGeom>
        </p:spPr>
      </p:pic>
      <p:pic>
        <p:nvPicPr>
          <p:cNvPr id="9" name="Bild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149" y="34508848"/>
            <a:ext cx="4571485" cy="9399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146191" y="33984984"/>
            <a:ext cx="2354022" cy="17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benannt-1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-1127901" y="9689814"/>
            <a:ext cx="27399761" cy="20800706"/>
          </a:xfrm>
          <a:prstGeom prst="rect">
            <a:avLst/>
          </a:prstGeom>
        </p:spPr>
      </p:pic>
      <p:sp>
        <p:nvSpPr>
          <p:cNvPr id="12" name="Inhaltsplatzhalter 46"/>
          <p:cNvSpPr txBox="1">
            <a:spLocks/>
          </p:cNvSpPr>
          <p:nvPr userDrawn="1"/>
        </p:nvSpPr>
        <p:spPr>
          <a:xfrm>
            <a:off x="936279" y="4608762"/>
            <a:ext cx="23474608" cy="30315367"/>
          </a:xfrm>
          <a:prstGeom prst="roundRect">
            <a:avLst>
              <a:gd name="adj" fmla="val 3143"/>
            </a:avLst>
          </a:prstGeom>
          <a:solidFill>
            <a:srgbClr val="FFFFFF">
              <a:alpha val="90980"/>
            </a:srgbClr>
          </a:solidFill>
        </p:spPr>
        <p:txBody>
          <a:bodyPr lIns="108320" tIns="54160" rIns="108320" bIns="54160"/>
          <a:lstStyle>
            <a:lvl1pPr>
              <a:defRPr>
                <a:solidFill>
                  <a:srgbClr val="001746"/>
                </a:solidFill>
              </a:defRPr>
            </a:lvl1pPr>
            <a:lvl2pPr>
              <a:defRPr>
                <a:solidFill>
                  <a:srgbClr val="001746"/>
                </a:solidFill>
              </a:defRPr>
            </a:lvl2pPr>
            <a:lvl3pPr>
              <a:defRPr>
                <a:solidFill>
                  <a:srgbClr val="001746"/>
                </a:solidFill>
              </a:defRPr>
            </a:lvl3pPr>
          </a:lstStyle>
          <a:p>
            <a:pPr marL="1573785" marR="0" lvl="0" indent="-1311487" algn="l" defTabSz="1083198" rtl="0" eaLnBrk="1" fontAlgn="auto" latinLnBrk="0" hangingPunct="1">
              <a:lnSpc>
                <a:spcPct val="100000"/>
              </a:lnSpc>
              <a:spcBef>
                <a:spcPts val="2677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de-DE" sz="4300" b="0" i="0" u="none" strike="noStrike" kern="1200" cap="none" spc="0" normalizeH="0" baseline="0" noProof="0" dirty="0">
              <a:ln>
                <a:noFill/>
              </a:ln>
              <a:solidFill>
                <a:srgbClr val="001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Grafik 3" descr="visitenkar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770387" y="30658843"/>
            <a:ext cx="7971362" cy="4980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10400" b="1" kern="1200" spc="-383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73785" indent="-1311487" algn="l" rtl="0" eaLnBrk="1" latinLnBrk="0" hangingPunct="1">
        <a:spcBef>
          <a:spcPts val="2677"/>
        </a:spcBef>
        <a:buClr>
          <a:schemeClr val="tx2"/>
        </a:buClr>
        <a:buSzPct val="95000"/>
        <a:buFont typeface="Wingdings"/>
        <a:buChar char=""/>
        <a:defRPr kumimoji="0"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2832815" indent="-1092906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3812057" indent="-87432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4826275" indent="-87432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5665627" indent="-80438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6539952" indent="-80438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7274386" indent="-6994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8008818" indent="-6994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8743251" indent="-6994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6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3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17581418" y="4926527"/>
            <a:ext cx="6363517" cy="25495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dirty="0">
                <a:solidFill>
                  <a:srgbClr val="001746"/>
                </a:solidFill>
              </a:rPr>
              <a:t>The DigI-VET learning platform is available in the project languages ​​- German, English, Romanian and Greek.</a:t>
            </a:r>
          </a:p>
          <a:p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001746"/>
                </a:solidFill>
              </a:rPr>
              <a:t>English</a:t>
            </a:r>
          </a:p>
          <a:p>
            <a:r>
              <a:rPr lang="de-DE" sz="3600" b="1" dirty="0">
                <a:solidFill>
                  <a:srgbClr val="001746"/>
                </a:solidFill>
              </a:rPr>
              <a:t>      Learning </a:t>
            </a:r>
            <a:r>
              <a:rPr lang="de-DE" sz="3600" b="1" dirty="0" err="1">
                <a:solidFill>
                  <a:srgbClr val="001746"/>
                </a:solidFill>
              </a:rPr>
              <a:t>Platform</a:t>
            </a:r>
            <a:r>
              <a:rPr lang="de-DE" sz="3600" b="1" dirty="0">
                <a:solidFill>
                  <a:srgbClr val="001746"/>
                </a:solidFill>
              </a:rPr>
              <a:t>:</a:t>
            </a:r>
          </a:p>
          <a:p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endParaRPr lang="de-DE" sz="3600" b="1" dirty="0">
              <a:solidFill>
                <a:srgbClr val="002060"/>
              </a:solidFill>
            </a:endParaRPr>
          </a:p>
          <a:p>
            <a:endParaRPr lang="de-DE" sz="3600" b="1" dirty="0">
              <a:solidFill>
                <a:srgbClr val="002060"/>
              </a:solidFill>
            </a:endParaRPr>
          </a:p>
          <a:p>
            <a:endParaRPr lang="de-DE" sz="3600" b="1" dirty="0">
              <a:solidFill>
                <a:srgbClr val="002060"/>
              </a:solidFill>
            </a:endParaRPr>
          </a:p>
          <a:p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174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001746"/>
                </a:solidFill>
              </a:rPr>
              <a:t>German </a:t>
            </a:r>
          </a:p>
          <a:p>
            <a:r>
              <a:rPr lang="de-DE" sz="3600" b="1" dirty="0">
                <a:solidFill>
                  <a:srgbClr val="001746"/>
                </a:solidFill>
              </a:rPr>
              <a:t>      Learning </a:t>
            </a:r>
            <a:r>
              <a:rPr lang="de-DE" sz="3600" b="1" dirty="0" err="1">
                <a:solidFill>
                  <a:srgbClr val="001746"/>
                </a:solidFill>
              </a:rPr>
              <a:t>Platform</a:t>
            </a:r>
            <a:r>
              <a:rPr lang="de-DE" sz="3600" b="1" dirty="0">
                <a:solidFill>
                  <a:srgbClr val="001746"/>
                </a:solidFill>
              </a:rPr>
              <a:t>: </a:t>
            </a: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001746"/>
                </a:solidFill>
              </a:rPr>
              <a:t>Greek </a:t>
            </a:r>
          </a:p>
          <a:p>
            <a:r>
              <a:rPr lang="de-DE" sz="3600" b="1" dirty="0">
                <a:solidFill>
                  <a:srgbClr val="001746"/>
                </a:solidFill>
              </a:rPr>
              <a:t>      Learning </a:t>
            </a:r>
            <a:r>
              <a:rPr lang="de-DE" sz="3600" b="1" dirty="0" err="1">
                <a:solidFill>
                  <a:srgbClr val="001746"/>
                </a:solidFill>
              </a:rPr>
              <a:t>Platform</a:t>
            </a:r>
            <a:r>
              <a:rPr lang="de-DE" sz="3600" b="1" dirty="0">
                <a:solidFill>
                  <a:srgbClr val="001746"/>
                </a:solidFill>
              </a:rPr>
              <a:t>:</a:t>
            </a:r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lvl="1"/>
            <a:endParaRPr lang="de-DE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 err="1">
                <a:solidFill>
                  <a:srgbClr val="001746"/>
                </a:solidFill>
              </a:rPr>
              <a:t>Rumanian</a:t>
            </a:r>
            <a:r>
              <a:rPr lang="de-DE" sz="3600" b="1" dirty="0">
                <a:solidFill>
                  <a:srgbClr val="001746"/>
                </a:solidFill>
              </a:rPr>
              <a:t> </a:t>
            </a:r>
          </a:p>
          <a:p>
            <a:r>
              <a:rPr lang="de-DE" sz="3600" b="1" dirty="0">
                <a:solidFill>
                  <a:srgbClr val="001746"/>
                </a:solidFill>
              </a:rPr>
              <a:t>      Learning </a:t>
            </a:r>
            <a:r>
              <a:rPr lang="de-DE" sz="3600" b="1" dirty="0" err="1">
                <a:solidFill>
                  <a:srgbClr val="001746"/>
                </a:solidFill>
              </a:rPr>
              <a:t>Platform</a:t>
            </a:r>
            <a:r>
              <a:rPr lang="de-DE" sz="3600" b="1" dirty="0">
                <a:solidFill>
                  <a:srgbClr val="001746"/>
                </a:solidFill>
              </a:rPr>
              <a:t>:</a:t>
            </a:r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b="1" dirty="0"/>
          </a:p>
        </p:txBody>
      </p:sp>
      <p:sp>
        <p:nvSpPr>
          <p:cNvPr id="6" name="Rechteck 5"/>
          <p:cNvSpPr/>
          <p:nvPr/>
        </p:nvSpPr>
        <p:spPr>
          <a:xfrm>
            <a:off x="4811766" y="22604947"/>
            <a:ext cx="3896212" cy="2504095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ußzeilenplatzhalter 2"/>
          <p:cNvSpPr txBox="1">
            <a:spLocks/>
          </p:cNvSpPr>
          <p:nvPr/>
        </p:nvSpPr>
        <p:spPr>
          <a:xfrm>
            <a:off x="2592463" y="32102884"/>
            <a:ext cx="4722825" cy="2378420"/>
          </a:xfrm>
          <a:prstGeom prst="rect">
            <a:avLst/>
          </a:prstGeom>
        </p:spPr>
        <p:txBody>
          <a:bodyPr vert="horz" lIns="349729" tIns="174865" rIns="349729" bIns="174865" anchor="t" anchorCtr="0"/>
          <a:lstStyle>
            <a:defPPr>
              <a:defRPr lang="de-DE"/>
            </a:defPPr>
            <a:lvl1pPr marL="0" algn="r" defTabSz="3496880" rtl="0" eaLnBrk="1" latinLnBrk="0" hangingPunct="1">
              <a:defRPr kumimoji="0" sz="2800" kern="1200">
                <a:solidFill>
                  <a:srgbClr val="001746"/>
                </a:solidFill>
                <a:latin typeface="+mn-lt"/>
                <a:ea typeface="+mn-ea"/>
                <a:cs typeface="+mn-cs"/>
              </a:defRPr>
            </a:lvl1pPr>
            <a:lvl2pPr marL="1748440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96880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45320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93762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42202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90642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39082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87522" algn="l" defTabSz="3496880" rtl="0" eaLnBrk="1" latinLnBrk="0" hangingPunct="1"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Lehrstuhl Wirtschaftspädagogik II</a:t>
            </a:r>
          </a:p>
          <a:p>
            <a:r>
              <a:rPr lang="de-DE" b="1" dirty="0"/>
              <a:t>Prof. Dr. Marc Beutner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93304" y="31254960"/>
            <a:ext cx="16771389" cy="2485787"/>
          </a:xfrm>
          <a:prstGeom prst="roundRect">
            <a:avLst/>
          </a:prstGeom>
          <a:solidFill>
            <a:srgbClr val="E61E6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3600" dirty="0">
              <a:solidFill>
                <a:srgbClr val="FFFFFF"/>
              </a:solidFill>
            </a:endParaRPr>
          </a:p>
          <a:p>
            <a:pPr algn="ctr"/>
            <a:r>
              <a:rPr lang="de-DE" sz="3600" dirty="0">
                <a:solidFill>
                  <a:srgbClr val="FFFFFF"/>
                </a:solidFill>
              </a:rPr>
              <a:t>Infos: http://eduproject.eu/digi-vet, </a:t>
            </a:r>
          </a:p>
          <a:p>
            <a:pPr algn="ctr"/>
            <a:r>
              <a:rPr lang="en-GB" sz="3200" dirty="0">
                <a:solidFill>
                  <a:srgbClr val="FFFFFF"/>
                </a:solidFill>
              </a:rPr>
              <a:t>Grant Agreement No. 2018-1-DE02-KA202-005145 </a:t>
            </a:r>
            <a:endParaRPr lang="en-GB" sz="3600" dirty="0">
              <a:solidFill>
                <a:srgbClr val="FFFFFF"/>
              </a:solidFill>
            </a:endParaRPr>
          </a:p>
          <a:p>
            <a:pPr algn="ctr"/>
            <a:r>
              <a:rPr lang="de-DE" sz="3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73849" y="31986509"/>
            <a:ext cx="3493378" cy="9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FFFFFF"/>
                </a:solidFill>
              </a:rPr>
              <a:t>••••••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0727153" y="31986509"/>
            <a:ext cx="3493378" cy="9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FFFFFF"/>
                </a:solidFill>
              </a:rPr>
              <a:t>••••••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68327" y="5270376"/>
            <a:ext cx="15562783" cy="706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01746"/>
                </a:solidFill>
              </a:rPr>
              <a:t>DigI-VET </a:t>
            </a:r>
            <a:r>
              <a:rPr lang="de-DE" sz="4400" b="1" dirty="0" err="1">
                <a:solidFill>
                  <a:srgbClr val="001746"/>
                </a:solidFill>
              </a:rPr>
              <a:t>Lerning</a:t>
            </a:r>
            <a:r>
              <a:rPr lang="de-DE" sz="4400" b="1" dirty="0">
                <a:solidFill>
                  <a:srgbClr val="001746"/>
                </a:solidFill>
              </a:rPr>
              <a:t> </a:t>
            </a:r>
            <a:r>
              <a:rPr lang="de-DE" sz="4400" b="1" dirty="0" err="1">
                <a:solidFill>
                  <a:srgbClr val="001746"/>
                </a:solidFill>
              </a:rPr>
              <a:t>Platform</a:t>
            </a:r>
            <a:endParaRPr lang="de-DE" sz="4400" b="1" dirty="0">
              <a:solidFill>
                <a:srgbClr val="001746"/>
              </a:solidFill>
            </a:endParaRPr>
          </a:p>
          <a:p>
            <a:endParaRPr lang="de-D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 Erasmus + project DigI-VET "DigI-VET" Fostering Digitization and Industry 4.0 in vocational education and training - Promotion of digitization and Industry 4.0 in vocational training "promotes innovative ways of teaching and learning in the context of digitization and Industry 4.0. Besides the DigI-VET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sMOOC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or the DigI-VET Online Observatory, the European consortium develops an online learning platform on which learners and teachers receive extensive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learning modules, teaching and learning concepts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, but also links to other DigI-VET guidelines which contain face-to-face materials for the classroom as well as an extensive repertoire of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interactive H5P exercises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for self-study phases.</a:t>
            </a:r>
            <a:endParaRPr lang="de-DE" sz="3200" b="1" dirty="0">
              <a:solidFill>
                <a:srgbClr val="001746"/>
              </a:solidFill>
            </a:endParaRPr>
          </a:p>
          <a:p>
            <a:pPr marL="685800" indent="-685800"/>
            <a:endParaRPr lang="de-DE" sz="4400" dirty="0">
              <a:solidFill>
                <a:srgbClr val="001746"/>
              </a:solidFill>
            </a:endParaRPr>
          </a:p>
          <a:p>
            <a:endParaRPr lang="de-DE" sz="4400" dirty="0">
              <a:solidFill>
                <a:srgbClr val="001746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368327" y="1902728"/>
            <a:ext cx="2349380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 err="1"/>
              <a:t>DigI</a:t>
            </a:r>
            <a:r>
              <a:rPr lang="en-US" sz="4200" b="1" dirty="0"/>
              <a:t>-VET:</a:t>
            </a:r>
            <a:br>
              <a:rPr lang="en-US" sz="4200" b="1" dirty="0"/>
            </a:br>
            <a:r>
              <a:rPr lang="en-US" sz="4200" b="1" dirty="0"/>
              <a:t>Fostering </a:t>
            </a:r>
            <a:r>
              <a:rPr lang="en-US" sz="4200" b="1" dirty="0" err="1"/>
              <a:t>Digitisation</a:t>
            </a:r>
            <a:r>
              <a:rPr lang="en-US" sz="4200" b="1" dirty="0"/>
              <a:t> and Industry 4.0 in vocational education and training</a:t>
            </a:r>
            <a:br>
              <a:rPr lang="en-US" sz="4200" b="1" dirty="0"/>
            </a:br>
            <a:r>
              <a:rPr lang="en-US" sz="4200" b="1" dirty="0"/>
              <a:t>Project </a:t>
            </a:r>
            <a:r>
              <a:rPr lang="en-US" sz="4200" b="1" dirty="0" err="1"/>
              <a:t>Nummer</a:t>
            </a:r>
            <a:r>
              <a:rPr lang="en-US" sz="4200" b="1" dirty="0"/>
              <a:t>: 2018-1-DE02-KA202-005145 </a:t>
            </a:r>
            <a:endParaRPr lang="en-US" sz="4200" dirty="0"/>
          </a:p>
        </p:txBody>
      </p:sp>
      <p:sp>
        <p:nvSpPr>
          <p:cNvPr id="18" name="Textfeld 17"/>
          <p:cNvSpPr txBox="1"/>
          <p:nvPr/>
        </p:nvSpPr>
        <p:spPr>
          <a:xfrm>
            <a:off x="3672583" y="411680"/>
            <a:ext cx="177139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700" b="1" i="1" cap="small" dirty="0" err="1">
                <a:solidFill>
                  <a:schemeClr val="bg1"/>
                </a:solidFill>
                <a:cs typeface="Calibri" pitchFamily="34" charset="0"/>
              </a:rPr>
              <a:t>DigI</a:t>
            </a:r>
            <a:r>
              <a:rPr lang="de-DE" sz="11700" b="1" i="1" cap="small" dirty="0">
                <a:solidFill>
                  <a:schemeClr val="bg1"/>
                </a:solidFill>
                <a:cs typeface="Calibri" pitchFamily="34" charset="0"/>
              </a:rPr>
              <a:t>-VET</a:t>
            </a:r>
            <a:endParaRPr lang="de-DE" sz="11700" dirty="0">
              <a:solidFill>
                <a:schemeClr val="bg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0727153" y="861561"/>
            <a:ext cx="2573195" cy="27439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739" y="1433712"/>
            <a:ext cx="2354022" cy="17348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04" y="34427710"/>
            <a:ext cx="5454078" cy="1199066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236AD79-3119-4BE4-94CE-D7A4B4052BCF}"/>
              </a:ext>
            </a:extLst>
          </p:cNvPr>
          <p:cNvSpPr txBox="1"/>
          <p:nvPr/>
        </p:nvSpPr>
        <p:spPr>
          <a:xfrm>
            <a:off x="4088704" y="20662855"/>
            <a:ext cx="1733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Link: https://digivet-tasks.eduproject.eu/digi-vet-resources/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CD07D32-2E6B-4C3F-A6FF-0A868FBC7ECA}"/>
              </a:ext>
            </a:extLst>
          </p:cNvPr>
          <p:cNvSpPr txBox="1"/>
          <p:nvPr/>
        </p:nvSpPr>
        <p:spPr>
          <a:xfrm>
            <a:off x="1368327" y="21989214"/>
            <a:ext cx="155627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1746"/>
                </a:solidFill>
              </a:rPr>
              <a:t>DigI-VET Classroom Materials</a:t>
            </a:r>
          </a:p>
          <a:p>
            <a:endParaRPr lang="de-DE" sz="3200" dirty="0">
              <a:latin typeface="Arial Unicode MS" panose="020B0604020202020204" pitchFamily="34" charset="-128"/>
            </a:endParaRPr>
          </a:p>
          <a:p>
            <a:pPr algn="just"/>
            <a:r>
              <a:rPr lang="en-US" sz="3200" dirty="0">
                <a:cs typeface="Times New Roman" panose="02020603050405020304" pitchFamily="18" charset="0"/>
              </a:rPr>
              <a:t>In addition to the DigI-VET online learning platform, which is available in all project languages, </a:t>
            </a:r>
            <a:r>
              <a:rPr lang="en-US" sz="3600" b="1" dirty="0">
                <a:cs typeface="Times New Roman" panose="02020603050405020304" pitchFamily="18" charset="0"/>
              </a:rPr>
              <a:t>interested learners and teachers as well as vocational trainers </a:t>
            </a:r>
            <a:r>
              <a:rPr lang="en-US" sz="3200" dirty="0">
                <a:cs typeface="Times New Roman" panose="02020603050405020304" pitchFamily="18" charset="0"/>
              </a:rPr>
              <a:t>have access to 16 learner modules and 6 teacher modules - each in the partner languages mentioned. This results in a variety of over 80 modules!</a:t>
            </a:r>
          </a:p>
          <a:p>
            <a:pPr algn="just"/>
            <a:r>
              <a:rPr lang="en-US" sz="3200" dirty="0">
                <a:cs typeface="Times New Roman" panose="02020603050405020304" pitchFamily="18" charset="0"/>
              </a:rPr>
              <a:t>In addition, the consortium offers a wide variety of learner-centered </a:t>
            </a:r>
            <a:r>
              <a:rPr lang="en-US" sz="3200" b="1" dirty="0">
                <a:cs typeface="Times New Roman" panose="02020603050405020304" pitchFamily="18" charset="0"/>
              </a:rPr>
              <a:t>classroom materials </a:t>
            </a:r>
            <a:r>
              <a:rPr lang="en-US" sz="3200" dirty="0"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cs typeface="Times New Roman" panose="02020603050405020304" pitchFamily="18" charset="0"/>
              </a:rPr>
              <a:t>worksheets for face-to-face</a:t>
            </a:r>
            <a:r>
              <a:rPr lang="en-US" sz="3200" dirty="0">
                <a:cs typeface="Times New Roman" panose="02020603050405020304" pitchFamily="18" charset="0"/>
              </a:rPr>
              <a:t> teaching and training. All modules and classroom materials as well as additional documents for the </a:t>
            </a:r>
            <a:r>
              <a:rPr lang="en-US" sz="3200" b="1" dirty="0">
                <a:cs typeface="Times New Roman" panose="02020603050405020304" pitchFamily="18" charset="0"/>
              </a:rPr>
              <a:t>DigI-VET competence profile</a:t>
            </a:r>
            <a:r>
              <a:rPr lang="en-US" sz="3200" dirty="0">
                <a:cs typeface="Times New Roman" panose="02020603050405020304" pitchFamily="18" charset="0"/>
              </a:rPr>
              <a:t> and presentations are available on the learning platform, too. </a:t>
            </a:r>
          </a:p>
          <a:p>
            <a:endParaRPr lang="de-DE" sz="4400" dirty="0">
              <a:solidFill>
                <a:srgbClr val="001746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C27168E-968B-48DC-8602-D31A7C29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811" y="15540643"/>
            <a:ext cx="2476500" cy="27813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DE36DA6-00B5-48AB-8CE0-EB40A137E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061" y="10631076"/>
            <a:ext cx="2476500" cy="2743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09C92D5-CBA1-4E69-B41E-F460B2D30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061" y="20993669"/>
            <a:ext cx="2286000" cy="27527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45BB41-C8F7-4972-9A2B-84462A0E1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0551" y="26285386"/>
            <a:ext cx="2286000" cy="268605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EC7D0A94-0AA7-4B5B-8000-2363478827BD}"/>
              </a:ext>
            </a:extLst>
          </p:cNvPr>
          <p:cNvSpPr txBox="1"/>
          <p:nvPr/>
        </p:nvSpPr>
        <p:spPr>
          <a:xfrm>
            <a:off x="7936029" y="28229791"/>
            <a:ext cx="6363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1746"/>
                </a:solidFill>
              </a:rPr>
              <a:t>DigI-VET Homepage </a:t>
            </a:r>
          </a:p>
          <a:p>
            <a:endParaRPr lang="de-DE" sz="3200" dirty="0">
              <a:latin typeface="Arial Unicode MS" panose="020B0604020202020204" pitchFamily="34" charset="-128"/>
            </a:endParaRPr>
          </a:p>
          <a:p>
            <a:r>
              <a:rPr lang="en-US" sz="3200" dirty="0">
                <a:cs typeface="Times New Roman" panose="02020603050405020304" pitchFamily="18" charset="0"/>
              </a:rPr>
              <a:t>All further information and downloads on the project website</a:t>
            </a:r>
            <a:endParaRPr lang="de-DE" sz="4400" dirty="0">
              <a:solidFill>
                <a:srgbClr val="001746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A7A0D2C-0B5F-4238-8069-FBA27CD5B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6438" y="28229791"/>
            <a:ext cx="2343150" cy="27241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5574C4F-4C09-420E-B82F-1E49AFFD6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5181" y="11284018"/>
            <a:ext cx="8550005" cy="9380921"/>
          </a:xfrm>
          <a:prstGeom prst="rect">
            <a:avLst/>
          </a:prstGeom>
          <a:ln>
            <a:solidFill>
              <a:srgbClr val="001746"/>
            </a:solidFill>
          </a:ln>
        </p:spPr>
      </p:pic>
    </p:spTree>
    <p:extLst>
      <p:ext uri="{BB962C8B-B14F-4D97-AF65-F5344CB8AC3E}">
        <p14:creationId xmlns:p14="http://schemas.microsoft.com/office/powerpoint/2010/main" val="36423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Iapetus">
  <a:themeElements>
    <a:clrScheme name="Benutzerdefiniert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E98211"/>
      </a:accent3>
      <a:accent4>
        <a:srgbClr val="FADA7A"/>
      </a:accent4>
      <a:accent5>
        <a:srgbClr val="E4E8AF"/>
      </a:accent5>
      <a:accent6>
        <a:srgbClr val="B20202"/>
      </a:accent6>
      <a:hlink>
        <a:srgbClr val="B292CA"/>
      </a:hlink>
      <a:folHlink>
        <a:srgbClr val="6B5680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322</Words>
  <Application>Microsoft Office PowerPoint</Application>
  <PresentationFormat>Benutzerdefiniert</PresentationFormat>
  <Paragraphs>53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Arial Unicode MS</vt:lpstr>
      <vt:lpstr>Calibri</vt:lpstr>
      <vt:lpstr>Corbel</vt:lpstr>
      <vt:lpstr>Times New Roman</vt:lpstr>
      <vt:lpstr>Wingdings</vt:lpstr>
      <vt:lpstr>Wingdings 2</vt:lpstr>
      <vt:lpstr>Wingdings 3</vt:lpstr>
      <vt:lpstr>5_Iapetus</vt:lpstr>
      <vt:lpstr>PowerPoint-Präsentation</vt:lpstr>
    </vt:vector>
  </TitlesOfParts>
  <Company>Universität Paderborn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 Beutner</dc:creator>
  <cp:lastModifiedBy>jsc</cp:lastModifiedBy>
  <cp:revision>311</cp:revision>
  <cp:lastPrinted>2015-08-12T11:23:49Z</cp:lastPrinted>
  <dcterms:created xsi:type="dcterms:W3CDTF">2010-08-25T14:48:58Z</dcterms:created>
  <dcterms:modified xsi:type="dcterms:W3CDTF">2021-05-21T10:21:35Z</dcterms:modified>
</cp:coreProperties>
</file>