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6" r:id="rId4"/>
    <p:sldId id="297" r:id="rId5"/>
    <p:sldId id="282" r:id="rId6"/>
    <p:sldId id="293" r:id="rId7"/>
    <p:sldId id="291" r:id="rId8"/>
    <p:sldId id="298" r:id="rId9"/>
    <p:sldId id="295" r:id="rId10"/>
    <p:sldId id="299" r:id="rId11"/>
    <p:sldId id="300" r:id="rId12"/>
    <p:sldId id="301" r:id="rId13"/>
    <p:sldId id="283" r:id="rId14"/>
    <p:sldId id="284" r:id="rId15"/>
    <p:sldId id="285"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4660"/>
  </p:normalViewPr>
  <p:slideViewPr>
    <p:cSldViewPr snapToGrid="0">
      <p:cViewPr varScale="1">
        <p:scale>
          <a:sx n="75" d="100"/>
          <a:sy n="75" d="100"/>
        </p:scale>
        <p:origin x="58"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7880B-9F69-4690-B929-51E70B924187}" type="doc">
      <dgm:prSet loTypeId="urn:microsoft.com/office/officeart/2005/8/layout/cycle3" loCatId="cycle" qsTypeId="urn:microsoft.com/office/officeart/2005/8/quickstyle/3d6" qsCatId="3D" csTypeId="urn:microsoft.com/office/officeart/2005/8/colors/accent1_2" csCatId="accent1" phldr="1"/>
      <dgm:spPr/>
      <dgm:t>
        <a:bodyPr/>
        <a:lstStyle/>
        <a:p>
          <a:endParaRPr lang="de-DE"/>
        </a:p>
      </dgm:t>
    </dgm:pt>
    <dgm:pt modelId="{679291C4-C9D1-4DF4-8940-9D065B3BCCC3}">
      <dgm:prSet phldrT="[Text]"/>
      <dgm:spPr/>
      <dgm:t>
        <a:bodyPr/>
        <a:lstStyle/>
        <a:p>
          <a:r>
            <a:rPr lang="de-DE" dirty="0">
              <a:latin typeface="+mj-lt"/>
            </a:rPr>
            <a:t>Verschiebung der technologiefreundlichen Arbeitsmethodik</a:t>
          </a:r>
        </a:p>
      </dgm:t>
    </dgm:pt>
    <dgm:pt modelId="{00F9865A-62A9-4B2D-9D4E-EB710FC4CCAF}" type="parTrans" cxnId="{B20053D8-F8A3-4FE1-A411-2EABBD60E0C0}">
      <dgm:prSet/>
      <dgm:spPr/>
      <dgm:t>
        <a:bodyPr/>
        <a:lstStyle/>
        <a:p>
          <a:endParaRPr lang="de-DE"/>
        </a:p>
      </dgm:t>
    </dgm:pt>
    <dgm:pt modelId="{486D3F8E-E8A1-4F13-9A92-D0D84F07386C}" type="sibTrans" cxnId="{B20053D8-F8A3-4FE1-A411-2EABBD60E0C0}">
      <dgm:prSet/>
      <dgm:spPr/>
      <dgm:t>
        <a:bodyPr/>
        <a:lstStyle/>
        <a:p>
          <a:endParaRPr lang="de-DE"/>
        </a:p>
      </dgm:t>
    </dgm:pt>
    <dgm:pt modelId="{8A3FFC4F-162D-466F-A728-9D1521876D55}">
      <dgm:prSet phldrT="[Text]"/>
      <dgm:spPr/>
      <dgm:t>
        <a:bodyPr/>
        <a:lstStyle/>
        <a:p>
          <a:r>
            <a:rPr lang="de-DE" dirty="0"/>
            <a:t>Kosteneffiziente Produktion und Service </a:t>
          </a:r>
        </a:p>
      </dgm:t>
    </dgm:pt>
    <dgm:pt modelId="{CFE5AB97-8F03-405E-AA03-6F23BB34AADB}" type="parTrans" cxnId="{B23ABFB7-0BEF-4E78-8D89-6B2EFAFEB456}">
      <dgm:prSet/>
      <dgm:spPr/>
      <dgm:t>
        <a:bodyPr/>
        <a:lstStyle/>
        <a:p>
          <a:endParaRPr lang="de-DE"/>
        </a:p>
      </dgm:t>
    </dgm:pt>
    <dgm:pt modelId="{A91F1A06-AA91-4813-B833-A3BDB2322E5B}" type="sibTrans" cxnId="{B23ABFB7-0BEF-4E78-8D89-6B2EFAFEB456}">
      <dgm:prSet/>
      <dgm:spPr/>
      <dgm:t>
        <a:bodyPr/>
        <a:lstStyle/>
        <a:p>
          <a:endParaRPr lang="de-DE"/>
        </a:p>
      </dgm:t>
    </dgm:pt>
    <dgm:pt modelId="{868A1C15-42B2-4E6C-A306-C9A867839CFE}">
      <dgm:prSet phldrT="[Text]"/>
      <dgm:spPr/>
      <dgm:t>
        <a:bodyPr/>
        <a:lstStyle/>
        <a:p>
          <a:r>
            <a:rPr lang="de-DE" dirty="0">
              <a:solidFill>
                <a:schemeClr val="bg1"/>
              </a:solidFill>
              <a:latin typeface="+mj-lt"/>
            </a:rPr>
            <a:t>Größere Vielfalt möglicher Jobangebote </a:t>
          </a:r>
        </a:p>
      </dgm:t>
    </dgm:pt>
    <dgm:pt modelId="{AA5E9DAD-2BD2-4905-B848-C29ED7A1C0BA}" type="parTrans" cxnId="{10C8B770-3C8B-4D58-9BEB-65A1E56A13AC}">
      <dgm:prSet/>
      <dgm:spPr/>
      <dgm:t>
        <a:bodyPr/>
        <a:lstStyle/>
        <a:p>
          <a:endParaRPr lang="de-DE"/>
        </a:p>
      </dgm:t>
    </dgm:pt>
    <dgm:pt modelId="{2B8311E5-DD4D-44E1-B687-2DB6B8BFF791}" type="sibTrans" cxnId="{10C8B770-3C8B-4D58-9BEB-65A1E56A13AC}">
      <dgm:prSet/>
      <dgm:spPr/>
      <dgm:t>
        <a:bodyPr/>
        <a:lstStyle/>
        <a:p>
          <a:endParaRPr lang="de-DE"/>
        </a:p>
      </dgm:t>
    </dgm:pt>
    <dgm:pt modelId="{4317F83E-48F7-DE42-B213-B8E5A1A88F25}">
      <dgm:prSet/>
      <dgm:spPr/>
      <dgm:t>
        <a:bodyPr/>
        <a:lstStyle/>
        <a:p>
          <a:r>
            <a:rPr lang="en-GB" dirty="0" err="1"/>
            <a:t>Erhöhung</a:t>
          </a:r>
          <a:r>
            <a:rPr lang="en-GB" dirty="0"/>
            <a:t> der </a:t>
          </a:r>
          <a:r>
            <a:rPr lang="en-GB" dirty="0" err="1"/>
            <a:t>Produktivität</a:t>
          </a:r>
          <a:endParaRPr lang="en-GB" dirty="0"/>
        </a:p>
      </dgm:t>
    </dgm:pt>
    <dgm:pt modelId="{2F4AA6BC-A047-B044-AA07-4D4FFDB7EFEF}" type="parTrans" cxnId="{77B72D26-AF75-FE4C-B517-C58E72AF1DFF}">
      <dgm:prSet/>
      <dgm:spPr/>
      <dgm:t>
        <a:bodyPr/>
        <a:lstStyle/>
        <a:p>
          <a:endParaRPr lang="en-GB"/>
        </a:p>
      </dgm:t>
    </dgm:pt>
    <dgm:pt modelId="{FE02D4F8-CF1C-3346-8643-C1A7C31078F1}" type="sibTrans" cxnId="{77B72D26-AF75-FE4C-B517-C58E72AF1DFF}">
      <dgm:prSet/>
      <dgm:spPr/>
      <dgm:t>
        <a:bodyPr/>
        <a:lstStyle/>
        <a:p>
          <a:endParaRPr lang="en-GB"/>
        </a:p>
      </dgm:t>
    </dgm:pt>
    <dgm:pt modelId="{E8957740-D002-8C41-9D13-5DCEEFD38A78}">
      <dgm:prSet/>
      <dgm:spPr/>
      <dgm:t>
        <a:bodyPr/>
        <a:lstStyle/>
        <a:p>
          <a:r>
            <a:rPr lang="en-GB" dirty="0" err="1"/>
            <a:t>Ressourceneffizienz</a:t>
          </a:r>
          <a:endParaRPr lang="en-GB" dirty="0"/>
        </a:p>
      </dgm:t>
    </dgm:pt>
    <dgm:pt modelId="{92C8AAF4-D325-C041-9C83-6619DDEB3615}" type="parTrans" cxnId="{776F65E5-DFFA-4245-A9F9-286066309A0B}">
      <dgm:prSet/>
      <dgm:spPr/>
      <dgm:t>
        <a:bodyPr/>
        <a:lstStyle/>
        <a:p>
          <a:endParaRPr lang="en-GB"/>
        </a:p>
      </dgm:t>
    </dgm:pt>
    <dgm:pt modelId="{9D626A40-8E57-D24B-B08D-CD8DA430CC67}" type="sibTrans" cxnId="{776F65E5-DFFA-4245-A9F9-286066309A0B}">
      <dgm:prSet/>
      <dgm:spPr/>
      <dgm:t>
        <a:bodyPr/>
        <a:lstStyle/>
        <a:p>
          <a:endParaRPr lang="en-GB"/>
        </a:p>
      </dgm:t>
    </dgm:pt>
    <dgm:pt modelId="{64818E57-AA33-42F7-9A91-8027B714B158}" type="pres">
      <dgm:prSet presAssocID="{1467880B-9F69-4690-B929-51E70B924187}" presName="Name0" presStyleCnt="0">
        <dgm:presLayoutVars>
          <dgm:dir/>
          <dgm:resizeHandles val="exact"/>
        </dgm:presLayoutVars>
      </dgm:prSet>
      <dgm:spPr/>
    </dgm:pt>
    <dgm:pt modelId="{56DD6385-6A0F-472D-A3B7-2153CBAD483B}" type="pres">
      <dgm:prSet presAssocID="{1467880B-9F69-4690-B929-51E70B924187}" presName="cycle" presStyleCnt="0"/>
      <dgm:spPr/>
    </dgm:pt>
    <dgm:pt modelId="{9E04B399-E994-4D11-968D-C2667B13447B}" type="pres">
      <dgm:prSet presAssocID="{679291C4-C9D1-4DF4-8940-9D065B3BCCC3}" presName="nodeFirstNode" presStyleLbl="node1" presStyleIdx="0" presStyleCnt="5" custRadScaleRad="104148" custRadScaleInc="4889">
        <dgm:presLayoutVars>
          <dgm:bulletEnabled val="1"/>
        </dgm:presLayoutVars>
      </dgm:prSet>
      <dgm:spPr/>
    </dgm:pt>
    <dgm:pt modelId="{BA42EE07-1D68-491C-9899-C597070BBDC6}" type="pres">
      <dgm:prSet presAssocID="{486D3F8E-E8A1-4F13-9A92-D0D84F07386C}" presName="sibTransFirstNode" presStyleLbl="bgShp" presStyleIdx="0" presStyleCnt="1" custLinFactNeighborX="0" custLinFactNeighborY="1596"/>
      <dgm:spPr>
        <a:prstGeom prst="hexagon">
          <a:avLst/>
        </a:prstGeom>
      </dgm:spPr>
    </dgm:pt>
    <dgm:pt modelId="{969844D0-969F-B245-B300-E2E8888D70F4}" type="pres">
      <dgm:prSet presAssocID="{4317F83E-48F7-DE42-B213-B8E5A1A88F25}" presName="nodeFollowingNodes" presStyleLbl="node1" presStyleIdx="1" presStyleCnt="5">
        <dgm:presLayoutVars>
          <dgm:bulletEnabled val="1"/>
        </dgm:presLayoutVars>
      </dgm:prSet>
      <dgm:spPr/>
    </dgm:pt>
    <dgm:pt modelId="{E24294D9-7ADE-4F47-B6CF-16C2B984EE3D}" type="pres">
      <dgm:prSet presAssocID="{E8957740-D002-8C41-9D13-5DCEEFD38A78}" presName="nodeFollowingNodes" presStyleLbl="node1" presStyleIdx="2" presStyleCnt="5">
        <dgm:presLayoutVars>
          <dgm:bulletEnabled val="1"/>
        </dgm:presLayoutVars>
      </dgm:prSet>
      <dgm:spPr/>
    </dgm:pt>
    <dgm:pt modelId="{697F0986-B9EA-48AD-9E77-D75BB8EB49EA}" type="pres">
      <dgm:prSet presAssocID="{8A3FFC4F-162D-466F-A728-9D1521876D55}" presName="nodeFollowingNodes" presStyleLbl="node1" presStyleIdx="3" presStyleCnt="5">
        <dgm:presLayoutVars>
          <dgm:bulletEnabled val="1"/>
        </dgm:presLayoutVars>
      </dgm:prSet>
      <dgm:spPr/>
    </dgm:pt>
    <dgm:pt modelId="{404AAFA9-01E7-4AE7-88DF-CDB182D54F29}" type="pres">
      <dgm:prSet presAssocID="{868A1C15-42B2-4E6C-A306-C9A867839CFE}" presName="nodeFollowingNodes" presStyleLbl="node1" presStyleIdx="4" presStyleCnt="5">
        <dgm:presLayoutVars>
          <dgm:bulletEnabled val="1"/>
        </dgm:presLayoutVars>
      </dgm:prSet>
      <dgm:spPr/>
    </dgm:pt>
  </dgm:ptLst>
  <dgm:cxnLst>
    <dgm:cxn modelId="{CD785122-3D37-BA45-BF4C-1B2209FC068D}" type="presOf" srcId="{4317F83E-48F7-DE42-B213-B8E5A1A88F25}" destId="{969844D0-969F-B245-B300-E2E8888D70F4}" srcOrd="0" destOrd="0" presId="urn:microsoft.com/office/officeart/2005/8/layout/cycle3"/>
    <dgm:cxn modelId="{F4C17724-412D-49DD-8F75-A5B93D9CBBCF}" type="presOf" srcId="{8A3FFC4F-162D-466F-A728-9D1521876D55}" destId="{697F0986-B9EA-48AD-9E77-D75BB8EB49EA}" srcOrd="0" destOrd="0" presId="urn:microsoft.com/office/officeart/2005/8/layout/cycle3"/>
    <dgm:cxn modelId="{77B72D26-AF75-FE4C-B517-C58E72AF1DFF}" srcId="{1467880B-9F69-4690-B929-51E70B924187}" destId="{4317F83E-48F7-DE42-B213-B8E5A1A88F25}" srcOrd="1" destOrd="0" parTransId="{2F4AA6BC-A047-B044-AA07-4D4FFDB7EFEF}" sibTransId="{FE02D4F8-CF1C-3346-8643-C1A7C31078F1}"/>
    <dgm:cxn modelId="{AB90B72D-DAD1-43DB-8FC2-B827EF26407F}" type="presOf" srcId="{486D3F8E-E8A1-4F13-9A92-D0D84F07386C}" destId="{BA42EE07-1D68-491C-9899-C597070BBDC6}" srcOrd="0" destOrd="0" presId="urn:microsoft.com/office/officeart/2005/8/layout/cycle3"/>
    <dgm:cxn modelId="{8413BE2D-498B-4270-98A6-466AB1D2B80B}" type="presOf" srcId="{679291C4-C9D1-4DF4-8940-9D065B3BCCC3}" destId="{9E04B399-E994-4D11-968D-C2667B13447B}" srcOrd="0" destOrd="0" presId="urn:microsoft.com/office/officeart/2005/8/layout/cycle3"/>
    <dgm:cxn modelId="{DD5D4167-46E5-E944-8192-CA83C1A4CBD2}" type="presOf" srcId="{E8957740-D002-8C41-9D13-5DCEEFD38A78}" destId="{E24294D9-7ADE-4F47-B6CF-16C2B984EE3D}" srcOrd="0" destOrd="0" presId="urn:microsoft.com/office/officeart/2005/8/layout/cycle3"/>
    <dgm:cxn modelId="{10C8B770-3C8B-4D58-9BEB-65A1E56A13AC}" srcId="{1467880B-9F69-4690-B929-51E70B924187}" destId="{868A1C15-42B2-4E6C-A306-C9A867839CFE}" srcOrd="4" destOrd="0" parTransId="{AA5E9DAD-2BD2-4905-B848-C29ED7A1C0BA}" sibTransId="{2B8311E5-DD4D-44E1-B687-2DB6B8BFF791}"/>
    <dgm:cxn modelId="{B23ABFB7-0BEF-4E78-8D89-6B2EFAFEB456}" srcId="{1467880B-9F69-4690-B929-51E70B924187}" destId="{8A3FFC4F-162D-466F-A728-9D1521876D55}" srcOrd="3" destOrd="0" parTransId="{CFE5AB97-8F03-405E-AA03-6F23BB34AADB}" sibTransId="{A91F1A06-AA91-4813-B833-A3BDB2322E5B}"/>
    <dgm:cxn modelId="{B20053D8-F8A3-4FE1-A411-2EABBD60E0C0}" srcId="{1467880B-9F69-4690-B929-51E70B924187}" destId="{679291C4-C9D1-4DF4-8940-9D065B3BCCC3}" srcOrd="0" destOrd="0" parTransId="{00F9865A-62A9-4B2D-9D4E-EB710FC4CCAF}" sibTransId="{486D3F8E-E8A1-4F13-9A92-D0D84F07386C}"/>
    <dgm:cxn modelId="{D57A96D9-2BAF-4CB2-AE8B-F3556EC5983C}" type="presOf" srcId="{1467880B-9F69-4690-B929-51E70B924187}" destId="{64818E57-AA33-42F7-9A91-8027B714B158}" srcOrd="0" destOrd="0" presId="urn:microsoft.com/office/officeart/2005/8/layout/cycle3"/>
    <dgm:cxn modelId="{6EF2E8D9-5646-4890-A667-65CAB54044FF}" type="presOf" srcId="{868A1C15-42B2-4E6C-A306-C9A867839CFE}" destId="{404AAFA9-01E7-4AE7-88DF-CDB182D54F29}" srcOrd="0" destOrd="0" presId="urn:microsoft.com/office/officeart/2005/8/layout/cycle3"/>
    <dgm:cxn modelId="{776F65E5-DFFA-4245-A9F9-286066309A0B}" srcId="{1467880B-9F69-4690-B929-51E70B924187}" destId="{E8957740-D002-8C41-9D13-5DCEEFD38A78}" srcOrd="2" destOrd="0" parTransId="{92C8AAF4-D325-C041-9C83-6619DDEB3615}" sibTransId="{9D626A40-8E57-D24B-B08D-CD8DA430CC67}"/>
    <dgm:cxn modelId="{6CBECEFB-1C3E-4866-BF91-25839D94F28B}" type="presParOf" srcId="{64818E57-AA33-42F7-9A91-8027B714B158}" destId="{56DD6385-6A0F-472D-A3B7-2153CBAD483B}" srcOrd="0" destOrd="0" presId="urn:microsoft.com/office/officeart/2005/8/layout/cycle3"/>
    <dgm:cxn modelId="{32786178-DF72-4CA6-A131-990D8DED1A6B}" type="presParOf" srcId="{56DD6385-6A0F-472D-A3B7-2153CBAD483B}" destId="{9E04B399-E994-4D11-968D-C2667B13447B}" srcOrd="0" destOrd="0" presId="urn:microsoft.com/office/officeart/2005/8/layout/cycle3"/>
    <dgm:cxn modelId="{44659D49-E047-47C3-9050-BB7290E16FB1}" type="presParOf" srcId="{56DD6385-6A0F-472D-A3B7-2153CBAD483B}" destId="{BA42EE07-1D68-491C-9899-C597070BBDC6}" srcOrd="1" destOrd="0" presId="urn:microsoft.com/office/officeart/2005/8/layout/cycle3"/>
    <dgm:cxn modelId="{CFA68E79-691F-5049-A351-FEC7A37A8748}" type="presParOf" srcId="{56DD6385-6A0F-472D-A3B7-2153CBAD483B}" destId="{969844D0-969F-B245-B300-E2E8888D70F4}" srcOrd="2" destOrd="0" presId="urn:microsoft.com/office/officeart/2005/8/layout/cycle3"/>
    <dgm:cxn modelId="{25A3E9D2-64B7-CB4B-B50A-1B8E463CC1AF}" type="presParOf" srcId="{56DD6385-6A0F-472D-A3B7-2153CBAD483B}" destId="{E24294D9-7ADE-4F47-B6CF-16C2B984EE3D}" srcOrd="3" destOrd="0" presId="urn:microsoft.com/office/officeart/2005/8/layout/cycle3"/>
    <dgm:cxn modelId="{656DBE64-53D3-4D82-BDE4-02763A8FAEB1}" type="presParOf" srcId="{56DD6385-6A0F-472D-A3B7-2153CBAD483B}" destId="{697F0986-B9EA-48AD-9E77-D75BB8EB49EA}" srcOrd="4" destOrd="0" presId="urn:microsoft.com/office/officeart/2005/8/layout/cycle3"/>
    <dgm:cxn modelId="{3B739131-9AC0-4494-B766-0C1BD37F6FB3}" type="presParOf" srcId="{56DD6385-6A0F-472D-A3B7-2153CBAD483B}" destId="{404AAFA9-01E7-4AE7-88DF-CDB182D54F2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3D297-D2B5-6745-A26D-D88D34ABDB2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85FBE89-01F2-3D4C-821A-ED7EFAC6BBB8}">
      <dgm:prSet phldrT="[Text]"/>
      <dgm:spPr/>
      <dgm:t>
        <a:bodyPr/>
        <a:lstStyle/>
        <a:p>
          <a:pPr marL="0" lvl="0" defTabSz="1644650">
            <a:lnSpc>
              <a:spcPct val="90000"/>
            </a:lnSpc>
            <a:spcBef>
              <a:spcPct val="0"/>
            </a:spcBef>
            <a:spcAft>
              <a:spcPct val="35000"/>
            </a:spcAft>
            <a:buNone/>
          </a:pPr>
          <a:r>
            <a:rPr lang="de-DE" dirty="0"/>
            <a:t>Neuseeland-Projekt zur Digitalisierung ihrer Museumssammlungen</a:t>
          </a:r>
        </a:p>
      </dgm:t>
    </dgm:pt>
    <dgm:pt modelId="{E40752DE-8B8B-B347-8637-AEAD9067D452}" type="parTrans" cxnId="{35C4C1D3-F748-1642-801E-166BC4421ACA}">
      <dgm:prSet/>
      <dgm:spPr/>
      <dgm:t>
        <a:bodyPr/>
        <a:lstStyle/>
        <a:p>
          <a:endParaRPr lang="en-GB"/>
        </a:p>
      </dgm:t>
    </dgm:pt>
    <dgm:pt modelId="{F7761EA8-F5C9-5747-A29C-20AB43F8B649}" type="sibTrans" cxnId="{35C4C1D3-F748-1642-801E-166BC4421ACA}">
      <dgm:prSet/>
      <dgm:spPr/>
      <dgm:t>
        <a:bodyPr/>
        <a:lstStyle/>
        <a:p>
          <a:endParaRPr lang="en-GB"/>
        </a:p>
      </dgm:t>
    </dgm:pt>
    <dgm:pt modelId="{6F18046F-F41B-F045-9F16-7E10B64E3FA0}">
      <dgm:prSet/>
      <dgm:spPr/>
      <dgm:t>
        <a:bodyPr/>
        <a:lstStyle/>
        <a:p>
          <a:r>
            <a:rPr lang="en-GB" dirty="0"/>
            <a:t>‘</a:t>
          </a:r>
          <a:r>
            <a:rPr lang="en-GB" dirty="0" err="1"/>
            <a:t>Literautr</a:t>
          </a:r>
          <a:r>
            <a:rPr lang="en-GB" dirty="0"/>
            <a:t> </a:t>
          </a:r>
          <a:r>
            <a:rPr lang="en-GB" dirty="0" err="1"/>
            <a:t>zur</a:t>
          </a:r>
          <a:r>
            <a:rPr lang="en-GB" dirty="0"/>
            <a:t> </a:t>
          </a:r>
          <a:r>
            <a:rPr lang="en-GB" dirty="0" err="1"/>
            <a:t>Geschichte</a:t>
          </a:r>
          <a:r>
            <a:rPr lang="en-GB" dirty="0"/>
            <a:t> des </a:t>
          </a:r>
          <a:r>
            <a:rPr lang="en-GB" dirty="0" err="1"/>
            <a:t>deutschen</a:t>
          </a:r>
          <a:r>
            <a:rPr lang="en-GB" dirty="0"/>
            <a:t>, </a:t>
          </a:r>
          <a:r>
            <a:rPr lang="en-GB" dirty="0" err="1"/>
            <a:t>österreichischen</a:t>
          </a:r>
          <a:r>
            <a:rPr lang="en-GB" dirty="0"/>
            <a:t> und </a:t>
          </a:r>
          <a:r>
            <a:rPr lang="en-GB" dirty="0" err="1"/>
            <a:t>schweizerischen</a:t>
          </a:r>
          <a:r>
            <a:rPr lang="en-GB" dirty="0"/>
            <a:t> Privat- und </a:t>
          </a:r>
          <a:r>
            <a:rPr lang="en-GB" dirty="0" err="1"/>
            <a:t>Prozessrechts</a:t>
          </a:r>
          <a:r>
            <a:rPr lang="en-GB" dirty="0"/>
            <a:t> des 19. </a:t>
          </a:r>
          <a:r>
            <a:rPr lang="en-GB" dirty="0" err="1"/>
            <a:t>Jahrhunderts</a:t>
          </a:r>
          <a:r>
            <a:rPr lang="en-GB" dirty="0"/>
            <a:t>’ (‘Literature on the History of German, Austrian and Swiss Private and Procedural Law of the 19</a:t>
          </a:r>
          <a:r>
            <a:rPr lang="en-GB" baseline="30000" dirty="0"/>
            <a:t>th</a:t>
          </a:r>
          <a:r>
            <a:rPr lang="en-GB" dirty="0"/>
            <a:t> century’)</a:t>
          </a:r>
          <a:endParaRPr lang="en-US" dirty="0"/>
        </a:p>
      </dgm:t>
    </dgm:pt>
    <dgm:pt modelId="{64678BD4-B15E-B843-9D82-63D3EF86E627}" type="parTrans" cxnId="{C27DB3C3-E871-0B4C-9FDC-A435D0684628}">
      <dgm:prSet/>
      <dgm:spPr/>
      <dgm:t>
        <a:bodyPr/>
        <a:lstStyle/>
        <a:p>
          <a:endParaRPr lang="en-GB"/>
        </a:p>
      </dgm:t>
    </dgm:pt>
    <dgm:pt modelId="{5E2B7525-6A42-764B-97B7-1359972A40EB}" type="sibTrans" cxnId="{C27DB3C3-E871-0B4C-9FDC-A435D0684628}">
      <dgm:prSet/>
      <dgm:spPr/>
      <dgm:t>
        <a:bodyPr/>
        <a:lstStyle/>
        <a:p>
          <a:endParaRPr lang="en-GB"/>
        </a:p>
      </dgm:t>
    </dgm:pt>
    <dgm:pt modelId="{3C6FD463-ED45-5443-A9DB-3D76F06FBD4F}" type="pres">
      <dgm:prSet presAssocID="{DEE3D297-D2B5-6745-A26D-D88D34ABDB2B}" presName="Name0" presStyleCnt="0">
        <dgm:presLayoutVars>
          <dgm:chMax val="7"/>
          <dgm:chPref val="7"/>
          <dgm:dir/>
        </dgm:presLayoutVars>
      </dgm:prSet>
      <dgm:spPr/>
    </dgm:pt>
    <dgm:pt modelId="{77ED525B-D63F-F64F-9D96-66039F90D6B4}" type="pres">
      <dgm:prSet presAssocID="{DEE3D297-D2B5-6745-A26D-D88D34ABDB2B}" presName="Name1" presStyleCnt="0"/>
      <dgm:spPr/>
    </dgm:pt>
    <dgm:pt modelId="{4D067043-1A65-A241-A1B2-87377888A4FB}" type="pres">
      <dgm:prSet presAssocID="{DEE3D297-D2B5-6745-A26D-D88D34ABDB2B}" presName="cycle" presStyleCnt="0"/>
      <dgm:spPr/>
    </dgm:pt>
    <dgm:pt modelId="{EBB2EB3C-198D-284C-92A2-DE3DA1DA83D5}" type="pres">
      <dgm:prSet presAssocID="{DEE3D297-D2B5-6745-A26D-D88D34ABDB2B}" presName="srcNode" presStyleLbl="node1" presStyleIdx="0" presStyleCnt="2"/>
      <dgm:spPr/>
    </dgm:pt>
    <dgm:pt modelId="{27FB4C20-8500-C84F-BA8B-019FD443E46C}" type="pres">
      <dgm:prSet presAssocID="{DEE3D297-D2B5-6745-A26D-D88D34ABDB2B}" presName="conn" presStyleLbl="parChTrans1D2" presStyleIdx="0" presStyleCnt="1"/>
      <dgm:spPr/>
    </dgm:pt>
    <dgm:pt modelId="{266408AC-CD5E-A944-BF30-79187BC19D9F}" type="pres">
      <dgm:prSet presAssocID="{DEE3D297-D2B5-6745-A26D-D88D34ABDB2B}" presName="extraNode" presStyleLbl="node1" presStyleIdx="0" presStyleCnt="2"/>
      <dgm:spPr/>
    </dgm:pt>
    <dgm:pt modelId="{0324E2CA-E4FD-EE48-9CDC-C22B5734B712}" type="pres">
      <dgm:prSet presAssocID="{DEE3D297-D2B5-6745-A26D-D88D34ABDB2B}" presName="dstNode" presStyleLbl="node1" presStyleIdx="0" presStyleCnt="2"/>
      <dgm:spPr/>
    </dgm:pt>
    <dgm:pt modelId="{7DC1A185-6108-E940-8588-E158CAA9283E}" type="pres">
      <dgm:prSet presAssocID="{585FBE89-01F2-3D4C-821A-ED7EFAC6BBB8}" presName="text_1" presStyleLbl="node1" presStyleIdx="0" presStyleCnt="2">
        <dgm:presLayoutVars>
          <dgm:bulletEnabled val="1"/>
        </dgm:presLayoutVars>
      </dgm:prSet>
      <dgm:spPr/>
    </dgm:pt>
    <dgm:pt modelId="{FEF20CDB-C8F9-B640-B54F-E065D719044D}" type="pres">
      <dgm:prSet presAssocID="{585FBE89-01F2-3D4C-821A-ED7EFAC6BBB8}" presName="accent_1" presStyleCnt="0"/>
      <dgm:spPr/>
    </dgm:pt>
    <dgm:pt modelId="{6CE5484D-DEEB-E149-A7D1-5361F0496D4D}" type="pres">
      <dgm:prSet presAssocID="{585FBE89-01F2-3D4C-821A-ED7EFAC6BBB8}" presName="accentRepeatNode" presStyleLbl="solidFgAcc1" presStyleIdx="0" presStyleCnt="2"/>
      <dgm:spPr/>
    </dgm:pt>
    <dgm:pt modelId="{F20E798D-346B-2141-BEEC-539D55523D82}" type="pres">
      <dgm:prSet presAssocID="{6F18046F-F41B-F045-9F16-7E10B64E3FA0}" presName="text_2" presStyleLbl="node1" presStyleIdx="1" presStyleCnt="2">
        <dgm:presLayoutVars>
          <dgm:bulletEnabled val="1"/>
        </dgm:presLayoutVars>
      </dgm:prSet>
      <dgm:spPr/>
    </dgm:pt>
    <dgm:pt modelId="{B230C32E-3327-0C42-BA53-62C9B78B6D6F}" type="pres">
      <dgm:prSet presAssocID="{6F18046F-F41B-F045-9F16-7E10B64E3FA0}" presName="accent_2" presStyleCnt="0"/>
      <dgm:spPr/>
    </dgm:pt>
    <dgm:pt modelId="{0F462880-09B8-204D-AE37-BD62532F1A08}" type="pres">
      <dgm:prSet presAssocID="{6F18046F-F41B-F045-9F16-7E10B64E3FA0}" presName="accentRepeatNode" presStyleLbl="solidFgAcc1" presStyleIdx="1" presStyleCnt="2"/>
      <dgm:spPr/>
    </dgm:pt>
  </dgm:ptLst>
  <dgm:cxnLst>
    <dgm:cxn modelId="{DA4A3B04-1847-0F48-A738-F09AF50F1CA9}" type="presOf" srcId="{DEE3D297-D2B5-6745-A26D-D88D34ABDB2B}" destId="{3C6FD463-ED45-5443-A9DB-3D76F06FBD4F}" srcOrd="0" destOrd="0" presId="urn:microsoft.com/office/officeart/2008/layout/VerticalCurvedList"/>
    <dgm:cxn modelId="{7E865F2F-B526-044F-AEE4-058797F93417}" type="presOf" srcId="{585FBE89-01F2-3D4C-821A-ED7EFAC6BBB8}" destId="{7DC1A185-6108-E940-8588-E158CAA9283E}" srcOrd="0" destOrd="0" presId="urn:microsoft.com/office/officeart/2008/layout/VerticalCurvedList"/>
    <dgm:cxn modelId="{25F057BC-A6E7-814D-BFDC-182B5123DB63}" type="presOf" srcId="{6F18046F-F41B-F045-9F16-7E10B64E3FA0}" destId="{F20E798D-346B-2141-BEEC-539D55523D82}" srcOrd="0" destOrd="0" presId="urn:microsoft.com/office/officeart/2008/layout/VerticalCurvedList"/>
    <dgm:cxn modelId="{C27DB3C3-E871-0B4C-9FDC-A435D0684628}" srcId="{DEE3D297-D2B5-6745-A26D-D88D34ABDB2B}" destId="{6F18046F-F41B-F045-9F16-7E10B64E3FA0}" srcOrd="1" destOrd="0" parTransId="{64678BD4-B15E-B843-9D82-63D3EF86E627}" sibTransId="{5E2B7525-6A42-764B-97B7-1359972A40EB}"/>
    <dgm:cxn modelId="{35C4C1D3-F748-1642-801E-166BC4421ACA}" srcId="{DEE3D297-D2B5-6745-A26D-D88D34ABDB2B}" destId="{585FBE89-01F2-3D4C-821A-ED7EFAC6BBB8}" srcOrd="0" destOrd="0" parTransId="{E40752DE-8B8B-B347-8637-AEAD9067D452}" sibTransId="{F7761EA8-F5C9-5747-A29C-20AB43F8B649}"/>
    <dgm:cxn modelId="{02C476F1-B2FF-754B-BCD6-8D17F3EFE8BC}" type="presOf" srcId="{F7761EA8-F5C9-5747-A29C-20AB43F8B649}" destId="{27FB4C20-8500-C84F-BA8B-019FD443E46C}" srcOrd="0" destOrd="0" presId="urn:microsoft.com/office/officeart/2008/layout/VerticalCurvedList"/>
    <dgm:cxn modelId="{E678B024-7681-514B-865D-903351F30F3B}" type="presParOf" srcId="{3C6FD463-ED45-5443-A9DB-3D76F06FBD4F}" destId="{77ED525B-D63F-F64F-9D96-66039F90D6B4}" srcOrd="0" destOrd="0" presId="urn:microsoft.com/office/officeart/2008/layout/VerticalCurvedList"/>
    <dgm:cxn modelId="{94527835-6D29-0143-B1C1-58F6CB16D615}" type="presParOf" srcId="{77ED525B-D63F-F64F-9D96-66039F90D6B4}" destId="{4D067043-1A65-A241-A1B2-87377888A4FB}" srcOrd="0" destOrd="0" presId="urn:microsoft.com/office/officeart/2008/layout/VerticalCurvedList"/>
    <dgm:cxn modelId="{DCB3715B-F4F9-5242-A153-B81440155585}" type="presParOf" srcId="{4D067043-1A65-A241-A1B2-87377888A4FB}" destId="{EBB2EB3C-198D-284C-92A2-DE3DA1DA83D5}" srcOrd="0" destOrd="0" presId="urn:microsoft.com/office/officeart/2008/layout/VerticalCurvedList"/>
    <dgm:cxn modelId="{79E01FC1-FE49-E84F-8C97-6D003C77D7D4}" type="presParOf" srcId="{4D067043-1A65-A241-A1B2-87377888A4FB}" destId="{27FB4C20-8500-C84F-BA8B-019FD443E46C}" srcOrd="1" destOrd="0" presId="urn:microsoft.com/office/officeart/2008/layout/VerticalCurvedList"/>
    <dgm:cxn modelId="{2E072356-9216-A04B-8E22-99BE735C2755}" type="presParOf" srcId="{4D067043-1A65-A241-A1B2-87377888A4FB}" destId="{266408AC-CD5E-A944-BF30-79187BC19D9F}" srcOrd="2" destOrd="0" presId="urn:microsoft.com/office/officeart/2008/layout/VerticalCurvedList"/>
    <dgm:cxn modelId="{9EFC880F-158F-8A44-A3C9-BC48179E9195}" type="presParOf" srcId="{4D067043-1A65-A241-A1B2-87377888A4FB}" destId="{0324E2CA-E4FD-EE48-9CDC-C22B5734B712}" srcOrd="3" destOrd="0" presId="urn:microsoft.com/office/officeart/2008/layout/VerticalCurvedList"/>
    <dgm:cxn modelId="{5F91A337-2E2B-C849-B896-F5FA1E1D6773}" type="presParOf" srcId="{77ED525B-D63F-F64F-9D96-66039F90D6B4}" destId="{7DC1A185-6108-E940-8588-E158CAA9283E}" srcOrd="1" destOrd="0" presId="urn:microsoft.com/office/officeart/2008/layout/VerticalCurvedList"/>
    <dgm:cxn modelId="{C176CF55-0736-874D-96F9-3786B3694892}" type="presParOf" srcId="{77ED525B-D63F-F64F-9D96-66039F90D6B4}" destId="{FEF20CDB-C8F9-B640-B54F-E065D719044D}" srcOrd="2" destOrd="0" presId="urn:microsoft.com/office/officeart/2008/layout/VerticalCurvedList"/>
    <dgm:cxn modelId="{75359759-BC85-554B-83CA-CA26B34AB3C3}" type="presParOf" srcId="{FEF20CDB-C8F9-B640-B54F-E065D719044D}" destId="{6CE5484D-DEEB-E149-A7D1-5361F0496D4D}" srcOrd="0" destOrd="0" presId="urn:microsoft.com/office/officeart/2008/layout/VerticalCurvedList"/>
    <dgm:cxn modelId="{21A668DF-8C65-124E-B9E5-325605C8AAF4}" type="presParOf" srcId="{77ED525B-D63F-F64F-9D96-66039F90D6B4}" destId="{F20E798D-346B-2141-BEEC-539D55523D82}" srcOrd="3" destOrd="0" presId="urn:microsoft.com/office/officeart/2008/layout/VerticalCurvedList"/>
    <dgm:cxn modelId="{944D3DA8-C120-D242-AAE5-D40D5E78F2AB}" type="presParOf" srcId="{77ED525B-D63F-F64F-9D96-66039F90D6B4}" destId="{B230C32E-3327-0C42-BA53-62C9B78B6D6F}" srcOrd="4" destOrd="0" presId="urn:microsoft.com/office/officeart/2008/layout/VerticalCurvedList"/>
    <dgm:cxn modelId="{121599CC-471C-6346-9FED-A4C413E272D0}" type="presParOf" srcId="{B230C32E-3327-0C42-BA53-62C9B78B6D6F}" destId="{0F462880-09B8-204D-AE37-BD62532F1A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7880B-9F69-4690-B929-51E70B924187}" type="doc">
      <dgm:prSet loTypeId="urn:microsoft.com/office/officeart/2005/8/layout/hChevron3" loCatId="cycle" qsTypeId="urn:microsoft.com/office/officeart/2005/8/quickstyle/3d6" qsCatId="3D" csTypeId="urn:microsoft.com/office/officeart/2005/8/colors/accent1_2" csCatId="accent1" phldr="1"/>
      <dgm:spPr/>
      <dgm:t>
        <a:bodyPr/>
        <a:lstStyle/>
        <a:p>
          <a:endParaRPr lang="de-DE"/>
        </a:p>
      </dgm:t>
    </dgm:pt>
    <dgm:pt modelId="{0BA48BBB-3D38-492E-8C1B-4DAFBC4D3488}">
      <dgm:prSet phldrT="[Text]"/>
      <dgm:spPr/>
      <dgm:t>
        <a:bodyPr/>
        <a:lstStyle/>
        <a:p>
          <a:r>
            <a:rPr lang="de-DE" dirty="0">
              <a:solidFill>
                <a:schemeClr val="bg1"/>
              </a:solidFill>
            </a:rPr>
            <a:t>Produktivitätskrisen</a:t>
          </a:r>
        </a:p>
      </dgm:t>
    </dgm:pt>
    <dgm:pt modelId="{A0D6CEA9-4AA6-4559-B7D9-42A884D12511}" type="parTrans" cxnId="{6A412142-64B4-4B65-87E7-88902DE090C5}">
      <dgm:prSet/>
      <dgm:spPr/>
      <dgm:t>
        <a:bodyPr/>
        <a:lstStyle/>
        <a:p>
          <a:endParaRPr lang="de-DE"/>
        </a:p>
      </dgm:t>
    </dgm:pt>
    <dgm:pt modelId="{21174A30-E275-401F-B04C-F4CEC3AD855E}" type="sibTrans" cxnId="{6A412142-64B4-4B65-87E7-88902DE090C5}">
      <dgm:prSet/>
      <dgm:spPr/>
      <dgm:t>
        <a:bodyPr/>
        <a:lstStyle/>
        <a:p>
          <a:endParaRPr lang="de-DE"/>
        </a:p>
      </dgm:t>
    </dgm:pt>
    <dgm:pt modelId="{4317F83E-48F7-DE42-B213-B8E5A1A88F25}">
      <dgm:prSet/>
      <dgm:spPr/>
      <dgm:t>
        <a:bodyPr/>
        <a:lstStyle/>
        <a:p>
          <a:r>
            <a:rPr lang="en-GB" dirty="0" err="1"/>
            <a:t>Gefahr</a:t>
          </a:r>
          <a:r>
            <a:rPr lang="en-GB" dirty="0"/>
            <a:t> der </a:t>
          </a:r>
          <a:r>
            <a:rPr lang="en-GB" dirty="0" err="1"/>
            <a:t>Arbeitslosigkeit</a:t>
          </a:r>
          <a:r>
            <a:rPr lang="en-GB" dirty="0"/>
            <a:t> (</a:t>
          </a:r>
          <a:r>
            <a:rPr lang="en-GB" dirty="0" err="1"/>
            <a:t>Sinken</a:t>
          </a:r>
          <a:r>
            <a:rPr lang="en-GB" dirty="0"/>
            <a:t> der </a:t>
          </a:r>
          <a:r>
            <a:rPr lang="en-GB" dirty="0" err="1"/>
            <a:t>menschenbezogenen</a:t>
          </a:r>
          <a:r>
            <a:rPr lang="en-GB" dirty="0"/>
            <a:t> </a:t>
          </a:r>
          <a:r>
            <a:rPr lang="en-GB" dirty="0" err="1"/>
            <a:t>Arbeitsaufgaben</a:t>
          </a:r>
          <a:r>
            <a:rPr lang="en-GB" dirty="0"/>
            <a:t>) </a:t>
          </a:r>
        </a:p>
      </dgm:t>
    </dgm:pt>
    <dgm:pt modelId="{2F4AA6BC-A047-B044-AA07-4D4FFDB7EFEF}" type="parTrans" cxnId="{77B72D26-AF75-FE4C-B517-C58E72AF1DFF}">
      <dgm:prSet/>
      <dgm:spPr/>
      <dgm:t>
        <a:bodyPr/>
        <a:lstStyle/>
        <a:p>
          <a:endParaRPr lang="en-GB"/>
        </a:p>
      </dgm:t>
    </dgm:pt>
    <dgm:pt modelId="{FE02D4F8-CF1C-3346-8643-C1A7C31078F1}" type="sibTrans" cxnId="{77B72D26-AF75-FE4C-B517-C58E72AF1DFF}">
      <dgm:prSet/>
      <dgm:spPr/>
      <dgm:t>
        <a:bodyPr/>
        <a:lstStyle/>
        <a:p>
          <a:endParaRPr lang="en-GB"/>
        </a:p>
      </dgm:t>
    </dgm:pt>
    <dgm:pt modelId="{AD0FB5F4-865F-0741-BC30-27389E9C2E32}">
      <dgm:prSet/>
      <dgm:spPr/>
      <dgm:t>
        <a:bodyPr/>
        <a:lstStyle/>
        <a:p>
          <a:r>
            <a:rPr lang="de-DE" dirty="0"/>
            <a:t>Rechtlicher Druck, mit dem technologischen Fortschritt Schritt zu halten</a:t>
          </a:r>
        </a:p>
      </dgm:t>
    </dgm:pt>
    <dgm:pt modelId="{0730E760-5F47-AA4B-8B49-369EFCD88E86}" type="parTrans" cxnId="{E7261795-C1D2-1F4F-9FBF-7C1E52129043}">
      <dgm:prSet/>
      <dgm:spPr/>
      <dgm:t>
        <a:bodyPr/>
        <a:lstStyle/>
        <a:p>
          <a:endParaRPr lang="en-GB"/>
        </a:p>
      </dgm:t>
    </dgm:pt>
    <dgm:pt modelId="{EB3D1BB9-5801-3F40-BD3C-4193D06212AE}" type="sibTrans" cxnId="{E7261795-C1D2-1F4F-9FBF-7C1E52129043}">
      <dgm:prSet/>
      <dgm:spPr/>
      <dgm:t>
        <a:bodyPr/>
        <a:lstStyle/>
        <a:p>
          <a:endParaRPr lang="en-GB"/>
        </a:p>
      </dgm:t>
    </dgm:pt>
    <dgm:pt modelId="{0AAF76CE-D3BC-9345-B715-DD4ACDB5C050}" type="pres">
      <dgm:prSet presAssocID="{1467880B-9F69-4690-B929-51E70B924187}" presName="Name0" presStyleCnt="0">
        <dgm:presLayoutVars>
          <dgm:dir/>
          <dgm:resizeHandles val="exact"/>
        </dgm:presLayoutVars>
      </dgm:prSet>
      <dgm:spPr/>
    </dgm:pt>
    <dgm:pt modelId="{1FB07F2F-C262-5742-8AA6-3E1A75BC17B1}" type="pres">
      <dgm:prSet presAssocID="{4317F83E-48F7-DE42-B213-B8E5A1A88F25}" presName="parTxOnly" presStyleLbl="node1" presStyleIdx="0" presStyleCnt="3">
        <dgm:presLayoutVars>
          <dgm:bulletEnabled val="1"/>
        </dgm:presLayoutVars>
      </dgm:prSet>
      <dgm:spPr/>
    </dgm:pt>
    <dgm:pt modelId="{2A9406AB-314E-A546-A60C-D11801DC32CE}" type="pres">
      <dgm:prSet presAssocID="{FE02D4F8-CF1C-3346-8643-C1A7C31078F1}" presName="parSpace" presStyleCnt="0"/>
      <dgm:spPr/>
    </dgm:pt>
    <dgm:pt modelId="{F0B32D4F-E6AD-3C49-A9DF-F3B9D0EB715B}" type="pres">
      <dgm:prSet presAssocID="{0BA48BBB-3D38-492E-8C1B-4DAFBC4D3488}" presName="parTxOnly" presStyleLbl="node1" presStyleIdx="1" presStyleCnt="3">
        <dgm:presLayoutVars>
          <dgm:bulletEnabled val="1"/>
        </dgm:presLayoutVars>
      </dgm:prSet>
      <dgm:spPr/>
    </dgm:pt>
    <dgm:pt modelId="{94C39B1A-5279-5242-9776-55C474A2AA6D}" type="pres">
      <dgm:prSet presAssocID="{21174A30-E275-401F-B04C-F4CEC3AD855E}" presName="parSpace" presStyleCnt="0"/>
      <dgm:spPr/>
    </dgm:pt>
    <dgm:pt modelId="{590E6040-D67D-2F4F-9A0C-7FB251ED05BE}" type="pres">
      <dgm:prSet presAssocID="{AD0FB5F4-865F-0741-BC30-27389E9C2E32}" presName="parTxOnly" presStyleLbl="node1" presStyleIdx="2" presStyleCnt="3">
        <dgm:presLayoutVars>
          <dgm:bulletEnabled val="1"/>
        </dgm:presLayoutVars>
      </dgm:prSet>
      <dgm:spPr/>
    </dgm:pt>
  </dgm:ptLst>
  <dgm:cxnLst>
    <dgm:cxn modelId="{E4EF190F-DB21-A649-B704-50D616852FB3}" type="presOf" srcId="{AD0FB5F4-865F-0741-BC30-27389E9C2E32}" destId="{590E6040-D67D-2F4F-9A0C-7FB251ED05BE}" srcOrd="0" destOrd="0" presId="urn:microsoft.com/office/officeart/2005/8/layout/hChevron3"/>
    <dgm:cxn modelId="{77B72D26-AF75-FE4C-B517-C58E72AF1DFF}" srcId="{1467880B-9F69-4690-B929-51E70B924187}" destId="{4317F83E-48F7-DE42-B213-B8E5A1A88F25}" srcOrd="0" destOrd="0" parTransId="{2F4AA6BC-A047-B044-AA07-4D4FFDB7EFEF}" sibTransId="{FE02D4F8-CF1C-3346-8643-C1A7C31078F1}"/>
    <dgm:cxn modelId="{6A412142-64B4-4B65-87E7-88902DE090C5}" srcId="{1467880B-9F69-4690-B929-51E70B924187}" destId="{0BA48BBB-3D38-492E-8C1B-4DAFBC4D3488}" srcOrd="1" destOrd="0" parTransId="{A0D6CEA9-4AA6-4559-B7D9-42A884D12511}" sibTransId="{21174A30-E275-401F-B04C-F4CEC3AD855E}"/>
    <dgm:cxn modelId="{E7261795-C1D2-1F4F-9FBF-7C1E52129043}" srcId="{1467880B-9F69-4690-B929-51E70B924187}" destId="{AD0FB5F4-865F-0741-BC30-27389E9C2E32}" srcOrd="2" destOrd="0" parTransId="{0730E760-5F47-AA4B-8B49-369EFCD88E86}" sibTransId="{EB3D1BB9-5801-3F40-BD3C-4193D06212AE}"/>
    <dgm:cxn modelId="{2166F7D2-069B-8040-8C54-0F781C539B74}" type="presOf" srcId="{4317F83E-48F7-DE42-B213-B8E5A1A88F25}" destId="{1FB07F2F-C262-5742-8AA6-3E1A75BC17B1}" srcOrd="0" destOrd="0" presId="urn:microsoft.com/office/officeart/2005/8/layout/hChevron3"/>
    <dgm:cxn modelId="{2047F8EC-36B0-C444-9252-EAD838BBC45F}" type="presOf" srcId="{0BA48BBB-3D38-492E-8C1B-4DAFBC4D3488}" destId="{F0B32D4F-E6AD-3C49-A9DF-F3B9D0EB715B}" srcOrd="0" destOrd="0" presId="urn:microsoft.com/office/officeart/2005/8/layout/hChevron3"/>
    <dgm:cxn modelId="{5466D6F9-B772-E44D-AD84-CD4517553111}" type="presOf" srcId="{1467880B-9F69-4690-B929-51E70B924187}" destId="{0AAF76CE-D3BC-9345-B715-DD4ACDB5C050}" srcOrd="0" destOrd="0" presId="urn:microsoft.com/office/officeart/2005/8/layout/hChevron3"/>
    <dgm:cxn modelId="{A10A8F75-3798-9F48-9158-E0E64DDE2983}" type="presParOf" srcId="{0AAF76CE-D3BC-9345-B715-DD4ACDB5C050}" destId="{1FB07F2F-C262-5742-8AA6-3E1A75BC17B1}" srcOrd="0" destOrd="0" presId="urn:microsoft.com/office/officeart/2005/8/layout/hChevron3"/>
    <dgm:cxn modelId="{42C861DE-C54A-CA47-99E1-F39219D3033A}" type="presParOf" srcId="{0AAF76CE-D3BC-9345-B715-DD4ACDB5C050}" destId="{2A9406AB-314E-A546-A60C-D11801DC32CE}" srcOrd="1" destOrd="0" presId="urn:microsoft.com/office/officeart/2005/8/layout/hChevron3"/>
    <dgm:cxn modelId="{83945A60-EDFA-7C4A-9469-D0E6C96FEC24}" type="presParOf" srcId="{0AAF76CE-D3BC-9345-B715-DD4ACDB5C050}" destId="{F0B32D4F-E6AD-3C49-A9DF-F3B9D0EB715B}" srcOrd="2" destOrd="0" presId="urn:microsoft.com/office/officeart/2005/8/layout/hChevron3"/>
    <dgm:cxn modelId="{46CC53F9-BA01-F943-B25D-EFC3F38D3A3A}" type="presParOf" srcId="{0AAF76CE-D3BC-9345-B715-DD4ACDB5C050}" destId="{94C39B1A-5279-5242-9776-55C474A2AA6D}" srcOrd="3" destOrd="0" presId="urn:microsoft.com/office/officeart/2005/8/layout/hChevron3"/>
    <dgm:cxn modelId="{B8807931-452F-3345-9E3D-74DB6EA3CCD3}" type="presParOf" srcId="{0AAF76CE-D3BC-9345-B715-DD4ACDB5C050}" destId="{590E6040-D67D-2F4F-9A0C-7FB251ED05B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67880B-9F69-4690-B929-51E70B924187}"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de-DE"/>
        </a:p>
      </dgm:t>
    </dgm:pt>
    <dgm:pt modelId="{679291C4-C9D1-4DF4-8940-9D065B3BCCC3}">
      <dgm:prSet phldrT="[Text]"/>
      <dgm:spPr>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dgm:spPr>
      <dgm:t>
        <a:bodyPr/>
        <a:lstStyle/>
        <a:p>
          <a:endParaRPr lang="de-DE" dirty="0">
            <a:solidFill>
              <a:schemeClr val="bg1"/>
            </a:solidFill>
            <a:latin typeface="+mj-lt"/>
          </a:endParaRPr>
        </a:p>
      </dgm:t>
    </dgm:pt>
    <dgm:pt modelId="{00F9865A-62A9-4B2D-9D4E-EB710FC4CCAF}" type="parTrans" cxnId="{B20053D8-F8A3-4FE1-A411-2EABBD60E0C0}">
      <dgm:prSet/>
      <dgm:spPr/>
      <dgm:t>
        <a:bodyPr/>
        <a:lstStyle/>
        <a:p>
          <a:endParaRPr lang="de-DE"/>
        </a:p>
      </dgm:t>
    </dgm:pt>
    <dgm:pt modelId="{486D3F8E-E8A1-4F13-9A92-D0D84F07386C}" type="sibTrans" cxnId="{B20053D8-F8A3-4FE1-A411-2EABBD60E0C0}">
      <dgm:prSet/>
      <dgm:spPr/>
      <dgm:t>
        <a:bodyPr/>
        <a:lstStyle/>
        <a:p>
          <a:endParaRPr lang="de-DE"/>
        </a:p>
      </dgm:t>
    </dgm:pt>
    <dgm:pt modelId="{8A3FFC4F-162D-466F-A728-9D1521876D55}">
      <dgm:prSet phldrT="[Text]"/>
      <dgm:spPr>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19050">
          <a:solidFill>
            <a:schemeClr val="bg1"/>
          </a:solidFill>
        </a:ln>
      </dgm:spPr>
      <dgm:t>
        <a:bodyPr/>
        <a:lstStyle/>
        <a:p>
          <a:endParaRPr lang="de-DE" dirty="0">
            <a:solidFill>
              <a:schemeClr val="bg1"/>
            </a:solidFill>
            <a:latin typeface="+mj-lt"/>
          </a:endParaRPr>
        </a:p>
      </dgm:t>
    </dgm:pt>
    <dgm:pt modelId="{CFE5AB97-8F03-405E-AA03-6F23BB34AADB}" type="parTrans" cxnId="{B23ABFB7-0BEF-4E78-8D89-6B2EFAFEB456}">
      <dgm:prSet/>
      <dgm:spPr/>
      <dgm:t>
        <a:bodyPr/>
        <a:lstStyle/>
        <a:p>
          <a:endParaRPr lang="de-DE"/>
        </a:p>
      </dgm:t>
    </dgm:pt>
    <dgm:pt modelId="{A91F1A06-AA91-4813-B833-A3BDB2322E5B}" type="sibTrans" cxnId="{B23ABFB7-0BEF-4E78-8D89-6B2EFAFEB456}">
      <dgm:prSet/>
      <dgm:spPr/>
      <dgm:t>
        <a:bodyPr/>
        <a:lstStyle/>
        <a:p>
          <a:endParaRPr lang="de-DE"/>
        </a:p>
      </dgm:t>
    </dgm:pt>
    <dgm:pt modelId="{64818E57-AA33-42F7-9A91-8027B714B158}" type="pres">
      <dgm:prSet presAssocID="{1467880B-9F69-4690-B929-51E70B924187}" presName="Name0" presStyleCnt="0">
        <dgm:presLayoutVars>
          <dgm:dir/>
          <dgm:resizeHandles val="exact"/>
        </dgm:presLayoutVars>
      </dgm:prSet>
      <dgm:spPr/>
    </dgm:pt>
    <dgm:pt modelId="{617D1C84-5496-6542-B1B2-D94C79DFB5DD}" type="pres">
      <dgm:prSet presAssocID="{1467880B-9F69-4690-B929-51E70B924187}" presName="node1" presStyleLbl="node1" presStyleIdx="0" presStyleCnt="2">
        <dgm:presLayoutVars>
          <dgm:bulletEnabled val="1"/>
        </dgm:presLayoutVars>
      </dgm:prSet>
      <dgm:spPr/>
    </dgm:pt>
    <dgm:pt modelId="{2D58C2BD-3D5D-F246-925B-7C4A03150EC7}" type="pres">
      <dgm:prSet presAssocID="{1467880B-9F69-4690-B929-51E70B924187}" presName="sibTrans" presStyleLbl="bgShp" presStyleIdx="0" presStyleCnt="1"/>
      <dgm:spPr/>
    </dgm:pt>
    <dgm:pt modelId="{BF6E5FD9-622A-F949-A714-160720C5089F}" type="pres">
      <dgm:prSet presAssocID="{1467880B-9F69-4690-B929-51E70B924187}" presName="node2" presStyleLbl="node1" presStyleIdx="1" presStyleCnt="2">
        <dgm:presLayoutVars>
          <dgm:bulletEnabled val="1"/>
        </dgm:presLayoutVars>
      </dgm:prSet>
      <dgm:spPr/>
    </dgm:pt>
    <dgm:pt modelId="{00A94ABA-4920-8E4A-8EA9-73A2991CFD20}" type="pres">
      <dgm:prSet presAssocID="{1467880B-9F69-4690-B929-51E70B924187}" presName="sp1" presStyleCnt="0"/>
      <dgm:spPr/>
    </dgm:pt>
    <dgm:pt modelId="{B9AEA230-19A8-0041-A006-A2264EEFF51D}" type="pres">
      <dgm:prSet presAssocID="{1467880B-9F69-4690-B929-51E70B924187}" presName="sp2" presStyleCnt="0"/>
      <dgm:spPr/>
    </dgm:pt>
  </dgm:ptLst>
  <dgm:cxnLst>
    <dgm:cxn modelId="{81572838-EF75-B847-8ED0-B935DA65EEF2}" type="presOf" srcId="{486D3F8E-E8A1-4F13-9A92-D0D84F07386C}" destId="{2D58C2BD-3D5D-F246-925B-7C4A03150EC7}" srcOrd="0" destOrd="0" presId="urn:microsoft.com/office/officeart/2005/8/layout/cycle3"/>
    <dgm:cxn modelId="{F75FD245-666D-EA4B-BD55-340A3F10994C}" type="presOf" srcId="{8A3FFC4F-162D-466F-A728-9D1521876D55}" destId="{BF6E5FD9-622A-F949-A714-160720C5089F}" srcOrd="0" destOrd="0" presId="urn:microsoft.com/office/officeart/2005/8/layout/cycle3"/>
    <dgm:cxn modelId="{EC125E46-BDE4-F84F-A362-52395F10F132}" type="presOf" srcId="{679291C4-C9D1-4DF4-8940-9D065B3BCCC3}" destId="{617D1C84-5496-6542-B1B2-D94C79DFB5DD}" srcOrd="0" destOrd="0" presId="urn:microsoft.com/office/officeart/2005/8/layout/cycle3"/>
    <dgm:cxn modelId="{B23ABFB7-0BEF-4E78-8D89-6B2EFAFEB456}" srcId="{1467880B-9F69-4690-B929-51E70B924187}" destId="{8A3FFC4F-162D-466F-A728-9D1521876D55}" srcOrd="1" destOrd="0" parTransId="{CFE5AB97-8F03-405E-AA03-6F23BB34AADB}" sibTransId="{A91F1A06-AA91-4813-B833-A3BDB2322E5B}"/>
    <dgm:cxn modelId="{B20053D8-F8A3-4FE1-A411-2EABBD60E0C0}" srcId="{1467880B-9F69-4690-B929-51E70B924187}" destId="{679291C4-C9D1-4DF4-8940-9D065B3BCCC3}" srcOrd="0" destOrd="0" parTransId="{00F9865A-62A9-4B2D-9D4E-EB710FC4CCAF}" sibTransId="{486D3F8E-E8A1-4F13-9A92-D0D84F07386C}"/>
    <dgm:cxn modelId="{D57A96D9-2BAF-4CB2-AE8B-F3556EC5983C}" type="presOf" srcId="{1467880B-9F69-4690-B929-51E70B924187}" destId="{64818E57-AA33-42F7-9A91-8027B714B158}" srcOrd="0" destOrd="0" presId="urn:microsoft.com/office/officeart/2005/8/layout/cycle3"/>
    <dgm:cxn modelId="{2AC23E03-BC4C-1140-81A4-B0DA3049CA72}" type="presParOf" srcId="{64818E57-AA33-42F7-9A91-8027B714B158}" destId="{617D1C84-5496-6542-B1B2-D94C79DFB5DD}" srcOrd="0" destOrd="0" presId="urn:microsoft.com/office/officeart/2005/8/layout/cycle3"/>
    <dgm:cxn modelId="{4EE59ECD-EEAC-0D4E-A63F-703EEB8B8A79}" type="presParOf" srcId="{64818E57-AA33-42F7-9A91-8027B714B158}" destId="{2D58C2BD-3D5D-F246-925B-7C4A03150EC7}" srcOrd="1" destOrd="0" presId="urn:microsoft.com/office/officeart/2005/8/layout/cycle3"/>
    <dgm:cxn modelId="{DAF07D41-A6E6-B143-886C-2C74E2B10263}" type="presParOf" srcId="{64818E57-AA33-42F7-9A91-8027B714B158}" destId="{BF6E5FD9-622A-F949-A714-160720C5089F}" srcOrd="2" destOrd="0" presId="urn:microsoft.com/office/officeart/2005/8/layout/cycle3"/>
    <dgm:cxn modelId="{F6D62C37-A3A4-5B4C-8DAD-A38670F22541}" type="presParOf" srcId="{64818E57-AA33-42F7-9A91-8027B714B158}" destId="{00A94ABA-4920-8E4A-8EA9-73A2991CFD20}" srcOrd="3" destOrd="0" presId="urn:microsoft.com/office/officeart/2005/8/layout/cycle3"/>
    <dgm:cxn modelId="{A84F4079-B9C9-2E45-AF33-2D7AFEB20C1B}" type="presParOf" srcId="{64818E57-AA33-42F7-9A91-8027B714B158}" destId="{B9AEA230-19A8-0041-A006-A2264EEFF51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EE07-1D68-491C-9899-C597070BBDC6}">
      <dsp:nvSpPr>
        <dsp:cNvPr id="0" name=""/>
        <dsp:cNvSpPr/>
      </dsp:nvSpPr>
      <dsp:spPr>
        <a:xfrm>
          <a:off x="2025901" y="42734"/>
          <a:ext cx="4474961" cy="4474961"/>
        </a:xfrm>
        <a:prstGeom prst="hexagon">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9E04B399-E994-4D11-968D-C2667B13447B}">
      <dsp:nvSpPr>
        <dsp:cNvPr id="0" name=""/>
        <dsp:cNvSpPr/>
      </dsp:nvSpPr>
      <dsp:spPr>
        <a:xfrm>
          <a:off x="3210771" y="0"/>
          <a:ext cx="2105221" cy="1052610"/>
        </a:xfrm>
        <a:prstGeom prst="round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mj-lt"/>
            </a:rPr>
            <a:t>Verschiebung der technologiefreundlichen Arbeitsmethodik</a:t>
          </a:r>
        </a:p>
      </dsp:txBody>
      <dsp:txXfrm>
        <a:off x="3262155" y="51384"/>
        <a:ext cx="2002453" cy="949842"/>
      </dsp:txXfrm>
    </dsp:sp>
    <dsp:sp modelId="{969844D0-969F-B245-B300-E2E8888D70F4}">
      <dsp:nvSpPr>
        <dsp:cNvPr id="0" name=""/>
        <dsp:cNvSpPr/>
      </dsp:nvSpPr>
      <dsp:spPr>
        <a:xfrm>
          <a:off x="4923963" y="1318909"/>
          <a:ext cx="2105221" cy="1052610"/>
        </a:xfrm>
        <a:prstGeom prst="round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Erhöhung</a:t>
          </a:r>
          <a:r>
            <a:rPr lang="en-GB" sz="1500" kern="1200" dirty="0"/>
            <a:t> der </a:t>
          </a:r>
          <a:r>
            <a:rPr lang="en-GB" sz="1500" kern="1200" dirty="0" err="1"/>
            <a:t>Produktivität</a:t>
          </a:r>
          <a:endParaRPr lang="en-GB" sz="1500" kern="1200" dirty="0"/>
        </a:p>
      </dsp:txBody>
      <dsp:txXfrm>
        <a:off x="4975347" y="1370293"/>
        <a:ext cx="2002453" cy="949842"/>
      </dsp:txXfrm>
    </dsp:sp>
    <dsp:sp modelId="{E24294D9-7ADE-4F47-B6CF-16C2B984EE3D}">
      <dsp:nvSpPr>
        <dsp:cNvPr id="0" name=""/>
        <dsp:cNvSpPr/>
      </dsp:nvSpPr>
      <dsp:spPr>
        <a:xfrm>
          <a:off x="4230733" y="3452452"/>
          <a:ext cx="2105221" cy="1052610"/>
        </a:xfrm>
        <a:prstGeom prst="round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Ressourceneffizienz</a:t>
          </a:r>
          <a:endParaRPr lang="en-GB" sz="1500" kern="1200" dirty="0"/>
        </a:p>
      </dsp:txBody>
      <dsp:txXfrm>
        <a:off x="4282117" y="3503836"/>
        <a:ext cx="2002453" cy="949842"/>
      </dsp:txXfrm>
    </dsp:sp>
    <dsp:sp modelId="{697F0986-B9EA-48AD-9E77-D75BB8EB49EA}">
      <dsp:nvSpPr>
        <dsp:cNvPr id="0" name=""/>
        <dsp:cNvSpPr/>
      </dsp:nvSpPr>
      <dsp:spPr>
        <a:xfrm>
          <a:off x="1987392" y="3452452"/>
          <a:ext cx="2105221" cy="1052610"/>
        </a:xfrm>
        <a:prstGeom prst="round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Kosteneffiziente Produktion und Service </a:t>
          </a:r>
        </a:p>
      </dsp:txBody>
      <dsp:txXfrm>
        <a:off x="2038776" y="3503836"/>
        <a:ext cx="2002453" cy="949842"/>
      </dsp:txXfrm>
    </dsp:sp>
    <dsp:sp modelId="{404AAFA9-01E7-4AE7-88DF-CDB182D54F29}">
      <dsp:nvSpPr>
        <dsp:cNvPr id="0" name=""/>
        <dsp:cNvSpPr/>
      </dsp:nvSpPr>
      <dsp:spPr>
        <a:xfrm>
          <a:off x="1294162" y="1318909"/>
          <a:ext cx="2105221" cy="1052610"/>
        </a:xfrm>
        <a:prstGeom prst="round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bg1"/>
              </a:solidFill>
              <a:latin typeface="+mj-lt"/>
            </a:rPr>
            <a:t>Größere Vielfalt möglicher Jobangebote </a:t>
          </a:r>
        </a:p>
      </dsp:txBody>
      <dsp:txXfrm>
        <a:off x="1345546" y="1370293"/>
        <a:ext cx="2002453" cy="94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B4C20-8500-C84F-BA8B-019FD443E46C}">
      <dsp:nvSpPr>
        <dsp:cNvPr id="0" name=""/>
        <dsp:cNvSpPr/>
      </dsp:nvSpPr>
      <dsp:spPr>
        <a:xfrm>
          <a:off x="-5331805" y="-822753"/>
          <a:ext cx="6397565" cy="6397565"/>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1A185-6108-E940-8588-E158CAA9283E}">
      <dsp:nvSpPr>
        <dsp:cNvPr id="0" name=""/>
        <dsp:cNvSpPr/>
      </dsp:nvSpPr>
      <dsp:spPr>
        <a:xfrm>
          <a:off x="873547" y="678879"/>
          <a:ext cx="7229385" cy="1357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7570" tIns="48260" rIns="48260" bIns="48260" numCol="1" spcCol="1270" anchor="ctr" anchorCtr="0">
          <a:noAutofit/>
        </a:bodyPr>
        <a:lstStyle/>
        <a:p>
          <a:pPr marL="0" lvl="0" indent="0" algn="l" defTabSz="1644650">
            <a:lnSpc>
              <a:spcPct val="90000"/>
            </a:lnSpc>
            <a:spcBef>
              <a:spcPct val="0"/>
            </a:spcBef>
            <a:spcAft>
              <a:spcPct val="35000"/>
            </a:spcAft>
            <a:buNone/>
          </a:pPr>
          <a:r>
            <a:rPr lang="de-DE" sz="1900" kern="1200" dirty="0"/>
            <a:t>Neuseeland-Projekt zur Digitalisierung ihrer Museumssammlungen</a:t>
          </a:r>
        </a:p>
      </dsp:txBody>
      <dsp:txXfrm>
        <a:off x="873547" y="678879"/>
        <a:ext cx="7229385" cy="1357567"/>
      </dsp:txXfrm>
    </dsp:sp>
    <dsp:sp modelId="{6CE5484D-DEEB-E149-A7D1-5361F0496D4D}">
      <dsp:nvSpPr>
        <dsp:cNvPr id="0" name=""/>
        <dsp:cNvSpPr/>
      </dsp:nvSpPr>
      <dsp:spPr>
        <a:xfrm>
          <a:off x="25067" y="509183"/>
          <a:ext cx="1696959" cy="1696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0E798D-346B-2141-BEEC-539D55523D82}">
      <dsp:nvSpPr>
        <dsp:cNvPr id="0" name=""/>
        <dsp:cNvSpPr/>
      </dsp:nvSpPr>
      <dsp:spPr>
        <a:xfrm>
          <a:off x="873547" y="2715611"/>
          <a:ext cx="7229385" cy="1357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7570"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a:t>
          </a:r>
          <a:r>
            <a:rPr lang="en-GB" sz="1900" kern="1200" dirty="0" err="1"/>
            <a:t>Literautr</a:t>
          </a:r>
          <a:r>
            <a:rPr lang="en-GB" sz="1900" kern="1200" dirty="0"/>
            <a:t> </a:t>
          </a:r>
          <a:r>
            <a:rPr lang="en-GB" sz="1900" kern="1200" dirty="0" err="1"/>
            <a:t>zur</a:t>
          </a:r>
          <a:r>
            <a:rPr lang="en-GB" sz="1900" kern="1200" dirty="0"/>
            <a:t> </a:t>
          </a:r>
          <a:r>
            <a:rPr lang="en-GB" sz="1900" kern="1200" dirty="0" err="1"/>
            <a:t>Geschichte</a:t>
          </a:r>
          <a:r>
            <a:rPr lang="en-GB" sz="1900" kern="1200" dirty="0"/>
            <a:t> des </a:t>
          </a:r>
          <a:r>
            <a:rPr lang="en-GB" sz="1900" kern="1200" dirty="0" err="1"/>
            <a:t>deutschen</a:t>
          </a:r>
          <a:r>
            <a:rPr lang="en-GB" sz="1900" kern="1200" dirty="0"/>
            <a:t>, </a:t>
          </a:r>
          <a:r>
            <a:rPr lang="en-GB" sz="1900" kern="1200" dirty="0" err="1"/>
            <a:t>österreichischen</a:t>
          </a:r>
          <a:r>
            <a:rPr lang="en-GB" sz="1900" kern="1200" dirty="0"/>
            <a:t> und </a:t>
          </a:r>
          <a:r>
            <a:rPr lang="en-GB" sz="1900" kern="1200" dirty="0" err="1"/>
            <a:t>schweizerischen</a:t>
          </a:r>
          <a:r>
            <a:rPr lang="en-GB" sz="1900" kern="1200" dirty="0"/>
            <a:t> Privat- und </a:t>
          </a:r>
          <a:r>
            <a:rPr lang="en-GB" sz="1900" kern="1200" dirty="0" err="1"/>
            <a:t>Prozessrechts</a:t>
          </a:r>
          <a:r>
            <a:rPr lang="en-GB" sz="1900" kern="1200" dirty="0"/>
            <a:t> des 19. </a:t>
          </a:r>
          <a:r>
            <a:rPr lang="en-GB" sz="1900" kern="1200" dirty="0" err="1"/>
            <a:t>Jahrhunderts</a:t>
          </a:r>
          <a:r>
            <a:rPr lang="en-GB" sz="1900" kern="1200" dirty="0"/>
            <a:t>’ (‘Literature on the History of German, Austrian and Swiss Private and Procedural Law of the 19</a:t>
          </a:r>
          <a:r>
            <a:rPr lang="en-GB" sz="1900" kern="1200" baseline="30000" dirty="0"/>
            <a:t>th</a:t>
          </a:r>
          <a:r>
            <a:rPr lang="en-GB" sz="1900" kern="1200" dirty="0"/>
            <a:t> century’)</a:t>
          </a:r>
          <a:endParaRPr lang="en-US" sz="1900" kern="1200" dirty="0"/>
        </a:p>
      </dsp:txBody>
      <dsp:txXfrm>
        <a:off x="873547" y="2715611"/>
        <a:ext cx="7229385" cy="1357567"/>
      </dsp:txXfrm>
    </dsp:sp>
    <dsp:sp modelId="{0F462880-09B8-204D-AE37-BD62532F1A08}">
      <dsp:nvSpPr>
        <dsp:cNvPr id="0" name=""/>
        <dsp:cNvSpPr/>
      </dsp:nvSpPr>
      <dsp:spPr>
        <a:xfrm>
          <a:off x="25067" y="2545915"/>
          <a:ext cx="1696959" cy="1696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07F2F-C262-5742-8AA6-3E1A75BC17B1}">
      <dsp:nvSpPr>
        <dsp:cNvPr id="0" name=""/>
        <dsp:cNvSpPr/>
      </dsp:nvSpPr>
      <dsp:spPr>
        <a:xfrm>
          <a:off x="4529" y="1072907"/>
          <a:ext cx="3961046" cy="1584418"/>
        </a:xfrm>
        <a:prstGeom prst="homePlat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dirty="0" err="1"/>
            <a:t>Gefahr</a:t>
          </a:r>
          <a:r>
            <a:rPr lang="en-GB" sz="2100" kern="1200" dirty="0"/>
            <a:t> der </a:t>
          </a:r>
          <a:r>
            <a:rPr lang="en-GB" sz="2100" kern="1200" dirty="0" err="1"/>
            <a:t>Arbeitslosigkeit</a:t>
          </a:r>
          <a:r>
            <a:rPr lang="en-GB" sz="2100" kern="1200" dirty="0"/>
            <a:t> (</a:t>
          </a:r>
          <a:r>
            <a:rPr lang="en-GB" sz="2100" kern="1200" dirty="0" err="1"/>
            <a:t>Sinken</a:t>
          </a:r>
          <a:r>
            <a:rPr lang="en-GB" sz="2100" kern="1200" dirty="0"/>
            <a:t> der </a:t>
          </a:r>
          <a:r>
            <a:rPr lang="en-GB" sz="2100" kern="1200" dirty="0" err="1"/>
            <a:t>menschenbezogenen</a:t>
          </a:r>
          <a:r>
            <a:rPr lang="en-GB" sz="2100" kern="1200" dirty="0"/>
            <a:t> </a:t>
          </a:r>
          <a:r>
            <a:rPr lang="en-GB" sz="2100" kern="1200" dirty="0" err="1"/>
            <a:t>Arbeitsaufgaben</a:t>
          </a:r>
          <a:r>
            <a:rPr lang="en-GB" sz="2100" kern="1200" dirty="0"/>
            <a:t>) </a:t>
          </a:r>
        </a:p>
      </dsp:txBody>
      <dsp:txXfrm>
        <a:off x="4529" y="1072907"/>
        <a:ext cx="3564942" cy="1584418"/>
      </dsp:txXfrm>
    </dsp:sp>
    <dsp:sp modelId="{F0B32D4F-E6AD-3C49-A9DF-F3B9D0EB715B}">
      <dsp:nvSpPr>
        <dsp:cNvPr id="0" name=""/>
        <dsp:cNvSpPr/>
      </dsp:nvSpPr>
      <dsp:spPr>
        <a:xfrm>
          <a:off x="3173367" y="1072907"/>
          <a:ext cx="3961046" cy="1584418"/>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rPr>
            <a:t>Produktivitätskrisen</a:t>
          </a:r>
        </a:p>
      </dsp:txBody>
      <dsp:txXfrm>
        <a:off x="3965576" y="1072907"/>
        <a:ext cx="2376628" cy="1584418"/>
      </dsp:txXfrm>
    </dsp:sp>
    <dsp:sp modelId="{590E6040-D67D-2F4F-9A0C-7FB251ED05BE}">
      <dsp:nvSpPr>
        <dsp:cNvPr id="0" name=""/>
        <dsp:cNvSpPr/>
      </dsp:nvSpPr>
      <dsp:spPr>
        <a:xfrm>
          <a:off x="6342204" y="1072907"/>
          <a:ext cx="3961046" cy="1584418"/>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e-DE" sz="2100" kern="1200" dirty="0"/>
            <a:t>Rechtlicher Druck, mit dem technologischen Fortschritt Schritt zu halten</a:t>
          </a:r>
        </a:p>
      </dsp:txBody>
      <dsp:txXfrm>
        <a:off x="7134413" y="1072907"/>
        <a:ext cx="2376628" cy="158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C2BD-3D5D-F246-925B-7C4A03150EC7}">
      <dsp:nvSpPr>
        <dsp:cNvPr id="0" name=""/>
        <dsp:cNvSpPr/>
      </dsp:nvSpPr>
      <dsp:spPr>
        <a:xfrm>
          <a:off x="2369801" y="-170097"/>
          <a:ext cx="4174371" cy="4174371"/>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7D1C84-5496-6542-B1B2-D94C79DFB5DD}">
      <dsp:nvSpPr>
        <dsp:cNvPr id="0" name=""/>
        <dsp:cNvSpPr/>
      </dsp:nvSpPr>
      <dsp:spPr>
        <a:xfrm>
          <a:off x="3076002" y="0"/>
          <a:ext cx="2761969" cy="1380984"/>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de-DE" sz="5700" kern="1200" dirty="0">
            <a:solidFill>
              <a:schemeClr val="bg1"/>
            </a:solidFill>
            <a:latin typeface="+mj-lt"/>
          </a:endParaRPr>
        </a:p>
      </dsp:txBody>
      <dsp:txXfrm>
        <a:off x="3143416" y="67414"/>
        <a:ext cx="2627141" cy="1246156"/>
      </dsp:txXfrm>
    </dsp:sp>
    <dsp:sp modelId="{BF6E5FD9-622A-F949-A714-160720C5089F}">
      <dsp:nvSpPr>
        <dsp:cNvPr id="0" name=""/>
        <dsp:cNvSpPr/>
      </dsp:nvSpPr>
      <dsp:spPr>
        <a:xfrm>
          <a:off x="3076002" y="2455084"/>
          <a:ext cx="2761969" cy="1380984"/>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19050">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de-DE" sz="5700" kern="1200" dirty="0">
            <a:solidFill>
              <a:schemeClr val="bg1"/>
            </a:solidFill>
            <a:latin typeface="+mj-lt"/>
          </a:endParaRPr>
        </a:p>
      </dsp:txBody>
      <dsp:txXfrm>
        <a:off x="3143416" y="2522498"/>
        <a:ext cx="2627141" cy="124615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6818-0DE1-4F4B-9D96-60FF32614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3B899D-F699-4482-998B-1961721BA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7AF70E-8480-4E03-9045-74A93310D40A}"/>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0E18E3D1-6B16-49FC-91E6-1EA1FE6455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40F42-5A44-46E2-9738-2640D5F4B23A}"/>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290236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B030-A724-43B6-921C-CF35A6ACB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30523-7C03-4B22-9834-39BDD6B74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4BEB4-C585-48B3-8454-5FCB0810556F}"/>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6EE54F2A-B164-4A2D-B50F-18C9D947A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C2FB8B-664E-4414-A205-D3323A901B6D}"/>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89148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2B439-0932-4C6F-B10C-E072D1B47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7ACCD-0B63-4494-9B6A-2AEDBA8BD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35DEF-886D-4889-B37F-B945CC860903}"/>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7A988745-975B-4E9B-B87D-31A5D94EF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D9E22-7658-4AC2-B055-433FCD828C08}"/>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160532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E5CE-D89E-4A0D-878C-6F61C8BC29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A267D1-B3C0-4238-AF5C-8AB652A76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7269DC-EDAE-4082-B5DC-41649604BEEF}"/>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132AAB6A-3C7A-4702-B715-EC310E8BB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541B6A-BDDE-49F2-8169-BB59E14D5969}"/>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289349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2495-C3B4-432A-9387-82C899559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064286-521E-4ADD-BE62-D7970DF05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048FB-59D7-497A-BA5C-07AC3F29D548}"/>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026DDD02-234F-4F03-8C7D-31AA410F3F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D53254-7957-4DC3-A3D7-B89956DBCE5A}"/>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69865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0B68-1391-4C95-8FB7-E70BB3FC14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A8BBA5-4899-4526-8A4B-218AF08ABE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6DEBAF-7C6D-4D88-A748-776C261C25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DC0AC0-23BE-40D1-A50E-9A2D427A4B9E}"/>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6" name="Footer Placeholder 5">
            <a:extLst>
              <a:ext uri="{FF2B5EF4-FFF2-40B4-BE49-F238E27FC236}">
                <a16:creationId xmlns:a16="http://schemas.microsoft.com/office/drawing/2014/main" id="{55662785-7D42-4A1C-8092-58341F0DB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3A037-D7D1-4801-9EF9-A4147BF189D9}"/>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241708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4E36-0F31-41D1-B0D6-AB7D70ADA4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1716A6-D610-429B-B43E-6D8D18EC8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11F8B-CEBF-496C-8ED3-BAAA2615A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1DAD16-B353-4298-9E5C-9ECEAE00B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6C3166-E028-42D2-9CF1-E8B10B8B2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5A927E-6AC3-4B47-812E-3A0D0FBD2820}"/>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8" name="Footer Placeholder 7">
            <a:extLst>
              <a:ext uri="{FF2B5EF4-FFF2-40B4-BE49-F238E27FC236}">
                <a16:creationId xmlns:a16="http://schemas.microsoft.com/office/drawing/2014/main" id="{E4946A43-A247-4443-925B-5FBE9CBDD0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4135F6-8FA3-4FC0-A303-3D9E914B09B8}"/>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234189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C92D-7632-419E-A60D-0FDED1741E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39C4D0-0889-45D2-AB3D-35D140D0C52F}"/>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4" name="Footer Placeholder 3">
            <a:extLst>
              <a:ext uri="{FF2B5EF4-FFF2-40B4-BE49-F238E27FC236}">
                <a16:creationId xmlns:a16="http://schemas.microsoft.com/office/drawing/2014/main" id="{AC38898E-0402-410F-A6C5-DF99818765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E7D64E-F760-419A-84CC-C36C08FA762B}"/>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367164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0A142-1D01-4D45-8046-29AE8EBAB5C1}"/>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3" name="Footer Placeholder 2">
            <a:extLst>
              <a:ext uri="{FF2B5EF4-FFF2-40B4-BE49-F238E27FC236}">
                <a16:creationId xmlns:a16="http://schemas.microsoft.com/office/drawing/2014/main" id="{A6617798-9DE4-442C-A6F5-3665C27A92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93885D-6F22-4E9B-A94E-66CCD8C47016}"/>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6141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5C7B-636C-45D4-A526-72355D568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EFAA85-FA16-4997-B0BB-B9B04E18B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D0128F-23EB-4F3B-8499-2DAE0D374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AC953-ECB4-4BD6-BCE2-2AA15875CF09}"/>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6" name="Footer Placeholder 5">
            <a:extLst>
              <a:ext uri="{FF2B5EF4-FFF2-40B4-BE49-F238E27FC236}">
                <a16:creationId xmlns:a16="http://schemas.microsoft.com/office/drawing/2014/main" id="{78A4A200-96D9-4BEA-AEB2-E2D78DE543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C71E25-06FE-4484-BF92-EBB4F56E2196}"/>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345994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E598-15A9-4B5E-85B2-D3C4442F4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8EBBC6-8CD2-4E68-9660-A39CCAD38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1FE174-B37D-4EAA-8731-9E94D4F77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3BB8F-60EA-45A6-B37F-1F35DAEB7874}"/>
              </a:ext>
            </a:extLst>
          </p:cNvPr>
          <p:cNvSpPr>
            <a:spLocks noGrp="1"/>
          </p:cNvSpPr>
          <p:nvPr>
            <p:ph type="dt" sz="half" idx="10"/>
          </p:nvPr>
        </p:nvSpPr>
        <p:spPr/>
        <p:txBody>
          <a:bodyPr/>
          <a:lstStyle/>
          <a:p>
            <a:fld id="{5A290952-AC9D-4C0A-A666-1F42690FAFDE}" type="datetimeFigureOut">
              <a:rPr lang="en-GB" smtClean="0"/>
              <a:t>15/07/2021</a:t>
            </a:fld>
            <a:endParaRPr lang="en-GB"/>
          </a:p>
        </p:txBody>
      </p:sp>
      <p:sp>
        <p:nvSpPr>
          <p:cNvPr id="6" name="Footer Placeholder 5">
            <a:extLst>
              <a:ext uri="{FF2B5EF4-FFF2-40B4-BE49-F238E27FC236}">
                <a16:creationId xmlns:a16="http://schemas.microsoft.com/office/drawing/2014/main" id="{C7351098-BFC8-46CD-8E40-D37BA46AA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6A367-1B00-4113-860D-F1157B1CBCE5}"/>
              </a:ext>
            </a:extLst>
          </p:cNvPr>
          <p:cNvSpPr>
            <a:spLocks noGrp="1"/>
          </p:cNvSpPr>
          <p:nvPr>
            <p:ph type="sldNum" sz="quarter" idx="12"/>
          </p:nvPr>
        </p:nvSpPr>
        <p:spPr/>
        <p:txBody>
          <a:bodyPr/>
          <a:lstStyle/>
          <a:p>
            <a:fld id="{DF045880-6327-47BD-8A80-C9859F6FC223}" type="slidenum">
              <a:rPr lang="en-GB" smtClean="0"/>
              <a:t>‹Nr.›</a:t>
            </a:fld>
            <a:endParaRPr lang="en-GB"/>
          </a:p>
        </p:txBody>
      </p:sp>
    </p:spTree>
    <p:extLst>
      <p:ext uri="{BB962C8B-B14F-4D97-AF65-F5344CB8AC3E}">
        <p14:creationId xmlns:p14="http://schemas.microsoft.com/office/powerpoint/2010/main" val="321134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B7B5-21C8-4D8E-BD29-9ACBCCCF0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9C5D8C-EF8A-4781-BD77-13C61A7DA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B8AFD0-D863-4220-B187-3AFE8F76B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90952-AC9D-4C0A-A666-1F42690FAFDE}" type="datetimeFigureOut">
              <a:rPr lang="en-GB" smtClean="0"/>
              <a:t>15/07/2021</a:t>
            </a:fld>
            <a:endParaRPr lang="en-GB"/>
          </a:p>
        </p:txBody>
      </p:sp>
      <p:sp>
        <p:nvSpPr>
          <p:cNvPr id="5" name="Footer Placeholder 4">
            <a:extLst>
              <a:ext uri="{FF2B5EF4-FFF2-40B4-BE49-F238E27FC236}">
                <a16:creationId xmlns:a16="http://schemas.microsoft.com/office/drawing/2014/main" id="{35727B8F-36A7-4D2E-833D-35CF388E9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DC0436-540F-4D77-879B-58DF609EB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45880-6327-47BD-8A80-C9859F6FC223}" type="slidenum">
              <a:rPr lang="en-GB" smtClean="0"/>
              <a:t>‹Nr.›</a:t>
            </a:fld>
            <a:endParaRPr lang="en-GB"/>
          </a:p>
        </p:txBody>
      </p:sp>
    </p:spTree>
    <p:extLst>
      <p:ext uri="{BB962C8B-B14F-4D97-AF65-F5344CB8AC3E}">
        <p14:creationId xmlns:p14="http://schemas.microsoft.com/office/powerpoint/2010/main" val="378450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time.com/1381/bill-gates-talks-to-time-about-the-three-myths-of-global-ai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dmin@elnpartner.co.uk"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mailto:info@elnpartner.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931407" y="0"/>
            <a:ext cx="6679193" cy="6103979"/>
          </a:xfrm>
          <a:prstGeom prst="rect">
            <a:avLst/>
          </a:prstGeom>
          <a:noFill/>
        </p:spPr>
        <p:txBody>
          <a:bodyPr wrap="square" lIns="0" tIns="0" rIns="0" bIns="0" rtlCol="0">
            <a:spAutoFit/>
          </a:bodyPr>
          <a:lstStyle/>
          <a:p>
            <a:pPr marL="0" indent="525145">
              <a:lnSpc>
                <a:spcPct val="100000"/>
              </a:lnSpc>
            </a:pPr>
            <a:r>
              <a:rPr lang="en-US" altLang="zh-CN" sz="2000" b="1" spc="-154" dirty="0">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n-US" altLang="zh-CN" sz="2000" dirty="0">
                <a:solidFill>
                  <a:srgbClr val="FEFEFE"/>
                </a:solidFill>
                <a:ea typeface="Times New Roman"/>
              </a:rPr>
              <a:t>Project</a:t>
            </a:r>
            <a:r>
              <a:rPr lang="en-US" altLang="zh-CN" sz="2000" dirty="0">
                <a:solidFill>
                  <a:srgbClr val="FEFEFE"/>
                </a:solidFill>
                <a:cs typeface="Times New Roman"/>
              </a:rPr>
              <a:t> </a:t>
            </a:r>
            <a:r>
              <a:rPr lang="en-US" altLang="zh-CN" sz="2000" dirty="0">
                <a:solidFill>
                  <a:srgbClr val="FEFEFE"/>
                </a:solidFill>
                <a:ea typeface="Times New Roman"/>
              </a:rPr>
              <a:t>Number:</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a:solidFill>
                  <a:srgbClr val="FEFEFE"/>
                </a:solidFill>
                <a:ea typeface="Times New Roman"/>
              </a:rPr>
              <a:t>DigI</a:t>
            </a:r>
            <a:r>
              <a:rPr lang="en-US" altLang="zh-CN" sz="4800" spc="-275">
                <a:solidFill>
                  <a:srgbClr val="FEFEFE"/>
                </a:solidFill>
                <a:ea typeface="Times New Roman"/>
              </a:rPr>
              <a:t>-</a:t>
            </a:r>
            <a:r>
              <a:rPr lang="en-US" altLang="zh-CN" sz="4800" spc="-540">
                <a:solidFill>
                  <a:srgbClr val="FEFEFE"/>
                </a:solidFill>
                <a:ea typeface="Times New Roman"/>
              </a:rPr>
              <a:t>VET</a:t>
            </a:r>
            <a:endParaRPr lang="en-US" altLang="zh-CN" sz="4800" spc="-540" dirty="0">
              <a:solidFill>
                <a:srgbClr val="FEFEFE"/>
              </a:solidFill>
              <a:ea typeface="Times New Roman"/>
            </a:endParaRPr>
          </a:p>
          <a:p>
            <a:pPr>
              <a:lnSpc>
                <a:spcPts val="1389"/>
              </a:lnSpc>
            </a:pPr>
            <a:endParaRPr lang="en-US" dirty="0"/>
          </a:p>
          <a:p>
            <a:pPr marL="0" hangingPunct="0">
              <a:lnSpc>
                <a:spcPct val="120000"/>
              </a:lnSpc>
            </a:pPr>
            <a:r>
              <a:rPr lang="en-US" altLang="zh-CN" sz="2000" spc="-169" dirty="0">
                <a:solidFill>
                  <a:srgbClr val="81FEFE"/>
                </a:solidFill>
                <a:ea typeface="Times New Roman"/>
              </a:rPr>
              <a:t>FOSTERING</a:t>
            </a:r>
            <a:r>
              <a:rPr lang="en-US" altLang="zh-CN" sz="2000" spc="-64" dirty="0">
                <a:solidFill>
                  <a:srgbClr val="81FEFE"/>
                </a:solidFill>
                <a:cs typeface="Times New Roman"/>
              </a:rPr>
              <a:t> </a:t>
            </a:r>
            <a:r>
              <a:rPr lang="en-US" altLang="zh-CN" sz="2000" spc="-154" dirty="0">
                <a:solidFill>
                  <a:srgbClr val="81FEFE"/>
                </a:solidFill>
                <a:ea typeface="Times New Roman"/>
              </a:rPr>
              <a:t>DIGITISATION</a:t>
            </a:r>
            <a:r>
              <a:rPr lang="en-US" altLang="zh-CN" sz="2000" spc="-69" dirty="0">
                <a:solidFill>
                  <a:srgbClr val="81FEFE"/>
                </a:solidFill>
                <a:cs typeface="Times New Roman"/>
              </a:rPr>
              <a:t> </a:t>
            </a:r>
            <a:r>
              <a:rPr lang="en-US" altLang="zh-CN" sz="2000" spc="-189" dirty="0">
                <a:solidFill>
                  <a:srgbClr val="81FEFE"/>
                </a:solidFill>
                <a:ea typeface="Times New Roman"/>
              </a:rPr>
              <a:t>AND</a:t>
            </a:r>
            <a:r>
              <a:rPr lang="en-US" altLang="zh-CN" sz="2000" spc="-69" dirty="0">
                <a:solidFill>
                  <a:srgbClr val="81FEFE"/>
                </a:solidFill>
                <a:cs typeface="Times New Roman"/>
              </a:rPr>
              <a:t> </a:t>
            </a:r>
            <a:r>
              <a:rPr lang="en-US" altLang="zh-CN" sz="2000" spc="-175" dirty="0">
                <a:solidFill>
                  <a:srgbClr val="81FEFE"/>
                </a:solidFill>
                <a:ea typeface="Times New Roman"/>
              </a:rPr>
              <a:t>INDUSTRY</a:t>
            </a:r>
            <a:r>
              <a:rPr lang="en-US" altLang="zh-CN" sz="2000" spc="-69" dirty="0">
                <a:solidFill>
                  <a:srgbClr val="81FEFE"/>
                </a:solidFill>
                <a:cs typeface="Times New Roman"/>
              </a:rPr>
              <a:t>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n-US" altLang="zh-CN" sz="2000" spc="-145" dirty="0">
                <a:solidFill>
                  <a:srgbClr val="81FEFE"/>
                </a:solidFill>
                <a:ea typeface="Times New Roman"/>
              </a:rPr>
              <a:t>IN</a:t>
            </a:r>
            <a:r>
              <a:rPr lang="en-US" altLang="zh-CN" sz="2000" dirty="0">
                <a:solidFill>
                  <a:srgbClr val="81FEFE"/>
                </a:solidFill>
                <a:cs typeface="Times New Roman"/>
              </a:rPr>
              <a:t> </a:t>
            </a:r>
            <a:br>
              <a:rPr dirty="0"/>
            </a:br>
            <a:r>
              <a:rPr lang="en-US" altLang="zh-CN" sz="2000" spc="-184" dirty="0">
                <a:solidFill>
                  <a:srgbClr val="81FEFE"/>
                </a:solidFill>
                <a:ea typeface="Times New Roman"/>
              </a:rPr>
              <a:t>VOCATIONAL</a:t>
            </a:r>
            <a:r>
              <a:rPr lang="en-US" altLang="zh-CN" sz="2000" spc="-69" dirty="0">
                <a:solidFill>
                  <a:srgbClr val="81FEFE"/>
                </a:solidFill>
                <a:cs typeface="Times New Roman"/>
              </a:rPr>
              <a:t> </a:t>
            </a:r>
            <a:r>
              <a:rPr lang="en-US" altLang="zh-CN" sz="2000" spc="-184" dirty="0">
                <a:solidFill>
                  <a:srgbClr val="81FEFE"/>
                </a:solidFill>
                <a:ea typeface="Times New Roman"/>
              </a:rPr>
              <a:t>EDUCATION</a:t>
            </a:r>
            <a:r>
              <a:rPr lang="en-US" altLang="zh-CN" sz="2000" spc="-75" dirty="0">
                <a:solidFill>
                  <a:srgbClr val="81FEFE"/>
                </a:solidFill>
                <a:cs typeface="Times New Roman"/>
              </a:rPr>
              <a:t> </a:t>
            </a:r>
            <a:r>
              <a:rPr lang="en-US" altLang="zh-CN" sz="2000" spc="-195" dirty="0">
                <a:solidFill>
                  <a:srgbClr val="81FEFE"/>
                </a:solidFill>
                <a:ea typeface="Times New Roman"/>
              </a:rPr>
              <a:t>AND</a:t>
            </a:r>
            <a:r>
              <a:rPr lang="en-US" altLang="zh-CN" sz="2000" spc="-80" dirty="0">
                <a:solidFill>
                  <a:srgbClr val="81FEFE"/>
                </a:solidFill>
                <a:cs typeface="Times New Roman"/>
              </a:rPr>
              <a:t> </a:t>
            </a:r>
            <a:r>
              <a:rPr lang="en-US" altLang="zh-CN" sz="2000" spc="-170" dirty="0">
                <a:solidFill>
                  <a:srgbClr val="81FEFE"/>
                </a:solidFill>
                <a:ea typeface="Times New Roman"/>
              </a:rPr>
              <a:t>TRAINING</a:t>
            </a: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n-US" altLang="zh-CN" sz="2400" b="1" spc="-104" dirty="0" err="1">
                <a:solidFill>
                  <a:schemeClr val="bg1"/>
                </a:solidFill>
                <a:ea typeface="Times New Roman"/>
              </a:rPr>
              <a:t>Lehrkräfte</a:t>
            </a:r>
            <a:r>
              <a:rPr lang="en-US" altLang="zh-CN" sz="2400" b="1" spc="-104" dirty="0">
                <a:solidFill>
                  <a:schemeClr val="bg1"/>
                </a:solidFill>
                <a:ea typeface="Times New Roman"/>
              </a:rPr>
              <a:t> Modul</a:t>
            </a:r>
            <a:br>
              <a:rPr dirty="0">
                <a:solidFill>
                  <a:schemeClr val="bg1"/>
                </a:solidFill>
              </a:rPr>
            </a:br>
            <a:r>
              <a:rPr lang="de-DE" dirty="0">
                <a:solidFill>
                  <a:schemeClr val="bg1"/>
                </a:solidFill>
              </a:rPr>
              <a:t>Ein allgemeiner Einblick in die Zukunft der Digitalisierung </a:t>
            </a:r>
            <a:endParaRPr lang="en-US" sz="2400" spc="-65" dirty="0">
              <a:solidFill>
                <a:schemeClr val="bg1"/>
              </a:solidFill>
            </a:endParaRPr>
          </a:p>
          <a:p>
            <a:pPr marL="118236" hangingPunct="0">
              <a:lnSpc>
                <a:spcPct val="95416"/>
              </a:lnSpc>
            </a:pPr>
            <a:r>
              <a:rPr lang="en-US" altLang="zh-CN" spc="-65" dirty="0">
                <a:solidFill>
                  <a:schemeClr val="bg1"/>
                </a:solidFill>
                <a:ea typeface="Times New Roman"/>
              </a:rPr>
              <a:t>AR </a:t>
            </a:r>
            <a:r>
              <a:rPr lang="en-US" altLang="zh-CN" spc="-65" dirty="0" err="1">
                <a:solidFill>
                  <a:schemeClr val="bg1"/>
                </a:solidFill>
                <a:ea typeface="Times New Roman"/>
              </a:rPr>
              <a:t>Vacational</a:t>
            </a:r>
            <a:r>
              <a:rPr lang="en-US" altLang="zh-CN" spc="-65" dirty="0">
                <a:solidFill>
                  <a:schemeClr val="bg1"/>
                </a:solidFill>
                <a:ea typeface="Times New Roman"/>
              </a:rPr>
              <a:t> Education and Training Ltd., </a:t>
            </a:r>
            <a:r>
              <a:rPr lang="en-US" altLang="zh-CN" spc="-65" dirty="0" err="1">
                <a:solidFill>
                  <a:schemeClr val="bg1"/>
                </a:solidFill>
                <a:ea typeface="Times New Roman"/>
              </a:rPr>
              <a:t>Gelija</a:t>
            </a:r>
            <a:r>
              <a:rPr lang="en-US" altLang="zh-CN" spc="-65" dirty="0">
                <a:solidFill>
                  <a:schemeClr val="bg1"/>
                </a:solidFill>
                <a:ea typeface="Times New Roman"/>
              </a:rPr>
              <a:t> </a:t>
            </a:r>
            <a:r>
              <a:rPr lang="en-US" altLang="zh-CN" spc="-65" dirty="0" err="1">
                <a:solidFill>
                  <a:schemeClr val="bg1"/>
                </a:solidFill>
                <a:ea typeface="Times New Roman"/>
              </a:rPr>
              <a:t>Tamulyte</a:t>
            </a:r>
            <a:r>
              <a:rPr lang="en-US" altLang="zh-CN" spc="-65" dirty="0">
                <a:solidFill>
                  <a:schemeClr val="bg1"/>
                </a:solidFill>
                <a:ea typeface="Times New Roman"/>
              </a:rPr>
              <a:t> and Rajesh Pathak</a:t>
            </a:r>
          </a:p>
          <a:p>
            <a:pPr>
              <a:lnSpc>
                <a:spcPts val="1000"/>
              </a:lnSpc>
            </a:pPr>
            <a:endParaRPr lang="en-US" dirty="0"/>
          </a:p>
          <a:p>
            <a:pPr>
              <a:lnSpc>
                <a:spcPts val="1405"/>
              </a:lnSpc>
            </a:pPr>
            <a:endParaRPr lang="en-US" dirty="0"/>
          </a:p>
          <a:p>
            <a:pPr>
              <a:lnSpc>
                <a:spcPts val="1405"/>
              </a:lnSpc>
            </a:pPr>
            <a:endParaRPr lang="en-US" dirty="0"/>
          </a:p>
          <a:p>
            <a:pPr marL="972947" indent="-25908" hangingPunct="0">
              <a:lnSpc>
                <a:spcPct val="95833"/>
              </a:lnSpc>
            </a:pPr>
            <a:r>
              <a:rPr lang="en-US" altLang="zh-CN" sz="1100" spc="-2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0"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5" dirty="0">
                <a:solidFill>
                  <a:srgbClr val="FEFEFE"/>
                </a:solidFill>
                <a:cs typeface="Times New Roman"/>
              </a:rPr>
              <a:t> </a:t>
            </a:r>
            <a:r>
              <a:rPr lang="en-US" altLang="zh-CN" sz="1100" spc="-20" dirty="0">
                <a:solidFill>
                  <a:srgbClr val="FEFEFE"/>
                </a:solidFill>
                <a:ea typeface="Times New Roman"/>
              </a:rPr>
              <a:t>publication</a:t>
            </a:r>
            <a:r>
              <a:rPr lang="en-US" altLang="zh-CN" sz="1100" spc="-10" dirty="0">
                <a:solidFill>
                  <a:srgbClr val="FEFEFE"/>
                </a:solidFill>
                <a:cs typeface="Times New Roman"/>
              </a:rPr>
              <a:t> </a:t>
            </a:r>
            <a:r>
              <a:rPr lang="en-US" altLang="zh-CN" sz="1100" spc="-1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30" dirty="0">
                <a:solidFill>
                  <a:srgbClr val="FEFEFE"/>
                </a:solidFill>
                <a:ea typeface="Times New Roman"/>
              </a:rPr>
              <a:t>an</a:t>
            </a:r>
            <a:r>
              <a:rPr lang="en-US" altLang="zh-CN" sz="1100" dirty="0">
                <a:solidFill>
                  <a:srgbClr val="FEFEFE"/>
                </a:solidFill>
                <a:cs typeface="Times New Roman"/>
              </a:rPr>
              <a:t> </a:t>
            </a: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0"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5"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p>
          <a:p>
            <a:pPr marL="0" indent="834263">
              <a:lnSpc>
                <a:spcPct val="100000"/>
              </a:lnSpc>
            </a:pPr>
            <a:r>
              <a:rPr lang="en-US" altLang="zh-CN" sz="1100" dirty="0">
                <a:solidFill>
                  <a:srgbClr val="FEFEFE"/>
                </a:solidFill>
                <a:ea typeface="Times New Roman"/>
              </a:rPr>
              <a:t>cannot</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0" dirty="0">
                <a:solidFill>
                  <a:srgbClr val="FEFEFE"/>
                </a:solidFill>
                <a:cs typeface="Times New Roman"/>
              </a:rPr>
              <a:t> </a:t>
            </a:r>
            <a:r>
              <a:rPr lang="en-US" altLang="zh-CN" sz="1100" dirty="0">
                <a:solidFill>
                  <a:srgbClr val="FEFEFE"/>
                </a:solidFill>
                <a:ea typeface="Times New Roman"/>
              </a:rPr>
              <a:t>responsible</a:t>
            </a:r>
            <a:r>
              <a:rPr lang="en-US" altLang="zh-CN" sz="1100" spc="-25" dirty="0">
                <a:solidFill>
                  <a:srgbClr val="FEFEFE"/>
                </a:solidFill>
                <a:cs typeface="Times New Roman"/>
              </a:rPr>
              <a:t> </a:t>
            </a:r>
            <a:r>
              <a:rPr lang="en-US" altLang="zh-CN" sz="1100" dirty="0">
                <a:solidFill>
                  <a:srgbClr val="FEFEFE"/>
                </a:solidFill>
                <a:ea typeface="Times New Roman"/>
              </a:rPr>
              <a:t>for</a:t>
            </a:r>
            <a:r>
              <a:rPr lang="en-US" altLang="zh-CN" sz="1100" spc="-20"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2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made</a:t>
            </a:r>
            <a:r>
              <a:rPr lang="en-US" altLang="zh-CN" sz="1100" spc="-20"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2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25" dirty="0">
                <a:solidFill>
                  <a:srgbClr val="FEFEFE"/>
                </a:solidFill>
                <a:cs typeface="Times New Roman"/>
              </a:rPr>
              <a:t> </a:t>
            </a:r>
            <a:r>
              <a:rPr lang="en-US" altLang="zh-CN" sz="1100" dirty="0">
                <a:solidFill>
                  <a:srgbClr val="FEFEFE"/>
                </a:solidFill>
                <a:ea typeface="Times New Roman"/>
              </a:rPr>
              <a:t>therein</a:t>
            </a:r>
            <a:r>
              <a:rPr lang="en-US" altLang="zh-CN" sz="1100" dirty="0">
                <a:solidFill>
                  <a:srgbClr val="FEFEFE"/>
                </a:solidFill>
                <a:latin typeface="Times New Roman"/>
                <a:ea typeface="Times New Roman"/>
              </a:rPr>
              <a:t>.</a:t>
            </a: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extLst>
      <p:ext uri="{BB962C8B-B14F-4D97-AF65-F5344CB8AC3E}">
        <p14:creationId xmlns:p14="http://schemas.microsoft.com/office/powerpoint/2010/main" val="77672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10</a:t>
            </a:fld>
            <a:endParaRPr lang="en-US" sz="1800" dirty="0">
              <a:solidFill>
                <a:schemeClr val="bg1"/>
              </a:solidFill>
            </a:endParaRPr>
          </a:p>
        </p:txBody>
      </p:sp>
      <p:sp>
        <p:nvSpPr>
          <p:cNvPr id="5" name="TextBox 3"/>
          <p:cNvSpPr txBox="1"/>
          <p:nvPr/>
        </p:nvSpPr>
        <p:spPr>
          <a:xfrm>
            <a:off x="1232916" y="1070929"/>
            <a:ext cx="8913974" cy="382156"/>
          </a:xfrm>
          <a:prstGeom prst="rect">
            <a:avLst/>
          </a:prstGeom>
          <a:noFill/>
        </p:spPr>
        <p:txBody>
          <a:bodyPr wrap="square" lIns="0" tIns="0" rIns="0" bIns="0" rtlCol="0">
            <a:spAutoFit/>
          </a:bodyPr>
          <a:lstStyle/>
          <a:p>
            <a:pPr>
              <a:lnSpc>
                <a:spcPts val="690"/>
              </a:lnSpc>
            </a:pPr>
            <a:endParaRPr lang="en-US"/>
          </a:p>
          <a:p>
            <a:pPr marL="0">
              <a:lnSpc>
                <a:spcPct val="100000"/>
              </a:lnSpc>
            </a:pPr>
            <a:endParaRPr lang="en-US" altLang="zh-CN" sz="1900" dirty="0">
              <a:solidFill>
                <a:srgbClr val="FEFEFE"/>
              </a:solidFill>
              <a:ea typeface="Times New Roman"/>
            </a:endParaRPr>
          </a:p>
        </p:txBody>
      </p:sp>
      <p:sp>
        <p:nvSpPr>
          <p:cNvPr id="2" name="TextBox 1">
            <a:extLst>
              <a:ext uri="{FF2B5EF4-FFF2-40B4-BE49-F238E27FC236}">
                <a16:creationId xmlns:a16="http://schemas.microsoft.com/office/drawing/2014/main" id="{939B8278-8410-A64E-8BEB-6F105B98E293}"/>
              </a:ext>
            </a:extLst>
          </p:cNvPr>
          <p:cNvSpPr txBox="1"/>
          <p:nvPr/>
        </p:nvSpPr>
        <p:spPr>
          <a:xfrm>
            <a:off x="1087712" y="1881928"/>
            <a:ext cx="3301407" cy="3416320"/>
          </a:xfrm>
          <a:prstGeom prst="rect">
            <a:avLst/>
          </a:prstGeom>
          <a:noFill/>
        </p:spPr>
        <p:txBody>
          <a:bodyPr wrap="square" rtlCol="0">
            <a:spAutoFit/>
          </a:bodyPr>
          <a:lstStyle/>
          <a:p>
            <a:r>
              <a:rPr lang="en-GB" i="1" dirty="0">
                <a:solidFill>
                  <a:schemeClr val="bg1"/>
                </a:solidFill>
              </a:rPr>
              <a:t>Horizon 1</a:t>
            </a:r>
            <a:r>
              <a:rPr lang="en-GB" dirty="0">
                <a:solidFill>
                  <a:schemeClr val="bg1"/>
                </a:solidFill>
              </a:rPr>
              <a:t>: the case for change</a:t>
            </a:r>
          </a:p>
          <a:p>
            <a:r>
              <a:rPr lang="en-GB" i="1" dirty="0">
                <a:solidFill>
                  <a:schemeClr val="bg1"/>
                </a:solidFill>
              </a:rPr>
              <a:t>Horizon 2</a:t>
            </a:r>
            <a:r>
              <a:rPr lang="en-GB" dirty="0">
                <a:solidFill>
                  <a:schemeClr val="bg1"/>
                </a:solidFill>
              </a:rPr>
              <a:t>: dilemma between vision and reality, transition</a:t>
            </a:r>
          </a:p>
          <a:p>
            <a:r>
              <a:rPr lang="en-GB" i="1" dirty="0">
                <a:solidFill>
                  <a:schemeClr val="bg1"/>
                </a:solidFill>
              </a:rPr>
              <a:t>Horizon 3</a:t>
            </a:r>
            <a:r>
              <a:rPr lang="en-GB" dirty="0">
                <a:solidFill>
                  <a:schemeClr val="bg1"/>
                </a:solidFill>
              </a:rPr>
              <a:t>: vision, ideal system</a:t>
            </a:r>
          </a:p>
          <a:p>
            <a:endParaRPr lang="en-GB" dirty="0">
              <a:solidFill>
                <a:schemeClr val="bg1"/>
              </a:solidFill>
            </a:endParaRPr>
          </a:p>
          <a:p>
            <a:r>
              <a:rPr lang="en-GB" dirty="0" err="1">
                <a:solidFill>
                  <a:schemeClr val="bg1"/>
                </a:solidFill>
              </a:rPr>
              <a:t>Freie</a:t>
            </a:r>
            <a:r>
              <a:rPr lang="en-GB" dirty="0">
                <a:solidFill>
                  <a:schemeClr val="bg1"/>
                </a:solidFill>
              </a:rPr>
              <a:t> </a:t>
            </a:r>
            <a:r>
              <a:rPr lang="en-GB" dirty="0" err="1">
                <a:solidFill>
                  <a:schemeClr val="bg1"/>
                </a:solidFill>
              </a:rPr>
              <a:t>Übersetzung</a:t>
            </a:r>
            <a:r>
              <a:rPr lang="en-GB" dirty="0">
                <a:solidFill>
                  <a:schemeClr val="bg1"/>
                </a:solidFill>
              </a:rPr>
              <a:t>: </a:t>
            </a:r>
          </a:p>
          <a:p>
            <a:r>
              <a:rPr lang="de-DE" dirty="0">
                <a:solidFill>
                  <a:schemeClr val="bg1"/>
                </a:solidFill>
              </a:rPr>
              <a:t>Horizont 1: Die Argumente für Veränderungen</a:t>
            </a:r>
          </a:p>
          <a:p>
            <a:r>
              <a:rPr lang="de-DE" dirty="0">
                <a:solidFill>
                  <a:schemeClr val="bg1"/>
                </a:solidFill>
              </a:rPr>
              <a:t>Horizont 2: Dilemma zwischen Vision und Realität, Übergang</a:t>
            </a:r>
          </a:p>
          <a:p>
            <a:r>
              <a:rPr lang="de-DE" dirty="0">
                <a:solidFill>
                  <a:schemeClr val="bg1"/>
                </a:solidFill>
              </a:rPr>
              <a:t>Horizon 3: Vision, ideales System</a:t>
            </a:r>
          </a:p>
          <a:p>
            <a:endParaRPr lang="en-GB" dirty="0">
              <a:solidFill>
                <a:schemeClr val="bg1"/>
              </a:solidFill>
            </a:endParaRPr>
          </a:p>
        </p:txBody>
      </p:sp>
      <p:sp>
        <p:nvSpPr>
          <p:cNvPr id="6" name="TextBox 5">
            <a:extLst>
              <a:ext uri="{FF2B5EF4-FFF2-40B4-BE49-F238E27FC236}">
                <a16:creationId xmlns:a16="http://schemas.microsoft.com/office/drawing/2014/main" id="{C79BD7FE-E383-B44D-8E2D-6F47340B6382}"/>
              </a:ext>
            </a:extLst>
          </p:cNvPr>
          <p:cNvSpPr txBox="1"/>
          <p:nvPr/>
        </p:nvSpPr>
        <p:spPr>
          <a:xfrm>
            <a:off x="1232916" y="809319"/>
            <a:ext cx="4678786" cy="584775"/>
          </a:xfrm>
          <a:prstGeom prst="rect">
            <a:avLst/>
          </a:prstGeom>
          <a:noFill/>
        </p:spPr>
        <p:txBody>
          <a:bodyPr wrap="square" rtlCol="0">
            <a:spAutoFit/>
          </a:bodyPr>
          <a:lstStyle/>
          <a:p>
            <a:r>
              <a:rPr lang="en-US" sz="3200" dirty="0">
                <a:solidFill>
                  <a:schemeClr val="bg1"/>
                </a:solidFill>
              </a:rPr>
              <a:t>Three Horizons Framework </a:t>
            </a:r>
          </a:p>
        </p:txBody>
      </p:sp>
      <p:pic>
        <p:nvPicPr>
          <p:cNvPr id="4" name="Grafik 3">
            <a:extLst>
              <a:ext uri="{FF2B5EF4-FFF2-40B4-BE49-F238E27FC236}">
                <a16:creationId xmlns:a16="http://schemas.microsoft.com/office/drawing/2014/main" id="{95F1306C-ECDF-41CB-AAA9-84236C12CC8C}"/>
              </a:ext>
            </a:extLst>
          </p:cNvPr>
          <p:cNvPicPr>
            <a:picLocks noChangeAspect="1"/>
          </p:cNvPicPr>
          <p:nvPr/>
        </p:nvPicPr>
        <p:blipFill>
          <a:blip r:embed="rId3"/>
          <a:stretch>
            <a:fillRect/>
          </a:stretch>
        </p:blipFill>
        <p:spPr>
          <a:xfrm>
            <a:off x="4795520" y="1830627"/>
            <a:ext cx="4160295" cy="3619692"/>
          </a:xfrm>
          <a:prstGeom prst="rect">
            <a:avLst/>
          </a:prstGeom>
        </p:spPr>
      </p:pic>
      <p:sp>
        <p:nvSpPr>
          <p:cNvPr id="9" name="Textfeld 8">
            <a:extLst>
              <a:ext uri="{FF2B5EF4-FFF2-40B4-BE49-F238E27FC236}">
                <a16:creationId xmlns:a16="http://schemas.microsoft.com/office/drawing/2014/main" id="{E2DF5C7F-8740-47DF-AF9D-B5FDC75C4E4B}"/>
              </a:ext>
            </a:extLst>
          </p:cNvPr>
          <p:cNvSpPr txBox="1"/>
          <p:nvPr/>
        </p:nvSpPr>
        <p:spPr>
          <a:xfrm>
            <a:off x="6095160" y="5660398"/>
            <a:ext cx="5738326" cy="769441"/>
          </a:xfrm>
          <a:prstGeom prst="rect">
            <a:avLst/>
          </a:prstGeom>
          <a:noFill/>
        </p:spPr>
        <p:txBody>
          <a:bodyPr wrap="square" rtlCol="0">
            <a:spAutoFit/>
          </a:bodyPr>
          <a:lstStyle/>
          <a:p>
            <a:r>
              <a:rPr lang="de-DE" sz="1100" dirty="0">
                <a:solidFill>
                  <a:schemeClr val="bg1"/>
                </a:solidFill>
              </a:rPr>
              <a:t>Own </a:t>
            </a:r>
            <a:r>
              <a:rPr lang="de-DE" sz="1100" dirty="0" err="1">
                <a:solidFill>
                  <a:schemeClr val="bg1"/>
                </a:solidFill>
              </a:rPr>
              <a:t>figure</a:t>
            </a:r>
            <a:r>
              <a:rPr lang="de-DE" sz="1100" dirty="0">
                <a:solidFill>
                  <a:schemeClr val="bg1"/>
                </a:solidFill>
              </a:rPr>
              <a:t>, </a:t>
            </a:r>
            <a:r>
              <a:rPr lang="de-DE" sz="1100" dirty="0" err="1">
                <a:solidFill>
                  <a:schemeClr val="bg1"/>
                </a:solidFill>
              </a:rPr>
              <a:t>followed</a:t>
            </a:r>
            <a:r>
              <a:rPr lang="de-DE" sz="1100" dirty="0">
                <a:solidFill>
                  <a:schemeClr val="bg1"/>
                </a:solidFill>
              </a:rPr>
              <a:t>: </a:t>
            </a:r>
            <a:r>
              <a:rPr lang="en-GB" sz="1100" dirty="0">
                <a:solidFill>
                  <a:schemeClr val="bg1"/>
                </a:solidFill>
              </a:rPr>
              <a:t>TIME (2014): Bill Gates Talks to TIME About the Three Myths of Global Aid. Retrieved from the Internet: </a:t>
            </a:r>
            <a:r>
              <a:rPr lang="en-GB" sz="1100" u="sng" dirty="0">
                <a:solidFill>
                  <a:schemeClr val="bg1"/>
                </a:solidFill>
                <a:hlinkClick r:id="rId4">
                  <a:extLst>
                    <a:ext uri="{A12FA001-AC4F-418D-AE19-62706E023703}">
                      <ahyp:hlinkClr xmlns:ahyp="http://schemas.microsoft.com/office/drawing/2018/hyperlinkcolor" val="tx"/>
                    </a:ext>
                  </a:extLst>
                </a:hlinkClick>
              </a:rPr>
              <a:t>https://time.com/1381/bill-gates-talks-to-time-about-the-three-myths-of-global-aid/</a:t>
            </a:r>
            <a:r>
              <a:rPr lang="en-GB" sz="1100" u="sng" dirty="0">
                <a:solidFill>
                  <a:schemeClr val="bg1"/>
                </a:solidFill>
              </a:rPr>
              <a:t>. Access date: 17.08.2020.</a:t>
            </a:r>
            <a:endParaRPr lang="de-DE" sz="1100" dirty="0">
              <a:solidFill>
                <a:schemeClr val="bg1"/>
              </a:solidFill>
            </a:endParaRPr>
          </a:p>
          <a:p>
            <a:endParaRPr lang="de-DE" sz="1100" dirty="0">
              <a:solidFill>
                <a:schemeClr val="bg1"/>
              </a:solidFill>
            </a:endParaRPr>
          </a:p>
        </p:txBody>
      </p:sp>
    </p:spTree>
    <p:extLst>
      <p:ext uri="{BB962C8B-B14F-4D97-AF65-F5344CB8AC3E}">
        <p14:creationId xmlns:p14="http://schemas.microsoft.com/office/powerpoint/2010/main" val="198907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11</a:t>
            </a:fld>
            <a:endParaRPr lang="en-US" sz="1800" dirty="0">
              <a:solidFill>
                <a:schemeClr val="bg1"/>
              </a:solidFill>
            </a:endParaRPr>
          </a:p>
        </p:txBody>
      </p:sp>
      <p:sp>
        <p:nvSpPr>
          <p:cNvPr id="5" name="TextBox 3"/>
          <p:cNvSpPr txBox="1"/>
          <p:nvPr/>
        </p:nvSpPr>
        <p:spPr>
          <a:xfrm>
            <a:off x="1232916" y="1070929"/>
            <a:ext cx="8913974" cy="382156"/>
          </a:xfrm>
          <a:prstGeom prst="rect">
            <a:avLst/>
          </a:prstGeom>
          <a:noFill/>
        </p:spPr>
        <p:txBody>
          <a:bodyPr wrap="square" lIns="0" tIns="0" rIns="0" bIns="0" rtlCol="0">
            <a:spAutoFit/>
          </a:bodyPr>
          <a:lstStyle/>
          <a:p>
            <a:pPr>
              <a:lnSpc>
                <a:spcPts val="690"/>
              </a:lnSpc>
            </a:pPr>
            <a:endParaRPr lang="en-US"/>
          </a:p>
          <a:p>
            <a:pPr marL="0">
              <a:lnSpc>
                <a:spcPct val="100000"/>
              </a:lnSpc>
            </a:pPr>
            <a:endParaRPr lang="en-US" altLang="zh-CN" sz="1900" dirty="0">
              <a:solidFill>
                <a:srgbClr val="FEFEFE"/>
              </a:solidFill>
              <a:ea typeface="Times New Roman"/>
            </a:endParaRPr>
          </a:p>
        </p:txBody>
      </p:sp>
      <p:sp>
        <p:nvSpPr>
          <p:cNvPr id="2" name="TextBox 1">
            <a:extLst>
              <a:ext uri="{FF2B5EF4-FFF2-40B4-BE49-F238E27FC236}">
                <a16:creationId xmlns:a16="http://schemas.microsoft.com/office/drawing/2014/main" id="{939B8278-8410-A64E-8BEB-6F105B98E293}"/>
              </a:ext>
            </a:extLst>
          </p:cNvPr>
          <p:cNvSpPr txBox="1"/>
          <p:nvPr/>
        </p:nvSpPr>
        <p:spPr>
          <a:xfrm>
            <a:off x="616689" y="2342225"/>
            <a:ext cx="8250865" cy="3170099"/>
          </a:xfrm>
          <a:prstGeom prst="rect">
            <a:avLst/>
          </a:prstGeom>
          <a:noFill/>
        </p:spPr>
        <p:txBody>
          <a:bodyPr wrap="square" rtlCol="0">
            <a:spAutoFit/>
          </a:bodyPr>
          <a:lstStyle/>
          <a:p>
            <a:r>
              <a:rPr lang="de-DE" sz="2000" dirty="0">
                <a:solidFill>
                  <a:schemeClr val="bg1"/>
                </a:solidFill>
              </a:rPr>
              <a:t>Das Rahmenmodell schlägt vor, dass:</a:t>
            </a:r>
          </a:p>
          <a:p>
            <a:endParaRPr lang="de-DE" sz="2000" dirty="0">
              <a:solidFill>
                <a:schemeClr val="bg1"/>
              </a:solidFill>
            </a:endParaRPr>
          </a:p>
          <a:p>
            <a:pPr marL="342900" indent="-342900">
              <a:buFont typeface="Arial" panose="020B0604020202020204" pitchFamily="34" charset="0"/>
              <a:buChar char="•"/>
            </a:pPr>
            <a:r>
              <a:rPr lang="de-DE" sz="2000" dirty="0">
                <a:solidFill>
                  <a:schemeClr val="bg1"/>
                </a:solidFill>
              </a:rPr>
              <a:t>Wie Horizonte entstehen können, die zu einem großen Potenzial der Digitalisierung führen;</a:t>
            </a:r>
          </a:p>
          <a:p>
            <a:pPr marL="342900" indent="-342900">
              <a:buFont typeface="Arial" panose="020B0604020202020204" pitchFamily="34" charset="0"/>
              <a:buChar char="•"/>
            </a:pPr>
            <a:r>
              <a:rPr lang="de-DE" sz="2000" dirty="0">
                <a:solidFill>
                  <a:schemeClr val="bg1"/>
                </a:solidFill>
              </a:rPr>
              <a:t>Die Digitalisierung führt zu monopolistischen Strukturen, z.B. bei einigen Plattformen, die über andere dominieren (z.B. Google, Amazon, Facebook);</a:t>
            </a:r>
          </a:p>
          <a:p>
            <a:pPr marL="342900" indent="-342900">
              <a:buFont typeface="Arial" panose="020B0604020202020204" pitchFamily="34" charset="0"/>
              <a:buChar char="•"/>
            </a:pPr>
            <a:r>
              <a:rPr lang="de-DE" sz="2000" dirty="0">
                <a:solidFill>
                  <a:schemeClr val="bg1"/>
                </a:solidFill>
              </a:rPr>
              <a:t>Diese Plattformen fördern Investitionen, Innovationen und Start-ups;</a:t>
            </a:r>
          </a:p>
          <a:p>
            <a:pPr marL="342900" indent="-342900">
              <a:buFont typeface="Arial" panose="020B0604020202020204" pitchFamily="34" charset="0"/>
              <a:buChar char="•"/>
            </a:pPr>
            <a:r>
              <a:rPr lang="de-DE" sz="2000" dirty="0">
                <a:solidFill>
                  <a:schemeClr val="bg1"/>
                </a:solidFill>
              </a:rPr>
              <a:t>Anpassung ist für eine erfolgreiche Umsetzung der Digitalisierung notwendig.</a:t>
            </a:r>
          </a:p>
        </p:txBody>
      </p:sp>
      <p:sp>
        <p:nvSpPr>
          <p:cNvPr id="6" name="TextBox 5">
            <a:extLst>
              <a:ext uri="{FF2B5EF4-FFF2-40B4-BE49-F238E27FC236}">
                <a16:creationId xmlns:a16="http://schemas.microsoft.com/office/drawing/2014/main" id="{C79BD7FE-E383-B44D-8E2D-6F47340B6382}"/>
              </a:ext>
            </a:extLst>
          </p:cNvPr>
          <p:cNvSpPr txBox="1"/>
          <p:nvPr/>
        </p:nvSpPr>
        <p:spPr>
          <a:xfrm>
            <a:off x="1232916" y="809319"/>
            <a:ext cx="4678786" cy="584775"/>
          </a:xfrm>
          <a:prstGeom prst="rect">
            <a:avLst/>
          </a:prstGeom>
          <a:noFill/>
        </p:spPr>
        <p:txBody>
          <a:bodyPr wrap="square" rtlCol="0">
            <a:spAutoFit/>
          </a:bodyPr>
          <a:lstStyle/>
          <a:p>
            <a:r>
              <a:rPr lang="en-US" sz="3200" dirty="0">
                <a:solidFill>
                  <a:schemeClr val="bg1"/>
                </a:solidFill>
              </a:rPr>
              <a:t>Three Horizons Framework </a:t>
            </a:r>
          </a:p>
        </p:txBody>
      </p:sp>
    </p:spTree>
    <p:extLst>
      <p:ext uri="{BB962C8B-B14F-4D97-AF65-F5344CB8AC3E}">
        <p14:creationId xmlns:p14="http://schemas.microsoft.com/office/powerpoint/2010/main" val="154611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12</a:t>
            </a:fld>
            <a:endParaRPr lang="en-US" sz="1800" dirty="0">
              <a:solidFill>
                <a:schemeClr val="bg1"/>
              </a:solidFill>
            </a:endParaRPr>
          </a:p>
        </p:txBody>
      </p:sp>
      <p:sp>
        <p:nvSpPr>
          <p:cNvPr id="5" name="TextBox 3"/>
          <p:cNvSpPr txBox="1"/>
          <p:nvPr/>
        </p:nvSpPr>
        <p:spPr>
          <a:xfrm>
            <a:off x="1232916" y="1070929"/>
            <a:ext cx="8913974" cy="382156"/>
          </a:xfrm>
          <a:prstGeom prst="rect">
            <a:avLst/>
          </a:prstGeom>
          <a:noFill/>
        </p:spPr>
        <p:txBody>
          <a:bodyPr wrap="square" lIns="0" tIns="0" rIns="0" bIns="0" rtlCol="0">
            <a:spAutoFit/>
          </a:bodyPr>
          <a:lstStyle/>
          <a:p>
            <a:pPr>
              <a:lnSpc>
                <a:spcPts val="690"/>
              </a:lnSpc>
            </a:pPr>
            <a:endParaRPr lang="en-US"/>
          </a:p>
          <a:p>
            <a:pPr marL="0">
              <a:lnSpc>
                <a:spcPct val="100000"/>
              </a:lnSpc>
            </a:pPr>
            <a:endParaRPr lang="en-US" altLang="zh-CN" sz="1900" dirty="0">
              <a:solidFill>
                <a:srgbClr val="FEFEFE"/>
              </a:solidFill>
              <a:ea typeface="Times New Roman"/>
            </a:endParaRPr>
          </a:p>
        </p:txBody>
      </p:sp>
      <p:sp>
        <p:nvSpPr>
          <p:cNvPr id="2" name="TextBox 1">
            <a:extLst>
              <a:ext uri="{FF2B5EF4-FFF2-40B4-BE49-F238E27FC236}">
                <a16:creationId xmlns:a16="http://schemas.microsoft.com/office/drawing/2014/main" id="{939B8278-8410-A64E-8BEB-6F105B98E293}"/>
              </a:ext>
            </a:extLst>
          </p:cNvPr>
          <p:cNvSpPr txBox="1"/>
          <p:nvPr/>
        </p:nvSpPr>
        <p:spPr>
          <a:xfrm>
            <a:off x="882503" y="1809635"/>
            <a:ext cx="8250865" cy="923330"/>
          </a:xfrm>
          <a:prstGeom prst="rect">
            <a:avLst/>
          </a:prstGeom>
          <a:noFill/>
        </p:spPr>
        <p:txBody>
          <a:bodyPr wrap="square" rtlCol="0">
            <a:spAutoFit/>
          </a:bodyPr>
          <a:lstStyle/>
          <a:p>
            <a:r>
              <a:rPr lang="de-DE" dirty="0">
                <a:solidFill>
                  <a:schemeClr val="bg1"/>
                </a:solidFill>
              </a:rPr>
              <a:t>Die Forschung der Lee Kuan </a:t>
            </a:r>
            <a:r>
              <a:rPr lang="de-DE" dirty="0" err="1">
                <a:solidFill>
                  <a:schemeClr val="bg1"/>
                </a:solidFill>
              </a:rPr>
              <a:t>Yew</a:t>
            </a:r>
            <a:r>
              <a:rPr lang="de-DE" dirty="0">
                <a:solidFill>
                  <a:schemeClr val="bg1"/>
                </a:solidFill>
              </a:rPr>
              <a:t> School </a:t>
            </a:r>
            <a:r>
              <a:rPr lang="de-DE" dirty="0" err="1">
                <a:solidFill>
                  <a:schemeClr val="bg1"/>
                </a:solidFill>
              </a:rPr>
              <a:t>of</a:t>
            </a:r>
            <a:r>
              <a:rPr lang="de-DE" dirty="0">
                <a:solidFill>
                  <a:schemeClr val="bg1"/>
                </a:solidFill>
              </a:rPr>
              <a:t> Public Policy veröffentlichte in ihrem Bericht zwei Zukunftsperspektiven, wie die Digitalisierung unsere Welt in absehbarer Zeit gestalten kann – die rosigen und die düsteren Aussichten.</a:t>
            </a:r>
            <a:endParaRPr lang="en-GB" dirty="0">
              <a:solidFill>
                <a:schemeClr val="bg1"/>
              </a:solidFill>
            </a:endParaRPr>
          </a:p>
        </p:txBody>
      </p:sp>
      <p:sp>
        <p:nvSpPr>
          <p:cNvPr id="6" name="TextBox 5">
            <a:extLst>
              <a:ext uri="{FF2B5EF4-FFF2-40B4-BE49-F238E27FC236}">
                <a16:creationId xmlns:a16="http://schemas.microsoft.com/office/drawing/2014/main" id="{C79BD7FE-E383-B44D-8E2D-6F47340B6382}"/>
              </a:ext>
            </a:extLst>
          </p:cNvPr>
          <p:cNvSpPr txBox="1"/>
          <p:nvPr/>
        </p:nvSpPr>
        <p:spPr>
          <a:xfrm>
            <a:off x="1232914" y="658618"/>
            <a:ext cx="8825485" cy="1569660"/>
          </a:xfrm>
          <a:prstGeom prst="rect">
            <a:avLst/>
          </a:prstGeom>
          <a:noFill/>
        </p:spPr>
        <p:txBody>
          <a:bodyPr wrap="square" rtlCol="0">
            <a:spAutoFit/>
          </a:bodyPr>
          <a:lstStyle/>
          <a:p>
            <a:r>
              <a:rPr lang="de-DE" sz="3200" dirty="0" err="1">
                <a:solidFill>
                  <a:schemeClr val="bg1"/>
                </a:solidFill>
              </a:rPr>
              <a:t>Rozy</a:t>
            </a:r>
            <a:r>
              <a:rPr lang="de-DE" sz="3200" dirty="0">
                <a:solidFill>
                  <a:schemeClr val="bg1"/>
                </a:solidFill>
              </a:rPr>
              <a:t> und Hazy blicken auf die Zukunft der Digitalisierung</a:t>
            </a:r>
          </a:p>
          <a:p>
            <a:endParaRPr lang="en-US" sz="3200" dirty="0">
              <a:solidFill>
                <a:schemeClr val="bg1"/>
              </a:solidFill>
            </a:endParaRPr>
          </a:p>
        </p:txBody>
      </p:sp>
      <p:pic>
        <p:nvPicPr>
          <p:cNvPr id="9" name="Picture 8">
            <a:extLst>
              <a:ext uri="{FF2B5EF4-FFF2-40B4-BE49-F238E27FC236}">
                <a16:creationId xmlns:a16="http://schemas.microsoft.com/office/drawing/2014/main" id="{E3EE2A66-6D67-DA42-B362-63281F466725}"/>
              </a:ext>
            </a:extLst>
          </p:cNvPr>
          <p:cNvPicPr>
            <a:picLocks noChangeAspect="1"/>
          </p:cNvPicPr>
          <p:nvPr/>
        </p:nvPicPr>
        <p:blipFill>
          <a:blip r:embed="rId3"/>
          <a:stretch>
            <a:fillRect/>
          </a:stretch>
        </p:blipFill>
        <p:spPr>
          <a:xfrm>
            <a:off x="8659677" y="2140921"/>
            <a:ext cx="2327069" cy="1413988"/>
          </a:xfrm>
          <a:prstGeom prst="rect">
            <a:avLst/>
          </a:prstGeom>
        </p:spPr>
      </p:pic>
      <p:pic>
        <p:nvPicPr>
          <p:cNvPr id="13" name="Picture 12">
            <a:extLst>
              <a:ext uri="{FF2B5EF4-FFF2-40B4-BE49-F238E27FC236}">
                <a16:creationId xmlns:a16="http://schemas.microsoft.com/office/drawing/2014/main" id="{A6A22A9D-3EEB-FC49-B135-A6D273C62418}"/>
              </a:ext>
            </a:extLst>
          </p:cNvPr>
          <p:cNvPicPr>
            <a:picLocks noChangeAspect="1"/>
          </p:cNvPicPr>
          <p:nvPr/>
        </p:nvPicPr>
        <p:blipFill>
          <a:blip r:embed="rId4"/>
          <a:stretch>
            <a:fillRect/>
          </a:stretch>
        </p:blipFill>
        <p:spPr>
          <a:xfrm>
            <a:off x="3803501" y="2824536"/>
            <a:ext cx="2201170" cy="1849069"/>
          </a:xfrm>
          <a:prstGeom prst="rect">
            <a:avLst/>
          </a:prstGeom>
        </p:spPr>
      </p:pic>
      <p:sp>
        <p:nvSpPr>
          <p:cNvPr id="14" name="TextBox 13">
            <a:extLst>
              <a:ext uri="{FF2B5EF4-FFF2-40B4-BE49-F238E27FC236}">
                <a16:creationId xmlns:a16="http://schemas.microsoft.com/office/drawing/2014/main" id="{957D345E-D9C9-7544-94B2-62478461FB3C}"/>
              </a:ext>
            </a:extLst>
          </p:cNvPr>
          <p:cNvSpPr txBox="1"/>
          <p:nvPr/>
        </p:nvSpPr>
        <p:spPr>
          <a:xfrm>
            <a:off x="7724979" y="3708374"/>
            <a:ext cx="4196463" cy="2585323"/>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chemeClr val="bg1"/>
                </a:solidFill>
              </a:rPr>
              <a:t>Lösung von Problemen mit technisch unlösbarer Technologie</a:t>
            </a:r>
          </a:p>
          <a:p>
            <a:pPr marL="285750" indent="-285750">
              <a:buFont typeface="Arial" panose="020B0604020202020204" pitchFamily="34" charset="0"/>
              <a:buChar char="•"/>
            </a:pPr>
            <a:r>
              <a:rPr lang="de-DE" dirty="0">
                <a:solidFill>
                  <a:schemeClr val="bg1"/>
                </a:solidFill>
              </a:rPr>
              <a:t>die allgemeine Lebensqualität könnte verbessert werden, indem die Lebensdauer der einzelnen</a:t>
            </a:r>
          </a:p>
          <a:p>
            <a:pPr marL="285750" indent="-285750">
              <a:buFont typeface="Arial" panose="020B0604020202020204" pitchFamily="34" charset="0"/>
              <a:buChar char="•"/>
            </a:pPr>
            <a:r>
              <a:rPr lang="de-DE" dirty="0">
                <a:solidFill>
                  <a:schemeClr val="bg1"/>
                </a:solidFill>
              </a:rPr>
              <a:t>Ungleichheit könnte abnehmen </a:t>
            </a:r>
          </a:p>
          <a:p>
            <a:pPr marL="285750" indent="-285750">
              <a:buFont typeface="Arial" panose="020B0604020202020204" pitchFamily="34" charset="0"/>
              <a:buChar char="•"/>
            </a:pPr>
            <a:r>
              <a:rPr lang="de-DE" dirty="0">
                <a:solidFill>
                  <a:schemeClr val="bg1"/>
                </a:solidFill>
              </a:rPr>
              <a:t>Technologien zu 100 % genau wären und eine einfache, effiziente Kommunikation</a:t>
            </a:r>
          </a:p>
        </p:txBody>
      </p:sp>
      <p:sp>
        <p:nvSpPr>
          <p:cNvPr id="15" name="TextBox 14">
            <a:extLst>
              <a:ext uri="{FF2B5EF4-FFF2-40B4-BE49-F238E27FC236}">
                <a16:creationId xmlns:a16="http://schemas.microsoft.com/office/drawing/2014/main" id="{AF888312-8676-F047-B52A-2BCCCA9796F6}"/>
              </a:ext>
            </a:extLst>
          </p:cNvPr>
          <p:cNvSpPr txBox="1"/>
          <p:nvPr/>
        </p:nvSpPr>
        <p:spPr>
          <a:xfrm>
            <a:off x="764156" y="3158291"/>
            <a:ext cx="3423684" cy="2585323"/>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chemeClr val="bg1"/>
                </a:solidFill>
              </a:rPr>
              <a:t>eine Welt ohne Ressourcen</a:t>
            </a:r>
          </a:p>
          <a:p>
            <a:pPr marL="285750" indent="-285750">
              <a:buFont typeface="Arial" panose="020B0604020202020204" pitchFamily="34" charset="0"/>
              <a:buChar char="•"/>
            </a:pPr>
            <a:r>
              <a:rPr lang="de-DE" dirty="0">
                <a:solidFill>
                  <a:schemeClr val="bg1"/>
                </a:solidFill>
              </a:rPr>
              <a:t>ständige Konflikte zwischen Technologien und Menschlichkeit</a:t>
            </a:r>
          </a:p>
          <a:p>
            <a:pPr marL="285750" indent="-285750">
              <a:buFont typeface="Arial" panose="020B0604020202020204" pitchFamily="34" charset="0"/>
              <a:buChar char="•"/>
            </a:pPr>
            <a:r>
              <a:rPr lang="de-DE" dirty="0">
                <a:solidFill>
                  <a:schemeClr val="bg1"/>
                </a:solidFill>
              </a:rPr>
              <a:t>extreme Ungleichheit</a:t>
            </a:r>
          </a:p>
          <a:p>
            <a:pPr marL="285750" indent="-285750">
              <a:buFont typeface="Arial" panose="020B0604020202020204" pitchFamily="34" charset="0"/>
              <a:buChar char="•"/>
            </a:pPr>
            <a:r>
              <a:rPr lang="de-DE" dirty="0">
                <a:solidFill>
                  <a:schemeClr val="bg1"/>
                </a:solidFill>
              </a:rPr>
              <a:t>Polarisierung von Einkommen und Macht</a:t>
            </a:r>
          </a:p>
          <a:p>
            <a:pPr marL="285750" indent="-285750">
              <a:buFont typeface="Arial" panose="020B0604020202020204" pitchFamily="34" charset="0"/>
              <a:buChar char="•"/>
            </a:pPr>
            <a:r>
              <a:rPr lang="de-DE" dirty="0">
                <a:solidFill>
                  <a:schemeClr val="bg1"/>
                </a:solidFill>
              </a:rPr>
              <a:t>Personendiebstahl aufgrund mangelnder Sicherheit</a:t>
            </a:r>
          </a:p>
        </p:txBody>
      </p:sp>
    </p:spTree>
    <p:extLst>
      <p:ext uri="{BB962C8B-B14F-4D97-AF65-F5344CB8AC3E}">
        <p14:creationId xmlns:p14="http://schemas.microsoft.com/office/powerpoint/2010/main" val="348377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492623" cy="6858000"/>
          </a:xfrm>
          <a:prstGeom prst="rect">
            <a:avLst/>
          </a:prstGeom>
        </p:spPr>
      </p:pic>
      <p:sp>
        <p:nvSpPr>
          <p:cNvPr id="2" name="TextBox 3"/>
          <p:cNvSpPr txBox="1"/>
          <p:nvPr/>
        </p:nvSpPr>
        <p:spPr>
          <a:xfrm>
            <a:off x="637953" y="873535"/>
            <a:ext cx="9420447" cy="997709"/>
          </a:xfrm>
          <a:prstGeom prst="rect">
            <a:avLst/>
          </a:prstGeom>
          <a:noFill/>
        </p:spPr>
        <p:txBody>
          <a:bodyPr wrap="square" lIns="0" tIns="0" rIns="0" bIns="0" rtlCol="0">
            <a:spAutoFit/>
          </a:bodyPr>
          <a:lstStyle/>
          <a:p>
            <a:pPr marL="0">
              <a:lnSpc>
                <a:spcPct val="100000"/>
              </a:lnSpc>
            </a:pPr>
            <a:r>
              <a:rPr lang="en-US" altLang="zh-CN" sz="4000" spc="-150" dirty="0">
                <a:solidFill>
                  <a:srgbClr val="FEFEFE"/>
                </a:solidFill>
                <a:ea typeface="Times New Roman"/>
              </a:rPr>
              <a:t>EU und UK Ansatz </a:t>
            </a: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13</a:t>
            </a:fld>
            <a:endParaRPr lang="en-US" sz="1800" dirty="0">
              <a:solidFill>
                <a:schemeClr val="bg1"/>
              </a:solidFill>
            </a:endParaRPr>
          </a:p>
        </p:txBody>
      </p:sp>
      <p:sp>
        <p:nvSpPr>
          <p:cNvPr id="4" name="TextBox 3">
            <a:extLst>
              <a:ext uri="{FF2B5EF4-FFF2-40B4-BE49-F238E27FC236}">
                <a16:creationId xmlns:a16="http://schemas.microsoft.com/office/drawing/2014/main" id="{6CAB076D-AF08-0D46-BD03-E28943CAE3DB}"/>
              </a:ext>
            </a:extLst>
          </p:cNvPr>
          <p:cNvSpPr txBox="1"/>
          <p:nvPr/>
        </p:nvSpPr>
        <p:spPr>
          <a:xfrm>
            <a:off x="653142" y="1994355"/>
            <a:ext cx="9639173" cy="2862322"/>
          </a:xfrm>
          <a:prstGeom prst="rect">
            <a:avLst/>
          </a:prstGeom>
          <a:noFill/>
        </p:spPr>
        <p:txBody>
          <a:bodyPr wrap="square" rtlCol="0">
            <a:spAutoFit/>
          </a:bodyPr>
          <a:lstStyle/>
          <a:p>
            <a:r>
              <a:rPr lang="de-DE" dirty="0">
                <a:solidFill>
                  <a:schemeClr val="bg1"/>
                </a:solidFill>
              </a:rPr>
              <a:t>Die Europäische Union nahm Schlussfolgerungen des Rates an, in der systematische Ansätze zur Professionalisierung der frühkindlichen Kraft hervorgehoben werden. Systematische Ansätze, die zur Früherziehung, Gesundheit und Unterstützung von Gemeinschaften führen, führen zu besseren Informationsmöglichkeiten für Kinder in der Zukunft.</a:t>
            </a:r>
          </a:p>
          <a:p>
            <a:endParaRPr lang="de-DE" dirty="0">
              <a:solidFill>
                <a:schemeClr val="bg1"/>
              </a:solidFill>
            </a:endParaRPr>
          </a:p>
          <a:p>
            <a:r>
              <a:rPr lang="de-DE" dirty="0">
                <a:solidFill>
                  <a:schemeClr val="bg1"/>
                </a:solidFill>
              </a:rPr>
              <a:t>Das Vereinigte Königreich beteiligt sich auch an der Förderung und Unterstützung der Digitalisierung. Im Jahr 2001 richtete die Regierung eine Finanzierungsinitiative ein, um Organisationen Finanzmittel zur Sammlung von Beweisen zur Verfügung zu stellen und die Leistungen des Vereinigten Königreichs im Rahmen des Programms "New </a:t>
            </a:r>
            <a:r>
              <a:rPr lang="de-DE" dirty="0" err="1">
                <a:solidFill>
                  <a:schemeClr val="bg1"/>
                </a:solidFill>
              </a:rPr>
              <a:t>Opportunities</a:t>
            </a:r>
            <a:r>
              <a:rPr lang="de-DE" dirty="0">
                <a:solidFill>
                  <a:schemeClr val="bg1"/>
                </a:solidFill>
              </a:rPr>
              <a:t> Fund" (NOF) zu dokumentieren.</a:t>
            </a:r>
          </a:p>
          <a:p>
            <a:endParaRPr lang="de-DE" dirty="0">
              <a:solidFill>
                <a:schemeClr val="bg1"/>
              </a:solidFill>
            </a:endParaRPr>
          </a:p>
        </p:txBody>
      </p:sp>
    </p:spTree>
    <p:extLst>
      <p:ext uri="{BB962C8B-B14F-4D97-AF65-F5344CB8AC3E}">
        <p14:creationId xmlns:p14="http://schemas.microsoft.com/office/powerpoint/2010/main" val="78168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278781"/>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14</a:t>
            </a:fld>
            <a:endParaRPr lang="en-US" sz="1800" dirty="0">
              <a:solidFill>
                <a:schemeClr val="bg1"/>
              </a:solidFill>
            </a:endParaRPr>
          </a:p>
        </p:txBody>
      </p:sp>
      <p:sp>
        <p:nvSpPr>
          <p:cNvPr id="5" name="TextBox 3"/>
          <p:cNvSpPr txBox="1"/>
          <p:nvPr/>
        </p:nvSpPr>
        <p:spPr>
          <a:xfrm>
            <a:off x="1232916" y="1070929"/>
            <a:ext cx="8913974" cy="936154"/>
          </a:xfrm>
          <a:prstGeom prst="rect">
            <a:avLst/>
          </a:prstGeom>
          <a:noFill/>
        </p:spPr>
        <p:txBody>
          <a:bodyPr wrap="square" lIns="0" tIns="0" rIns="0" bIns="0" rtlCol="0">
            <a:spAutoFit/>
          </a:bodyPr>
          <a:lstStyle/>
          <a:p>
            <a:pPr marL="0">
              <a:lnSpc>
                <a:spcPct val="100000"/>
              </a:lnSpc>
            </a:pPr>
            <a:r>
              <a:rPr lang="en-US" altLang="zh-CN" sz="3600" spc="-150" dirty="0">
                <a:solidFill>
                  <a:srgbClr val="FEFEFE"/>
                </a:solidFill>
                <a:ea typeface="Times New Roman"/>
              </a:rPr>
              <a:t>Aufgabe </a:t>
            </a: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2" name="TextBox 1">
            <a:extLst>
              <a:ext uri="{FF2B5EF4-FFF2-40B4-BE49-F238E27FC236}">
                <a16:creationId xmlns:a16="http://schemas.microsoft.com/office/drawing/2014/main" id="{033E3D3A-2277-C347-BF44-6E66BA5E05D3}"/>
              </a:ext>
            </a:extLst>
          </p:cNvPr>
          <p:cNvSpPr txBox="1"/>
          <p:nvPr/>
        </p:nvSpPr>
        <p:spPr>
          <a:xfrm>
            <a:off x="1002890" y="1644596"/>
            <a:ext cx="8837301" cy="4247317"/>
          </a:xfrm>
          <a:prstGeom prst="rect">
            <a:avLst/>
          </a:prstGeom>
          <a:noFill/>
        </p:spPr>
        <p:txBody>
          <a:bodyPr wrap="square" rtlCol="0">
            <a:spAutoFit/>
          </a:bodyPr>
          <a:lstStyle/>
          <a:p>
            <a:r>
              <a:rPr lang="de-DE" dirty="0">
                <a:solidFill>
                  <a:schemeClr val="bg1"/>
                </a:solidFill>
              </a:rPr>
              <a:t>Der Name des griechischen Philosophen, der vor langer Zeit vorschlug, dass Technologien die Notwendigkeit menschlicher Arbeit schädigen könnten ist _______ .</a:t>
            </a:r>
          </a:p>
          <a:p>
            <a:endParaRPr lang="de-DE" dirty="0">
              <a:solidFill>
                <a:schemeClr val="bg1"/>
              </a:solidFill>
            </a:endParaRPr>
          </a:p>
          <a:p>
            <a:r>
              <a:rPr lang="de-DE" dirty="0">
                <a:solidFill>
                  <a:schemeClr val="bg1"/>
                </a:solidFill>
              </a:rPr>
              <a:t>Die OECD ging davon aus, dass ____ % der zukünftigen Generation Arbeitsplätze sein werden, die es heute nicht mehr gibt.</a:t>
            </a:r>
          </a:p>
          <a:p>
            <a:endParaRPr lang="de-DE" dirty="0">
              <a:solidFill>
                <a:schemeClr val="bg1"/>
              </a:solidFill>
            </a:endParaRPr>
          </a:p>
          <a:p>
            <a:r>
              <a:rPr lang="de-DE" dirty="0">
                <a:solidFill>
                  <a:schemeClr val="bg1"/>
                </a:solidFill>
              </a:rPr>
              <a:t>Nennen Sie mindestens fünf Zukunftschancen, die durch den Prozess der Digitalisierung geleitet werden.</a:t>
            </a:r>
          </a:p>
          <a:p>
            <a:endParaRPr lang="de-DE" dirty="0">
              <a:solidFill>
                <a:schemeClr val="bg1"/>
              </a:solidFill>
            </a:endParaRPr>
          </a:p>
          <a:p>
            <a:r>
              <a:rPr lang="de-DE" dirty="0">
                <a:solidFill>
                  <a:schemeClr val="bg1"/>
                </a:solidFill>
              </a:rPr>
              <a:t>Welche Risiken könnten in Zukunft durch die Digitalisierung entstehen? ________________.</a:t>
            </a:r>
          </a:p>
          <a:p>
            <a:endParaRPr lang="de-DE" dirty="0">
              <a:solidFill>
                <a:schemeClr val="bg1"/>
              </a:solidFill>
            </a:endParaRPr>
          </a:p>
          <a:p>
            <a:r>
              <a:rPr lang="de-DE" dirty="0">
                <a:solidFill>
                  <a:schemeClr val="bg1"/>
                </a:solidFill>
              </a:rPr>
              <a:t>Was sind die aktuellen Themen, die eine erfolgreiche Digitalisierung in Zukunft verhindern? </a:t>
            </a:r>
          </a:p>
          <a:p>
            <a:endParaRPr lang="de-DE" dirty="0">
              <a:solidFill>
                <a:schemeClr val="bg1"/>
              </a:solidFill>
            </a:endParaRPr>
          </a:p>
          <a:p>
            <a:r>
              <a:rPr lang="de-DE" dirty="0">
                <a:solidFill>
                  <a:schemeClr val="bg1"/>
                </a:solidFill>
              </a:rPr>
              <a:t>Was bedeutet </a:t>
            </a:r>
            <a:r>
              <a:rPr lang="de-DE" dirty="0" err="1">
                <a:solidFill>
                  <a:schemeClr val="bg1"/>
                </a:solidFill>
              </a:rPr>
              <a:t>Three</a:t>
            </a:r>
            <a:r>
              <a:rPr lang="de-DE" dirty="0">
                <a:solidFill>
                  <a:schemeClr val="bg1"/>
                </a:solidFill>
              </a:rPr>
              <a:t> Horizon Framework </a:t>
            </a:r>
            <a:r>
              <a:rPr lang="de-DE" dirty="0" err="1">
                <a:solidFill>
                  <a:schemeClr val="bg1"/>
                </a:solidFill>
              </a:rPr>
              <a:t>Imply</a:t>
            </a:r>
            <a:r>
              <a:rPr lang="de-DE" dirty="0">
                <a:solidFill>
                  <a:schemeClr val="bg1"/>
                </a:solidFill>
              </a:rPr>
              <a:t>?</a:t>
            </a:r>
          </a:p>
          <a:p>
            <a:endParaRPr lang="de-DE" dirty="0">
              <a:solidFill>
                <a:schemeClr val="bg1"/>
              </a:solidFill>
            </a:endParaRPr>
          </a:p>
        </p:txBody>
      </p:sp>
      <p:sp>
        <p:nvSpPr>
          <p:cNvPr id="6" name="Rechteck: obere Ecken abgeschnitten 5">
            <a:extLst>
              <a:ext uri="{FF2B5EF4-FFF2-40B4-BE49-F238E27FC236}">
                <a16:creationId xmlns:a16="http://schemas.microsoft.com/office/drawing/2014/main" id="{957F70AA-049D-4946-9FF2-F90681DF6FA7}"/>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Aufgaben</a:t>
            </a:r>
          </a:p>
        </p:txBody>
      </p:sp>
    </p:spTree>
    <p:extLst>
      <p:ext uri="{BB962C8B-B14F-4D97-AF65-F5344CB8AC3E}">
        <p14:creationId xmlns:p14="http://schemas.microsoft.com/office/powerpoint/2010/main" val="145513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278781"/>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15</a:t>
            </a:fld>
            <a:endParaRPr lang="en-US" sz="1800" dirty="0">
              <a:solidFill>
                <a:schemeClr val="bg1"/>
              </a:solidFill>
            </a:endParaRPr>
          </a:p>
        </p:txBody>
      </p:sp>
      <p:sp>
        <p:nvSpPr>
          <p:cNvPr id="5" name="TextBox 3"/>
          <p:cNvSpPr txBox="1"/>
          <p:nvPr/>
        </p:nvSpPr>
        <p:spPr>
          <a:xfrm>
            <a:off x="1232916" y="1070929"/>
            <a:ext cx="8913974" cy="936154"/>
          </a:xfrm>
          <a:prstGeom prst="rect">
            <a:avLst/>
          </a:prstGeom>
          <a:noFill/>
        </p:spPr>
        <p:txBody>
          <a:bodyPr wrap="square" lIns="0" tIns="0" rIns="0" bIns="0" rtlCol="0">
            <a:spAutoFit/>
          </a:bodyPr>
          <a:lstStyle/>
          <a:p>
            <a:pPr marL="0">
              <a:lnSpc>
                <a:spcPct val="100000"/>
              </a:lnSpc>
            </a:pPr>
            <a:endParaRPr lang="en-US" altLang="zh-CN" sz="36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graphicFrame>
        <p:nvGraphicFramePr>
          <p:cNvPr id="4" name="Diagramm 3"/>
          <p:cNvGraphicFramePr/>
          <p:nvPr>
            <p:extLst>
              <p:ext uri="{D42A27DB-BD31-4B8C-83A1-F6EECF244321}">
                <p14:modId xmlns:p14="http://schemas.microsoft.com/office/powerpoint/2010/main" val="690644740"/>
              </p:ext>
            </p:extLst>
          </p:nvPr>
        </p:nvGraphicFramePr>
        <p:xfrm>
          <a:off x="1717080" y="2311883"/>
          <a:ext cx="8913974" cy="3836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
            <a:extLst>
              <a:ext uri="{FF2B5EF4-FFF2-40B4-BE49-F238E27FC236}">
                <a16:creationId xmlns:a16="http://schemas.microsoft.com/office/drawing/2014/main" id="{36ACE26F-6999-C24A-A0F9-3FC5430BD5C4}"/>
              </a:ext>
            </a:extLst>
          </p:cNvPr>
          <p:cNvSpPr txBox="1"/>
          <p:nvPr/>
        </p:nvSpPr>
        <p:spPr>
          <a:xfrm>
            <a:off x="853688" y="1070929"/>
            <a:ext cx="8913974" cy="1461939"/>
          </a:xfrm>
          <a:prstGeom prst="rect">
            <a:avLst/>
          </a:prstGeom>
          <a:noFill/>
        </p:spPr>
        <p:txBody>
          <a:bodyPr wrap="square" lIns="0" tIns="0" rIns="0" bIns="0" rtlCol="0">
            <a:spAutoFit/>
          </a:bodyPr>
          <a:lstStyle/>
          <a:p>
            <a:pPr marL="0">
              <a:lnSpc>
                <a:spcPct val="100000"/>
              </a:lnSpc>
            </a:pPr>
            <a:r>
              <a:rPr lang="en-US" altLang="zh-CN" sz="3600" spc="-150" dirty="0" err="1">
                <a:solidFill>
                  <a:srgbClr val="FEFEFE"/>
                </a:solidFill>
                <a:ea typeface="Times New Roman"/>
              </a:rPr>
              <a:t>Rozy</a:t>
            </a:r>
            <a:r>
              <a:rPr lang="en-US" altLang="zh-CN" sz="3600" spc="-150" dirty="0">
                <a:solidFill>
                  <a:srgbClr val="FEFEFE"/>
                </a:solidFill>
                <a:ea typeface="Times New Roman"/>
              </a:rPr>
              <a:t> and Hazy Anschauung </a:t>
            </a:r>
          </a:p>
          <a:p>
            <a:r>
              <a:rPr lang="de-DE" altLang="zh-CN" sz="2000" spc="-150" dirty="0">
                <a:solidFill>
                  <a:srgbClr val="FEFEFE"/>
                </a:solidFill>
                <a:ea typeface="Times New Roman"/>
              </a:rPr>
              <a:t>Beschreiben Sie beide Ansichten, die von der Lee Kuan </a:t>
            </a:r>
            <a:r>
              <a:rPr lang="de-DE" altLang="zh-CN" sz="2000" spc="-150" dirty="0" err="1">
                <a:solidFill>
                  <a:srgbClr val="FEFEFE"/>
                </a:solidFill>
                <a:ea typeface="Times New Roman"/>
              </a:rPr>
              <a:t>Yew</a:t>
            </a:r>
            <a:r>
              <a:rPr lang="de-DE" altLang="zh-CN" sz="2000" spc="-150" dirty="0">
                <a:solidFill>
                  <a:srgbClr val="FEFEFE"/>
                </a:solidFill>
                <a:ea typeface="Times New Roman"/>
              </a:rPr>
              <a:t> School </a:t>
            </a:r>
            <a:r>
              <a:rPr lang="de-DE" altLang="zh-CN" sz="2000" spc="-150" dirty="0" err="1">
                <a:solidFill>
                  <a:srgbClr val="FEFEFE"/>
                </a:solidFill>
                <a:ea typeface="Times New Roman"/>
              </a:rPr>
              <a:t>of</a:t>
            </a:r>
            <a:r>
              <a:rPr lang="de-DE" altLang="zh-CN" sz="2000" spc="-150" dirty="0">
                <a:solidFill>
                  <a:srgbClr val="FEFEFE"/>
                </a:solidFill>
                <a:ea typeface="Times New Roman"/>
              </a:rPr>
              <a:t> Public Policy zur Zukunft der Digitalisierung vorgeschlagen wurden.</a:t>
            </a:r>
            <a:endParaRPr lang="en-US" dirty="0"/>
          </a:p>
          <a:p>
            <a:pPr marL="0">
              <a:lnSpc>
                <a:spcPct val="100000"/>
              </a:lnSpc>
            </a:pPr>
            <a:endParaRPr lang="en-US" altLang="zh-CN" sz="1900" dirty="0">
              <a:solidFill>
                <a:srgbClr val="FEFEFE"/>
              </a:solidFill>
              <a:ea typeface="Times New Roman"/>
            </a:endParaRPr>
          </a:p>
        </p:txBody>
      </p:sp>
      <p:sp>
        <p:nvSpPr>
          <p:cNvPr id="7" name="Rechteck: obere Ecken abgeschnitten 6">
            <a:extLst>
              <a:ext uri="{FF2B5EF4-FFF2-40B4-BE49-F238E27FC236}">
                <a16:creationId xmlns:a16="http://schemas.microsoft.com/office/drawing/2014/main" id="{550CBA31-4224-4D18-9797-03C7D5AA4A80}"/>
              </a:ext>
            </a:extLst>
          </p:cNvPr>
          <p:cNvSpPr/>
          <p:nvPr/>
        </p:nvSpPr>
        <p:spPr>
          <a:xfrm rot="5400000">
            <a:off x="-1238437" y="3335178"/>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Aufgaben</a:t>
            </a:r>
          </a:p>
        </p:txBody>
      </p:sp>
    </p:spTree>
    <p:extLst>
      <p:ext uri="{BB962C8B-B14F-4D97-AF65-F5344CB8AC3E}">
        <p14:creationId xmlns:p14="http://schemas.microsoft.com/office/powerpoint/2010/main" val="51601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2937673" cy="1710725"/>
          </a:xfrm>
          <a:prstGeom prst="rect">
            <a:avLst/>
          </a:prstGeom>
          <a:noFill/>
        </p:spPr>
        <p:txBody>
          <a:bodyPr wrap="square" lIns="0" tIns="0" rIns="0" bIns="0" rtlCol="0">
            <a:spAutoFit/>
          </a:bodyPr>
          <a:lstStyle/>
          <a:p>
            <a:pPr marL="0">
              <a:lnSpc>
                <a:spcPct val="100000"/>
              </a:lnSpc>
            </a:pPr>
            <a:r>
              <a:rPr lang="en-US" altLang="zh-CN" sz="1600" b="1" spc="-50" dirty="0">
                <a:solidFill>
                  <a:srgbClr val="FEFEFE"/>
                </a:solidFill>
                <a:ea typeface="Times New Roman"/>
              </a:rPr>
              <a:t>ARVET</a:t>
            </a:r>
          </a:p>
          <a:p>
            <a:pPr>
              <a:lnSpc>
                <a:spcPts val="1920"/>
              </a:lnSpc>
            </a:pPr>
            <a:r>
              <a:rPr lang="en-GB" sz="1600" dirty="0">
                <a:solidFill>
                  <a:schemeClr val="bg1"/>
                </a:solidFill>
              </a:rPr>
              <a:t>279 Bethnal Green Road</a:t>
            </a:r>
          </a:p>
          <a:p>
            <a:pPr>
              <a:lnSpc>
                <a:spcPts val="1920"/>
              </a:lnSpc>
            </a:pPr>
            <a:r>
              <a:rPr lang="en-GB" sz="1600" dirty="0">
                <a:solidFill>
                  <a:schemeClr val="bg1"/>
                </a:solidFill>
              </a:rPr>
              <a:t>London E2 6AH</a:t>
            </a:r>
          </a:p>
          <a:p>
            <a:pPr>
              <a:lnSpc>
                <a:spcPts val="1920"/>
              </a:lnSpc>
            </a:pPr>
            <a:r>
              <a:rPr lang="en-GB" sz="1600" dirty="0">
                <a:solidFill>
                  <a:schemeClr val="bg1"/>
                </a:solidFill>
              </a:rPr>
              <a:t>United Kingdom</a:t>
            </a:r>
          </a:p>
          <a:p>
            <a:pPr>
              <a:lnSpc>
                <a:spcPts val="1920"/>
              </a:lnSpc>
            </a:pPr>
            <a:endParaRPr lang="en-GB" sz="1600" dirty="0">
              <a:solidFill>
                <a:schemeClr val="bg1"/>
              </a:solidFill>
            </a:endParaRPr>
          </a:p>
          <a:p>
            <a:pPr>
              <a:lnSpc>
                <a:spcPts val="1920"/>
              </a:lnSpc>
            </a:pPr>
            <a:r>
              <a:rPr lang="en-GB" sz="1600" b="1" dirty="0">
                <a:solidFill>
                  <a:schemeClr val="bg1"/>
                </a:solidFill>
              </a:rPr>
              <a:t>http://</a:t>
            </a:r>
            <a:r>
              <a:rPr lang="en-GB" sz="1600" b="1" dirty="0" err="1">
                <a:solidFill>
                  <a:schemeClr val="bg1"/>
                </a:solidFill>
              </a:rPr>
              <a:t>elnpartner.co.uk</a:t>
            </a:r>
            <a:endParaRPr lang="en-GB" sz="1600" b="1" dirty="0">
              <a:solidFill>
                <a:schemeClr val="bg1"/>
              </a:solidFill>
            </a:endParaRPr>
          </a:p>
          <a:p>
            <a:pPr marL="0">
              <a:lnSpc>
                <a:spcPct val="100000"/>
              </a:lnSpc>
            </a:pPr>
            <a:r>
              <a:rPr lang="en-US" altLang="zh-CN" sz="1600" b="1" spc="-20" dirty="0">
                <a:solidFill>
                  <a:srgbClr val="FEFEFE"/>
                </a:solidFill>
                <a:ea typeface="Times New Roman"/>
              </a:rPr>
              <a:t>http://digivet.e</a:t>
            </a:r>
            <a:r>
              <a:rPr lang="en-US" altLang="zh-CN" sz="1600" b="1" spc="-15" dirty="0">
                <a:solidFill>
                  <a:srgbClr val="FEFEFE"/>
                </a:solidFill>
                <a:ea typeface="Times New Roman"/>
              </a:rPr>
              <a:t>duproject.eu/</a:t>
            </a:r>
          </a:p>
        </p:txBody>
      </p:sp>
      <p:sp>
        <p:nvSpPr>
          <p:cNvPr id="47" name="TextBox 47"/>
          <p:cNvSpPr txBox="1"/>
          <p:nvPr/>
        </p:nvSpPr>
        <p:spPr>
          <a:xfrm>
            <a:off x="5897626" y="3439680"/>
            <a:ext cx="3613546" cy="1945148"/>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Rajesh S. Pathak</a:t>
            </a:r>
            <a:endParaRPr lang="en-US" altLang="zh-CN" sz="1600" b="1" spc="-80" dirty="0">
              <a:solidFill>
                <a:srgbClr val="FEFEFE"/>
              </a:solidFill>
              <a:ea typeface="Times New Roman"/>
            </a:endParaRP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+44 792 791 1120</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hlinkClick r:id="rId3"/>
              </a:rPr>
              <a:t>admin@elnpartner.co.uk</a:t>
            </a:r>
            <a:r>
              <a:rPr lang="en-US" altLang="zh-CN" sz="1600" spc="5" dirty="0">
                <a:solidFill>
                  <a:srgbClr val="FEFEFE"/>
                </a:solidFill>
                <a:ea typeface="Times New Roman"/>
              </a:rPr>
              <a:t> </a:t>
            </a:r>
          </a:p>
          <a:p>
            <a:pPr marL="0">
              <a:lnSpc>
                <a:spcPct val="100000"/>
              </a:lnSpc>
              <a:tabLst>
                <a:tab pos="914654" algn="l"/>
              </a:tabLst>
            </a:pPr>
            <a:endParaRPr lang="en-US" altLang="zh-CN" sz="1600" spc="5" dirty="0">
              <a:solidFill>
                <a:srgbClr val="FEFEFE"/>
              </a:solidFill>
              <a:ea typeface="Times New Roman"/>
            </a:endParaRPr>
          </a:p>
          <a:p>
            <a:pPr marL="0">
              <a:lnSpc>
                <a:spcPct val="100000"/>
              </a:lnSpc>
              <a:tabLst>
                <a:tab pos="914654" algn="l"/>
              </a:tabLst>
            </a:pPr>
            <a:r>
              <a:rPr lang="en-US" altLang="zh-CN" sz="1600" b="1" spc="5" dirty="0" err="1">
                <a:solidFill>
                  <a:srgbClr val="FEFEFE"/>
                </a:solidFill>
                <a:ea typeface="Times New Roman"/>
              </a:rPr>
              <a:t>Gelija</a:t>
            </a:r>
            <a:r>
              <a:rPr lang="en-US" altLang="zh-CN" sz="1600" b="1" spc="5" dirty="0">
                <a:solidFill>
                  <a:srgbClr val="FEFEFE"/>
                </a:solidFill>
                <a:ea typeface="Times New Roman"/>
              </a:rPr>
              <a:t> </a:t>
            </a:r>
            <a:r>
              <a:rPr lang="en-US" altLang="zh-CN" sz="1600" b="1" spc="5" dirty="0" err="1">
                <a:solidFill>
                  <a:srgbClr val="FEFEFE"/>
                </a:solidFill>
                <a:ea typeface="Times New Roman"/>
              </a:rPr>
              <a:t>Tamulyte</a:t>
            </a:r>
            <a:endParaRPr lang="en-US" altLang="zh-CN" sz="1600" b="1" spc="5" dirty="0">
              <a:solidFill>
                <a:srgbClr val="FEFEFE"/>
              </a:solidFill>
              <a:ea typeface="Times New Roman"/>
            </a:endParaRPr>
          </a:p>
          <a:p>
            <a:pPr marL="0">
              <a:lnSpc>
                <a:spcPct val="100000"/>
              </a:lnSpc>
              <a:tabLst>
                <a:tab pos="914654" algn="l"/>
              </a:tabLst>
            </a:pPr>
            <a:r>
              <a:rPr lang="en-US" altLang="zh-CN" sz="1600" spc="5" dirty="0">
                <a:solidFill>
                  <a:srgbClr val="FEFEFE"/>
                </a:solidFill>
                <a:ea typeface="Times New Roman"/>
              </a:rPr>
              <a:t>Tel:             +44 754 099 3287</a:t>
            </a:r>
          </a:p>
          <a:p>
            <a:pPr marL="0">
              <a:lnSpc>
                <a:spcPct val="100000"/>
              </a:lnSpc>
              <a:tabLst>
                <a:tab pos="914654" algn="l"/>
              </a:tabLst>
            </a:pPr>
            <a:r>
              <a:rPr lang="en-US" altLang="zh-CN" sz="1600" spc="5" dirty="0">
                <a:solidFill>
                  <a:srgbClr val="FEFEFE"/>
                </a:solidFill>
                <a:ea typeface="Times New Roman"/>
              </a:rPr>
              <a:t>E-mail:        </a:t>
            </a:r>
            <a:r>
              <a:rPr lang="en-US" altLang="zh-CN" sz="1600" spc="5" dirty="0">
                <a:solidFill>
                  <a:srgbClr val="FEFEFE"/>
                </a:solidFill>
                <a:ea typeface="Times New Roman"/>
                <a:hlinkClick r:id="rId4"/>
              </a:rPr>
              <a:t>info@elnpartner.co.uk</a:t>
            </a:r>
            <a:r>
              <a:rPr lang="en-US" altLang="zh-CN" sz="1600" spc="5" dirty="0">
                <a:solidFill>
                  <a:srgbClr val="FEFEFE"/>
                </a:solidFill>
                <a:ea typeface="Times New Roman"/>
              </a:rPr>
              <a:t> </a:t>
            </a:r>
          </a:p>
          <a:p>
            <a:pPr marL="0">
              <a:lnSpc>
                <a:spcPct val="100000"/>
              </a:lnSpc>
              <a:tabLst>
                <a:tab pos="914654" algn="l"/>
              </a:tabLst>
            </a:pPr>
            <a:endParaRPr lang="en-US" altLang="zh-CN" sz="1600" spc="5" dirty="0">
              <a:solidFill>
                <a:srgbClr val="FEFEFE"/>
              </a:solidFill>
              <a:ea typeface="Times New Roman"/>
            </a:endParaRPr>
          </a:p>
        </p:txBody>
      </p:sp>
      <p:sp>
        <p:nvSpPr>
          <p:cNvPr id="48" name="TextBox 48"/>
          <p:cNvSpPr txBox="1"/>
          <p:nvPr/>
        </p:nvSpPr>
        <p:spPr>
          <a:xfrm>
            <a:off x="4182745" y="5480586"/>
            <a:ext cx="5844932" cy="710964"/>
          </a:xfrm>
          <a:prstGeom prst="rect">
            <a:avLst/>
          </a:prstGeom>
          <a:noFill/>
        </p:spPr>
        <p:txBody>
          <a:bodyPr wrap="square" lIns="0" tIns="0" rIns="0" bIns="0" rtlCol="0">
            <a:spAutoFit/>
          </a:bodyPr>
          <a:lstStyle/>
          <a:p>
            <a:pPr marL="0" indent="112776" algn="ctr">
              <a:lnSpc>
                <a:spcPct val="100000"/>
              </a:lnSpc>
            </a:pPr>
            <a:r>
              <a:rPr lang="en-US" altLang="zh-CN" sz="1200" spc="-20"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European</a:t>
            </a:r>
            <a:r>
              <a:rPr lang="en-US" altLang="zh-CN" sz="1200" spc="-10" dirty="0">
                <a:solidFill>
                  <a:srgbClr val="FEFEFE"/>
                </a:solidFill>
                <a:cs typeface="Times New Roman"/>
              </a:rPr>
              <a:t> </a:t>
            </a:r>
            <a:r>
              <a:rPr lang="en-US" altLang="zh-CN" sz="1200" spc="-20" dirty="0">
                <a:solidFill>
                  <a:srgbClr val="FEFEFE"/>
                </a:solidFill>
                <a:ea typeface="Times New Roman"/>
              </a:rPr>
              <a:t>Commission</a:t>
            </a:r>
            <a:r>
              <a:rPr lang="en-US" altLang="zh-CN" sz="1200" spc="-10" dirty="0">
                <a:solidFill>
                  <a:srgbClr val="FEFEFE"/>
                </a:solidFill>
                <a:cs typeface="Times New Roman"/>
              </a:rPr>
              <a:t> </a:t>
            </a:r>
            <a:r>
              <a:rPr lang="en-US" altLang="zh-CN" sz="1200" spc="-20" dirty="0">
                <a:solidFill>
                  <a:srgbClr val="FEFEFE"/>
                </a:solidFill>
                <a:ea typeface="Times New Roman"/>
              </a:rPr>
              <a:t>support</a:t>
            </a:r>
            <a:r>
              <a:rPr lang="en-US" altLang="zh-CN" sz="1200" spc="-10" dirty="0">
                <a:solidFill>
                  <a:srgbClr val="FEFEFE"/>
                </a:solidFill>
                <a:cs typeface="Times New Roman"/>
              </a:rPr>
              <a:t> </a:t>
            </a:r>
            <a:r>
              <a:rPr lang="en-US" altLang="zh-CN" sz="1200" spc="-20" dirty="0">
                <a:solidFill>
                  <a:srgbClr val="FEFEFE"/>
                </a:solidFill>
                <a:ea typeface="Times New Roman"/>
              </a:rPr>
              <a:t>for</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production</a:t>
            </a:r>
            <a:r>
              <a:rPr lang="en-US" altLang="zh-CN" sz="1200" spc="-15" dirty="0">
                <a:solidFill>
                  <a:srgbClr val="FEFEFE"/>
                </a:solidFill>
                <a:cs typeface="Times New Roman"/>
              </a:rPr>
              <a:t> </a:t>
            </a:r>
            <a:r>
              <a:rPr lang="en-US" altLang="zh-CN" sz="1200" spc="-15" dirty="0">
                <a:solidFill>
                  <a:srgbClr val="FEFEFE"/>
                </a:solidFill>
                <a:ea typeface="Times New Roman"/>
              </a:rPr>
              <a:t>of</a:t>
            </a:r>
            <a:r>
              <a:rPr lang="en-US" altLang="zh-CN" sz="1200" spc="-10" dirty="0">
                <a:solidFill>
                  <a:srgbClr val="FEFEFE"/>
                </a:solidFill>
                <a:cs typeface="Times New Roman"/>
              </a:rPr>
              <a:t> </a:t>
            </a:r>
            <a:r>
              <a:rPr lang="en-US" altLang="zh-CN" sz="1200" spc="-15" dirty="0">
                <a:solidFill>
                  <a:srgbClr val="FEFEFE"/>
                </a:solidFill>
                <a:ea typeface="Times New Roman"/>
              </a:rPr>
              <a:t>this</a:t>
            </a:r>
            <a:r>
              <a:rPr lang="en-US" altLang="zh-CN" sz="1200" spc="-10" dirty="0">
                <a:solidFill>
                  <a:srgbClr val="FEFEFE"/>
                </a:solidFill>
                <a:cs typeface="Times New Roman"/>
              </a:rPr>
              <a:t> </a:t>
            </a:r>
            <a:r>
              <a:rPr lang="en-US" altLang="zh-CN" sz="1200" spc="-15" dirty="0">
                <a:solidFill>
                  <a:srgbClr val="FEFEFE"/>
                </a:solidFill>
                <a:ea typeface="Times New Roman"/>
              </a:rPr>
              <a:t>publication</a:t>
            </a:r>
            <a:r>
              <a:rPr lang="en-US" altLang="zh-CN" sz="1200" spc="-10" dirty="0">
                <a:solidFill>
                  <a:srgbClr val="FEFEFE"/>
                </a:solidFill>
                <a:cs typeface="Times New Roman"/>
              </a:rPr>
              <a:t> </a:t>
            </a:r>
            <a:r>
              <a:rPr lang="en-US" altLang="zh-CN" sz="1200" spc="-25" dirty="0">
                <a:solidFill>
                  <a:srgbClr val="FEFEFE"/>
                </a:solidFill>
                <a:ea typeface="Times New Roman"/>
              </a:rPr>
              <a:t>does</a:t>
            </a:r>
            <a:r>
              <a:rPr lang="en-US" altLang="zh-CN" sz="1200" spc="-10" dirty="0">
                <a:solidFill>
                  <a:srgbClr val="FEFEFE"/>
                </a:solidFill>
                <a:cs typeface="Times New Roman"/>
              </a:rPr>
              <a:t> </a:t>
            </a:r>
            <a:r>
              <a:rPr lang="en-US" altLang="zh-CN" sz="1200" spc="-20" dirty="0">
                <a:solidFill>
                  <a:srgbClr val="FEFEFE"/>
                </a:solidFill>
                <a:ea typeface="Times New Roman"/>
              </a:rPr>
              <a:t>not</a:t>
            </a:r>
            <a:r>
              <a:rPr lang="en-US" altLang="zh-CN" sz="1200" spc="-10" dirty="0">
                <a:solidFill>
                  <a:srgbClr val="FEFEFE"/>
                </a:solidFill>
                <a:cs typeface="Times New Roman"/>
              </a:rPr>
              <a:t> </a:t>
            </a:r>
            <a:r>
              <a:rPr lang="en-US" altLang="zh-CN" sz="1200" spc="-15" dirty="0">
                <a:solidFill>
                  <a:srgbClr val="FEFEFE"/>
                </a:solidFill>
                <a:ea typeface="Times New Roman"/>
              </a:rPr>
              <a:t>constitute</a:t>
            </a:r>
            <a:r>
              <a:rPr lang="en-US" altLang="zh-CN" sz="1200" spc="-15" dirty="0">
                <a:solidFill>
                  <a:srgbClr val="FEFEFE"/>
                </a:solidFill>
                <a:cs typeface="Times New Roman"/>
              </a:rPr>
              <a:t> </a:t>
            </a:r>
            <a:r>
              <a:rPr lang="en-US" altLang="zh-CN" sz="1200" spc="-25" dirty="0">
                <a:solidFill>
                  <a:srgbClr val="FEFEFE"/>
                </a:solidFill>
                <a:ea typeface="Times New Roman"/>
              </a:rPr>
              <a:t>an</a:t>
            </a:r>
          </a:p>
          <a:p>
            <a:pPr marL="0" indent="138683" algn="ctr" hangingPunct="0">
              <a:lnSpc>
                <a:spcPct val="95416"/>
              </a:lnSpc>
            </a:pPr>
            <a:r>
              <a:rPr lang="en-US" altLang="zh-CN" sz="1200" spc="-20" dirty="0">
                <a:solidFill>
                  <a:srgbClr val="FEFEFE"/>
                </a:solidFill>
                <a:ea typeface="Times New Roman"/>
              </a:rPr>
              <a:t>endorsement</a:t>
            </a:r>
            <a:r>
              <a:rPr lang="en-US" altLang="zh-CN" sz="1200" spc="-5" dirty="0">
                <a:solidFill>
                  <a:srgbClr val="FEFEFE"/>
                </a:solidFill>
                <a:cs typeface="Times New Roman"/>
              </a:rPr>
              <a:t> </a:t>
            </a:r>
            <a:r>
              <a:rPr lang="en-US" altLang="zh-CN" sz="1200" spc="-5" dirty="0">
                <a:solidFill>
                  <a:srgbClr val="FEFEFE"/>
                </a:solidFill>
                <a:ea typeface="Times New Roman"/>
              </a:rPr>
              <a:t>of</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0" dirty="0">
                <a:solidFill>
                  <a:srgbClr val="FEFEFE"/>
                </a:solidFill>
                <a:cs typeface="Times New Roman"/>
              </a:rPr>
              <a:t> </a:t>
            </a:r>
            <a:r>
              <a:rPr lang="en-US" altLang="zh-CN" sz="1200" spc="-15" dirty="0">
                <a:solidFill>
                  <a:srgbClr val="FEFEFE"/>
                </a:solidFill>
                <a:ea typeface="Times New Roman"/>
              </a:rPr>
              <a:t>contents</a:t>
            </a:r>
            <a:r>
              <a:rPr lang="en-US" altLang="zh-CN" sz="1200" spc="-10" dirty="0">
                <a:solidFill>
                  <a:srgbClr val="FEFEFE"/>
                </a:solidFill>
                <a:cs typeface="Times New Roman"/>
              </a:rPr>
              <a:t> </a:t>
            </a:r>
            <a:r>
              <a:rPr lang="en-US" altLang="zh-CN" sz="1200" spc="-25" dirty="0">
                <a:solidFill>
                  <a:srgbClr val="FEFEFE"/>
                </a:solidFill>
                <a:ea typeface="Times New Roman"/>
              </a:rPr>
              <a:t>which</a:t>
            </a:r>
            <a:r>
              <a:rPr lang="en-US" altLang="zh-CN" sz="1200" spc="-10" dirty="0">
                <a:solidFill>
                  <a:srgbClr val="FEFEFE"/>
                </a:solidFill>
                <a:cs typeface="Times New Roman"/>
              </a:rPr>
              <a:t> </a:t>
            </a:r>
            <a:r>
              <a:rPr lang="en-US" altLang="zh-CN" sz="1200" spc="-15" dirty="0">
                <a:solidFill>
                  <a:srgbClr val="FEFEFE"/>
                </a:solidFill>
                <a:ea typeface="Times New Roman"/>
              </a:rPr>
              <a:t>reflects</a:t>
            </a:r>
            <a:r>
              <a:rPr lang="en-US" altLang="zh-CN" sz="1200" spc="-10" dirty="0">
                <a:solidFill>
                  <a:srgbClr val="FEFEFE"/>
                </a:solidFill>
                <a:cs typeface="Times New Roman"/>
              </a:rPr>
              <a:t> </a:t>
            </a:r>
            <a:r>
              <a:rPr lang="en-US" altLang="zh-CN" sz="1200" spc="-10"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views</a:t>
            </a:r>
            <a:r>
              <a:rPr lang="en-US" altLang="zh-CN" sz="1200" spc="-10" dirty="0">
                <a:solidFill>
                  <a:srgbClr val="FEFEFE"/>
                </a:solidFill>
                <a:cs typeface="Times New Roman"/>
              </a:rPr>
              <a:t> </a:t>
            </a:r>
            <a:r>
              <a:rPr lang="en-US" altLang="zh-CN" sz="1200" spc="-15" dirty="0">
                <a:solidFill>
                  <a:srgbClr val="FEFEFE"/>
                </a:solidFill>
                <a:ea typeface="Times New Roman"/>
              </a:rPr>
              <a:t>only</a:t>
            </a:r>
            <a:r>
              <a:rPr lang="en-US" altLang="zh-CN" sz="1200" spc="-10" dirty="0">
                <a:solidFill>
                  <a:srgbClr val="FEFEFE"/>
                </a:solidFill>
                <a:cs typeface="Times New Roman"/>
              </a:rPr>
              <a:t> </a:t>
            </a:r>
            <a:r>
              <a:rPr lang="en-US" altLang="zh-CN" sz="1200" spc="-15" dirty="0">
                <a:solidFill>
                  <a:srgbClr val="FEFEFE"/>
                </a:solidFill>
                <a:ea typeface="Times New Roman"/>
              </a:rPr>
              <a:t>of</a:t>
            </a:r>
            <a:r>
              <a:rPr lang="en-US" altLang="zh-CN" sz="1200" spc="-10" dirty="0">
                <a:solidFill>
                  <a:srgbClr val="FEFEFE"/>
                </a:solidFill>
                <a:cs typeface="Times New Roman"/>
              </a:rPr>
              <a:t> </a:t>
            </a:r>
            <a:r>
              <a:rPr lang="en-US" altLang="zh-CN" sz="1200" spc="-20" dirty="0">
                <a:solidFill>
                  <a:srgbClr val="FEFEFE"/>
                </a:solidFill>
                <a:ea typeface="Times New Roman"/>
              </a:rPr>
              <a:t>the</a:t>
            </a:r>
            <a:r>
              <a:rPr lang="en-US" altLang="zh-CN" sz="1200" spc="-5" dirty="0">
                <a:solidFill>
                  <a:srgbClr val="FEFEFE"/>
                </a:solidFill>
                <a:cs typeface="Times New Roman"/>
              </a:rPr>
              <a:t> </a:t>
            </a:r>
            <a:r>
              <a:rPr lang="en-US" altLang="zh-CN" sz="1200" spc="-15" dirty="0">
                <a:solidFill>
                  <a:srgbClr val="FEFEFE"/>
                </a:solidFill>
                <a:ea typeface="Times New Roman"/>
              </a:rPr>
              <a:t>authors,</a:t>
            </a:r>
            <a:r>
              <a:rPr lang="en-US" altLang="zh-CN" sz="1200" spc="-10" dirty="0">
                <a:solidFill>
                  <a:srgbClr val="FEFEFE"/>
                </a:solidFill>
                <a:cs typeface="Times New Roman"/>
              </a:rPr>
              <a:t> </a:t>
            </a:r>
            <a:r>
              <a:rPr lang="en-US" altLang="zh-CN" sz="1200" spc="-20" dirty="0">
                <a:solidFill>
                  <a:srgbClr val="FEFEFE"/>
                </a:solidFill>
                <a:ea typeface="Times New Roman"/>
              </a:rPr>
              <a:t>and</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5" dirty="0">
                <a:solidFill>
                  <a:srgbClr val="FEFEFE"/>
                </a:solidFill>
                <a:cs typeface="Times New Roman"/>
              </a:rPr>
              <a:t> </a:t>
            </a:r>
            <a:r>
              <a:rPr lang="en-US" altLang="zh-CN" sz="1200" spc="-20" dirty="0">
                <a:solidFill>
                  <a:srgbClr val="FEFEFE"/>
                </a:solidFill>
                <a:ea typeface="Times New Roman"/>
              </a:rPr>
              <a:t>Commission</a:t>
            </a:r>
            <a:r>
              <a:rPr lang="en-US" altLang="zh-CN" sz="1200" dirty="0">
                <a:solidFill>
                  <a:srgbClr val="FEFEFE"/>
                </a:solidFill>
                <a:cs typeface="Times New Roman"/>
              </a:rPr>
              <a:t> </a:t>
            </a:r>
            <a:r>
              <a:rPr lang="en-US" altLang="zh-CN" sz="1200" dirty="0">
                <a:solidFill>
                  <a:srgbClr val="FEFEFE"/>
                </a:solidFill>
                <a:ea typeface="Times New Roman"/>
              </a:rPr>
              <a:t>cannot</a:t>
            </a:r>
            <a:r>
              <a:rPr lang="en-US" altLang="zh-CN" sz="1200" spc="-25" dirty="0">
                <a:solidFill>
                  <a:srgbClr val="FEFEFE"/>
                </a:solidFill>
                <a:cs typeface="Times New Roman"/>
              </a:rPr>
              <a:t> </a:t>
            </a:r>
            <a:r>
              <a:rPr lang="en-US" altLang="zh-CN" sz="1200" dirty="0">
                <a:solidFill>
                  <a:srgbClr val="FEFEFE"/>
                </a:solidFill>
                <a:ea typeface="Times New Roman"/>
              </a:rPr>
              <a:t>be</a:t>
            </a:r>
            <a:r>
              <a:rPr lang="en-US" altLang="zh-CN" sz="1200" spc="-25" dirty="0">
                <a:solidFill>
                  <a:srgbClr val="FEFEFE"/>
                </a:solidFill>
                <a:cs typeface="Times New Roman"/>
              </a:rPr>
              <a:t> </a:t>
            </a:r>
            <a:r>
              <a:rPr lang="en-US" altLang="zh-CN" sz="1200" dirty="0">
                <a:solidFill>
                  <a:srgbClr val="FEFEFE"/>
                </a:solidFill>
                <a:ea typeface="Times New Roman"/>
              </a:rPr>
              <a:t>held</a:t>
            </a:r>
            <a:r>
              <a:rPr lang="en-US" altLang="zh-CN" sz="1200" spc="-25" dirty="0">
                <a:solidFill>
                  <a:srgbClr val="FEFEFE"/>
                </a:solidFill>
                <a:cs typeface="Times New Roman"/>
              </a:rPr>
              <a:t> </a:t>
            </a:r>
            <a:r>
              <a:rPr lang="en-US" altLang="zh-CN" sz="1200" dirty="0">
                <a:solidFill>
                  <a:srgbClr val="FEFEFE"/>
                </a:solidFill>
                <a:ea typeface="Times New Roman"/>
              </a:rPr>
              <a:t>responsible</a:t>
            </a:r>
            <a:r>
              <a:rPr lang="en-US" altLang="zh-CN" sz="1200" spc="-30" dirty="0">
                <a:solidFill>
                  <a:srgbClr val="FEFEFE"/>
                </a:solidFill>
                <a:cs typeface="Times New Roman"/>
              </a:rPr>
              <a:t> </a:t>
            </a:r>
            <a:r>
              <a:rPr lang="en-US" altLang="zh-CN" sz="1200" dirty="0">
                <a:solidFill>
                  <a:srgbClr val="FEFEFE"/>
                </a:solidFill>
                <a:ea typeface="Times New Roman"/>
              </a:rPr>
              <a:t>for</a:t>
            </a:r>
            <a:r>
              <a:rPr lang="en-US" altLang="zh-CN" sz="1200" spc="-25" dirty="0">
                <a:solidFill>
                  <a:srgbClr val="FEFEFE"/>
                </a:solidFill>
                <a:cs typeface="Times New Roman"/>
              </a:rPr>
              <a:t> </a:t>
            </a:r>
            <a:r>
              <a:rPr lang="en-US" altLang="zh-CN" sz="1200" dirty="0">
                <a:solidFill>
                  <a:srgbClr val="FEFEFE"/>
                </a:solidFill>
                <a:ea typeface="Times New Roman"/>
              </a:rPr>
              <a:t>any</a:t>
            </a:r>
            <a:r>
              <a:rPr lang="en-US" altLang="zh-CN" sz="1200" spc="-25" dirty="0">
                <a:solidFill>
                  <a:srgbClr val="FEFEFE"/>
                </a:solidFill>
                <a:cs typeface="Times New Roman"/>
              </a:rPr>
              <a:t> </a:t>
            </a:r>
            <a:r>
              <a:rPr lang="en-US" altLang="zh-CN" sz="1200" dirty="0">
                <a:solidFill>
                  <a:srgbClr val="FEFEFE"/>
                </a:solidFill>
                <a:ea typeface="Times New Roman"/>
              </a:rPr>
              <a:t>use</a:t>
            </a:r>
            <a:r>
              <a:rPr lang="en-US" altLang="zh-CN" sz="1200" spc="-30" dirty="0">
                <a:solidFill>
                  <a:srgbClr val="FEFEFE"/>
                </a:solidFill>
                <a:cs typeface="Times New Roman"/>
              </a:rPr>
              <a:t> </a:t>
            </a:r>
            <a:r>
              <a:rPr lang="en-US" altLang="zh-CN" sz="1200" dirty="0">
                <a:solidFill>
                  <a:srgbClr val="FEFEFE"/>
                </a:solidFill>
                <a:ea typeface="Times New Roman"/>
              </a:rPr>
              <a:t>which</a:t>
            </a:r>
            <a:r>
              <a:rPr lang="en-US" altLang="zh-CN" sz="1200" spc="-25" dirty="0">
                <a:solidFill>
                  <a:srgbClr val="FEFEFE"/>
                </a:solidFill>
                <a:cs typeface="Times New Roman"/>
              </a:rPr>
              <a:t> </a:t>
            </a:r>
            <a:r>
              <a:rPr lang="en-US" altLang="zh-CN" sz="1200" dirty="0">
                <a:solidFill>
                  <a:srgbClr val="FEFEFE"/>
                </a:solidFill>
                <a:ea typeface="Times New Roman"/>
              </a:rPr>
              <a:t>may</a:t>
            </a:r>
            <a:r>
              <a:rPr lang="en-US" altLang="zh-CN" sz="1200" spc="-25" dirty="0">
                <a:solidFill>
                  <a:srgbClr val="FEFEFE"/>
                </a:solidFill>
                <a:cs typeface="Times New Roman"/>
              </a:rPr>
              <a:t> </a:t>
            </a:r>
            <a:r>
              <a:rPr lang="en-US" altLang="zh-CN" sz="1200" dirty="0">
                <a:solidFill>
                  <a:srgbClr val="FEFEFE"/>
                </a:solidFill>
                <a:ea typeface="Times New Roman"/>
              </a:rPr>
              <a:t>be</a:t>
            </a:r>
            <a:r>
              <a:rPr lang="en-US" altLang="zh-CN" sz="1200" spc="-30" dirty="0">
                <a:solidFill>
                  <a:srgbClr val="FEFEFE"/>
                </a:solidFill>
                <a:cs typeface="Times New Roman"/>
              </a:rPr>
              <a:t> </a:t>
            </a:r>
            <a:r>
              <a:rPr lang="en-US" altLang="zh-CN" sz="1200" dirty="0">
                <a:solidFill>
                  <a:srgbClr val="FEFEFE"/>
                </a:solidFill>
                <a:ea typeface="Times New Roman"/>
              </a:rPr>
              <a:t>made</a:t>
            </a:r>
            <a:r>
              <a:rPr lang="en-US" altLang="zh-CN" sz="1200" spc="-25" dirty="0">
                <a:solidFill>
                  <a:srgbClr val="FEFEFE"/>
                </a:solidFill>
                <a:cs typeface="Times New Roman"/>
              </a:rPr>
              <a:t> </a:t>
            </a:r>
            <a:r>
              <a:rPr lang="en-US" altLang="zh-CN" sz="1200" dirty="0">
                <a:solidFill>
                  <a:srgbClr val="FEFEFE"/>
                </a:solidFill>
                <a:ea typeface="Times New Roman"/>
              </a:rPr>
              <a:t>of</a:t>
            </a:r>
            <a:r>
              <a:rPr lang="en-US" altLang="zh-CN" sz="1200" spc="-25" dirty="0">
                <a:solidFill>
                  <a:srgbClr val="FEFEFE"/>
                </a:solidFill>
                <a:cs typeface="Times New Roman"/>
              </a:rPr>
              <a:t> </a:t>
            </a:r>
            <a:r>
              <a:rPr lang="en-US" altLang="zh-CN" sz="1200" dirty="0">
                <a:solidFill>
                  <a:srgbClr val="FEFEFE"/>
                </a:solidFill>
                <a:ea typeface="Times New Roman"/>
              </a:rPr>
              <a:t>the</a:t>
            </a:r>
            <a:r>
              <a:rPr lang="en-US" altLang="zh-CN" sz="1200" spc="-30" dirty="0">
                <a:solidFill>
                  <a:srgbClr val="FEFEFE"/>
                </a:solidFill>
                <a:cs typeface="Times New Roman"/>
              </a:rPr>
              <a:t> </a:t>
            </a:r>
            <a:r>
              <a:rPr lang="en-US" altLang="zh-CN" sz="1200" dirty="0">
                <a:solidFill>
                  <a:srgbClr val="FEFEFE"/>
                </a:solidFill>
                <a:ea typeface="Times New Roman"/>
              </a:rPr>
              <a:t>information</a:t>
            </a:r>
            <a:r>
              <a:rPr lang="en-US" altLang="zh-CN" sz="1200" spc="-25" dirty="0">
                <a:solidFill>
                  <a:srgbClr val="FEFEFE"/>
                </a:solidFill>
                <a:cs typeface="Times New Roman"/>
              </a:rPr>
              <a:t> </a:t>
            </a:r>
            <a:r>
              <a:rPr lang="en-US" altLang="zh-CN" sz="1200" dirty="0">
                <a:solidFill>
                  <a:srgbClr val="FEFEFE"/>
                </a:solidFill>
                <a:ea typeface="Times New Roman"/>
              </a:rPr>
              <a:t>contained</a:t>
            </a:r>
            <a:r>
              <a:rPr lang="en-US" altLang="zh-CN" sz="1200" spc="-30" dirty="0">
                <a:solidFill>
                  <a:srgbClr val="FEFEFE"/>
                </a:solidFill>
                <a:cs typeface="Times New Roman"/>
              </a:rPr>
              <a:t> </a:t>
            </a:r>
            <a:r>
              <a:rPr lang="en-US" altLang="zh-CN" sz="1200" dirty="0">
                <a:solidFill>
                  <a:srgbClr val="FEFEFE"/>
                </a:solidFill>
                <a:ea typeface="Times New Roman"/>
              </a:rPr>
              <a:t>therein</a:t>
            </a:r>
            <a:r>
              <a:rPr lang="en-US" altLang="zh-CN" sz="1200" dirty="0">
                <a:solidFill>
                  <a:srgbClr val="FEFEFE"/>
                </a:solidFill>
                <a:latin typeface="Times New Roman"/>
                <a:ea typeface="Times New Roman"/>
              </a:rPr>
              <a:t>.</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16</a:t>
            </a:fld>
            <a:endParaRPr lang="en-US" sz="1800" dirty="0">
              <a:solidFill>
                <a:schemeClr val="bg1"/>
              </a:solidFill>
            </a:endParaRPr>
          </a:p>
        </p:txBody>
      </p:sp>
    </p:spTree>
    <p:extLst>
      <p:ext uri="{BB962C8B-B14F-4D97-AF65-F5344CB8AC3E}">
        <p14:creationId xmlns:p14="http://schemas.microsoft.com/office/powerpoint/2010/main" val="369657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144426" y="687309"/>
            <a:ext cx="8913974" cy="1400383"/>
          </a:xfrm>
          <a:prstGeom prst="rect">
            <a:avLst/>
          </a:prstGeom>
          <a:noFill/>
        </p:spPr>
        <p:txBody>
          <a:bodyPr wrap="square" lIns="0" tIns="0" rIns="0" bIns="0" rtlCol="0">
            <a:spAutoFit/>
          </a:bodyPr>
          <a:lstStyle/>
          <a:p>
            <a:pPr marL="0">
              <a:lnSpc>
                <a:spcPct val="100000"/>
              </a:lnSpc>
            </a:pPr>
            <a:r>
              <a:rPr lang="en-US" altLang="zh-CN" sz="3600" spc="-400" dirty="0" err="1">
                <a:solidFill>
                  <a:srgbClr val="FEFEFE"/>
                </a:solidFill>
                <a:ea typeface="Times New Roman"/>
              </a:rPr>
              <a:t>Inhaltsverzeichnis</a:t>
            </a:r>
            <a:endParaRPr lang="en-US" altLang="zh-CN" sz="3600" spc="-400" dirty="0">
              <a:solidFill>
                <a:srgbClr val="FEFEFE"/>
              </a:solidFill>
              <a:ea typeface="Times New Roman"/>
            </a:endParaRPr>
          </a:p>
          <a:p>
            <a:pPr marL="0">
              <a:lnSpc>
                <a:spcPct val="100000"/>
              </a:lnSpc>
            </a:pPr>
            <a:r>
              <a:rPr lang="en-US" altLang="zh-CN" sz="3600" spc="-400" dirty="0">
                <a:solidFill>
                  <a:srgbClr val="FEFEFE"/>
                </a:solidFill>
                <a:ea typeface="Times New Roman"/>
              </a:rPr>
              <a:t>Ein </a:t>
            </a:r>
            <a:r>
              <a:rPr lang="en-US" altLang="zh-CN" sz="3600" spc="-400" dirty="0" err="1">
                <a:solidFill>
                  <a:srgbClr val="FEFEFE"/>
                </a:solidFill>
                <a:ea typeface="Times New Roman"/>
              </a:rPr>
              <a:t>allgemeiner</a:t>
            </a:r>
            <a:r>
              <a:rPr lang="en-US" altLang="zh-CN" sz="3600" spc="-400" dirty="0">
                <a:solidFill>
                  <a:srgbClr val="FEFEFE"/>
                </a:solidFill>
                <a:ea typeface="Times New Roman"/>
              </a:rPr>
              <a:t> </a:t>
            </a:r>
            <a:r>
              <a:rPr lang="en-US" altLang="zh-CN" sz="3600" spc="-400" dirty="0" err="1">
                <a:solidFill>
                  <a:srgbClr val="FEFEFE"/>
                </a:solidFill>
                <a:ea typeface="Times New Roman"/>
              </a:rPr>
              <a:t>Einblick</a:t>
            </a:r>
            <a:r>
              <a:rPr lang="en-US" altLang="zh-CN" sz="3600" spc="-400" dirty="0">
                <a:solidFill>
                  <a:srgbClr val="FEFEFE"/>
                </a:solidFill>
                <a:ea typeface="Times New Roman"/>
              </a:rPr>
              <a:t> in die </a:t>
            </a:r>
            <a:r>
              <a:rPr lang="en-US" altLang="zh-CN" sz="3600" spc="-400" dirty="0" err="1">
                <a:solidFill>
                  <a:srgbClr val="FEFEFE"/>
                </a:solidFill>
                <a:ea typeface="Times New Roman"/>
              </a:rPr>
              <a:t>Zukunft</a:t>
            </a:r>
            <a:r>
              <a:rPr lang="en-US" altLang="zh-CN" sz="3600" spc="-400" dirty="0">
                <a:solidFill>
                  <a:srgbClr val="FEFEFE"/>
                </a:solidFill>
                <a:ea typeface="Times New Roman"/>
              </a:rPr>
              <a:t> </a:t>
            </a:r>
            <a:r>
              <a:rPr lang="en-US" altLang="zh-CN" sz="3600" spc="-400" dirty="0" err="1">
                <a:solidFill>
                  <a:srgbClr val="FEFEFE"/>
                </a:solidFill>
                <a:ea typeface="Times New Roman"/>
              </a:rPr>
              <a:t>dre</a:t>
            </a:r>
            <a:r>
              <a:rPr lang="en-US" altLang="zh-CN" sz="3600" spc="-400" dirty="0">
                <a:solidFill>
                  <a:srgbClr val="FEFEFE"/>
                </a:solidFill>
                <a:ea typeface="Times New Roman"/>
              </a:rPr>
              <a:t> </a:t>
            </a:r>
            <a:r>
              <a:rPr lang="en-US" altLang="zh-CN" sz="3600" spc="-400" dirty="0" err="1">
                <a:solidFill>
                  <a:srgbClr val="FEFEFE"/>
                </a:solidFill>
                <a:ea typeface="Times New Roman"/>
              </a:rPr>
              <a:t>Digitalisierung</a:t>
            </a: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144426" y="2021055"/>
            <a:ext cx="9494078" cy="3811172"/>
          </a:xfrm>
          <a:prstGeom prst="rect">
            <a:avLst/>
          </a:prstGeom>
          <a:noFill/>
        </p:spPr>
        <p:txBody>
          <a:bodyPr wrap="square" lIns="0" tIns="0" rIns="0" bIns="0" rtlCol="0">
            <a:spAutoFit/>
          </a:bodyPr>
          <a:lstStyle/>
          <a:p>
            <a:pPr marL="514350" indent="-514350">
              <a:lnSpc>
                <a:spcPct val="150000"/>
              </a:lnSpc>
              <a:buFont typeface="+mj-lt"/>
              <a:buAutoNum type="arabicPeriod"/>
            </a:pPr>
            <a:r>
              <a:rPr lang="en-US" altLang="zh-CN" sz="2800" b="1" spc="-15" dirty="0" err="1">
                <a:solidFill>
                  <a:srgbClr val="FEFEFE"/>
                </a:solidFill>
                <a:ea typeface="Times New Roman"/>
              </a:rPr>
              <a:t>Möglichkeiten</a:t>
            </a:r>
            <a:endParaRPr lang="en-US" altLang="zh-CN" sz="2800" b="1" spc="-15" dirty="0">
              <a:solidFill>
                <a:srgbClr val="FEFEFE"/>
              </a:solidFill>
              <a:ea typeface="Times New Roman"/>
            </a:endParaRPr>
          </a:p>
          <a:p>
            <a:pPr marL="514350" indent="-514350">
              <a:lnSpc>
                <a:spcPct val="150000"/>
              </a:lnSpc>
              <a:buFont typeface="+mj-lt"/>
              <a:buAutoNum type="arabicPeriod"/>
            </a:pPr>
            <a:r>
              <a:rPr lang="en-US" altLang="zh-CN" sz="2800" b="1" spc="-15" dirty="0" err="1">
                <a:solidFill>
                  <a:srgbClr val="FEFEFE"/>
                </a:solidFill>
                <a:ea typeface="Times New Roman"/>
              </a:rPr>
              <a:t>Innovationen</a:t>
            </a:r>
            <a:r>
              <a:rPr lang="en-US" altLang="zh-CN" sz="2800" b="1" spc="-15" dirty="0">
                <a:solidFill>
                  <a:srgbClr val="FEFEFE"/>
                </a:solidFill>
                <a:ea typeface="Times New Roman"/>
              </a:rPr>
              <a:t> und </a:t>
            </a:r>
            <a:r>
              <a:rPr lang="en-US" altLang="zh-CN" sz="2800" b="1" spc="-15" dirty="0" err="1">
                <a:solidFill>
                  <a:srgbClr val="FEFEFE"/>
                </a:solidFill>
                <a:ea typeface="Times New Roman"/>
              </a:rPr>
              <a:t>Risiken</a:t>
            </a:r>
            <a:endParaRPr lang="en-US" altLang="zh-CN" sz="2800" b="1" spc="-15" dirty="0">
              <a:solidFill>
                <a:srgbClr val="FEFEFE"/>
              </a:solidFill>
              <a:ea typeface="Times New Roman"/>
            </a:endParaRPr>
          </a:p>
          <a:p>
            <a:pPr marL="514350" indent="-514350">
              <a:lnSpc>
                <a:spcPct val="150000"/>
              </a:lnSpc>
              <a:buFont typeface="+mj-lt"/>
              <a:buAutoNum type="arabicPeriod"/>
            </a:pPr>
            <a:r>
              <a:rPr lang="en-US" altLang="zh-CN" sz="2800" b="1" spc="-15" dirty="0">
                <a:solidFill>
                  <a:srgbClr val="FEFEFE"/>
                </a:solidFill>
                <a:ea typeface="Times New Roman"/>
              </a:rPr>
              <a:t>Three Horizons Framework</a:t>
            </a:r>
          </a:p>
          <a:p>
            <a:pPr marL="514350" indent="-514350">
              <a:lnSpc>
                <a:spcPct val="150000"/>
              </a:lnSpc>
              <a:buFont typeface="+mj-lt"/>
              <a:buAutoNum type="arabicPeriod"/>
            </a:pPr>
            <a:r>
              <a:rPr lang="en-US" altLang="zh-CN" sz="2800" b="1" spc="-15" dirty="0">
                <a:solidFill>
                  <a:srgbClr val="FEFEFE"/>
                </a:solidFill>
                <a:ea typeface="Times New Roman"/>
              </a:rPr>
              <a:t>EU Ansatz und der UK Ansatz</a:t>
            </a:r>
          </a:p>
          <a:p>
            <a:pPr marL="514350" indent="-514350">
              <a:lnSpc>
                <a:spcPct val="150000"/>
              </a:lnSpc>
              <a:buFont typeface="+mj-lt"/>
              <a:buAutoNum type="arabicPeriod"/>
            </a:pPr>
            <a:r>
              <a:rPr lang="en-US" altLang="zh-CN" sz="2800" b="1" spc="-15" dirty="0" err="1">
                <a:solidFill>
                  <a:srgbClr val="FEFEFE"/>
                </a:solidFill>
                <a:ea typeface="Times New Roman"/>
              </a:rPr>
              <a:t>Aufgaben</a:t>
            </a:r>
            <a:endParaRPr lang="en-US" altLang="zh-CN" sz="2800" b="1" spc="-15" dirty="0">
              <a:solidFill>
                <a:srgbClr val="FEFEFE"/>
              </a:solidFill>
              <a:ea typeface="Times New Roman"/>
            </a:endParaRPr>
          </a:p>
          <a:p>
            <a:pPr lvl="1">
              <a:lnSpc>
                <a:spcPct val="150000"/>
              </a:lnSpc>
            </a:pPr>
            <a:endParaRPr lang="en-US" altLang="zh-CN" sz="2800"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78607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144426" y="687309"/>
            <a:ext cx="8913974" cy="382156"/>
          </a:xfrm>
          <a:prstGeom prst="rect">
            <a:avLst/>
          </a:prstGeom>
          <a:noFill/>
        </p:spPr>
        <p:txBody>
          <a:bodyPr wrap="square" lIns="0" tIns="0" rIns="0" bIns="0" rtlCol="0">
            <a:spAutoFit/>
          </a:bodyPr>
          <a:lstStyle/>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412906" y="878387"/>
            <a:ext cx="8913974" cy="5220019"/>
          </a:xfrm>
          <a:prstGeom prst="rect">
            <a:avLst/>
          </a:prstGeom>
          <a:noFill/>
        </p:spPr>
        <p:txBody>
          <a:bodyPr wrap="square" lIns="0" tIns="0" rIns="0" bIns="0" rtlCol="0">
            <a:spAutoFit/>
          </a:bodyPr>
          <a:lstStyle/>
          <a:p>
            <a:pPr lvl="1">
              <a:lnSpc>
                <a:spcPct val="150000"/>
              </a:lnSpc>
            </a:pPr>
            <a:r>
              <a:rPr lang="en-GB" sz="2000" dirty="0">
                <a:solidFill>
                  <a:schemeClr val="bg1"/>
                </a:solidFill>
              </a:rPr>
              <a:t>“[…] if every instrument could accomplish its own work, obeying or anticipating the will of others, like the statues of Daedalus, or the tripods of Hephaestus, which, […] of their own accord entered the assembly of the Gods; if, in like manner, the shuttle would weave […] without a hand to guide it, chief workmen would not want servants, nor masters slaves.” Aristotle </a:t>
            </a:r>
          </a:p>
          <a:p>
            <a:pPr lvl="1">
              <a:lnSpc>
                <a:spcPct val="150000"/>
              </a:lnSpc>
            </a:pPr>
            <a:endParaRPr lang="en-GB" sz="2000" dirty="0">
              <a:solidFill>
                <a:schemeClr val="bg1"/>
              </a:solidFill>
            </a:endParaRPr>
          </a:p>
          <a:p>
            <a:pPr lvl="1">
              <a:lnSpc>
                <a:spcPct val="150000"/>
              </a:lnSpc>
            </a:pPr>
            <a:r>
              <a:rPr lang="de-DE" altLang="zh-CN" spc="-15" dirty="0">
                <a:solidFill>
                  <a:schemeClr val="bg1"/>
                </a:solidFill>
                <a:ea typeface="Times New Roman"/>
              </a:rPr>
              <a:t>Freie deutsche Übersetzung nach Aristotle:  „[...] wenn jedes Instrument sein eigenes Werk vollbringen könnte, dem Willen anderer gehorchen oder vorwegnehmen, wie die Statuen von </a:t>
            </a:r>
            <a:r>
              <a:rPr lang="de-DE" altLang="zh-CN" spc="-15" dirty="0" err="1">
                <a:solidFill>
                  <a:schemeClr val="bg1"/>
                </a:solidFill>
                <a:ea typeface="Times New Roman"/>
              </a:rPr>
              <a:t>Daedalus</a:t>
            </a:r>
            <a:r>
              <a:rPr lang="de-DE" altLang="zh-CN" spc="-15" dirty="0">
                <a:solidFill>
                  <a:schemeClr val="bg1"/>
                </a:solidFill>
                <a:ea typeface="Times New Roman"/>
              </a:rPr>
              <a:t> oder die Stative des Hephaestus, die von sich aus in die Versammlung der Götter eingetreten sind; wenn der Shuttle in ähnlicher Weise verweben würde [...] ohne eine Hand, um ihn zu führen, würden die Hauptarbeiter weder Diener noch Meistersklaven wollen.“</a:t>
            </a:r>
            <a:endParaRPr lang="en-US" altLang="zh-CN" spc="-15" dirty="0">
              <a:solidFill>
                <a:schemeClr val="bg1"/>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3</a:t>
            </a:fld>
            <a:endParaRPr lang="en-US" sz="1800" dirty="0">
              <a:solidFill>
                <a:schemeClr val="bg1"/>
              </a:solidFill>
            </a:endParaRPr>
          </a:p>
        </p:txBody>
      </p:sp>
    </p:spTree>
    <p:extLst>
      <p:ext uri="{BB962C8B-B14F-4D97-AF65-F5344CB8AC3E}">
        <p14:creationId xmlns:p14="http://schemas.microsoft.com/office/powerpoint/2010/main" val="25342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144426" y="687309"/>
            <a:ext cx="8913974" cy="382156"/>
          </a:xfrm>
          <a:prstGeom prst="rect">
            <a:avLst/>
          </a:prstGeom>
          <a:noFill/>
        </p:spPr>
        <p:txBody>
          <a:bodyPr wrap="square" lIns="0" tIns="0" rIns="0" bIns="0" rtlCol="0">
            <a:spAutoFit/>
          </a:bodyPr>
          <a:lstStyle/>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340242" y="2836330"/>
            <a:ext cx="11674549" cy="1521955"/>
          </a:xfrm>
          <a:prstGeom prst="rect">
            <a:avLst/>
          </a:prstGeom>
          <a:noFill/>
        </p:spPr>
        <p:txBody>
          <a:bodyPr wrap="square" lIns="0" tIns="0" rIns="0" bIns="0" rtlCol="0">
            <a:spAutoFit/>
          </a:bodyPr>
          <a:lstStyle/>
          <a:p>
            <a:pPr lvl="1">
              <a:lnSpc>
                <a:spcPct val="150000"/>
              </a:lnSpc>
            </a:pPr>
            <a:r>
              <a:rPr lang="de-DE" sz="2400" dirty="0">
                <a:solidFill>
                  <a:schemeClr val="bg1"/>
                </a:solidFill>
              </a:rPr>
              <a:t>65 % der künftigen Generation werden freie Stellen haben, dessen Stellenbeschreibung aktuell noch nicht einmal existiert! (</a:t>
            </a:r>
            <a:r>
              <a:rPr lang="en-GB" sz="2000" dirty="0">
                <a:solidFill>
                  <a:schemeClr val="bg1"/>
                </a:solidFill>
              </a:rPr>
              <a:t>OECD, Organisation for Economic Co-operation and Development)</a:t>
            </a: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4</a:t>
            </a:fld>
            <a:endParaRPr lang="en-US" sz="1800" dirty="0">
              <a:solidFill>
                <a:schemeClr val="bg1"/>
              </a:solidFill>
            </a:endParaRPr>
          </a:p>
        </p:txBody>
      </p:sp>
    </p:spTree>
    <p:extLst>
      <p:ext uri="{BB962C8B-B14F-4D97-AF65-F5344CB8AC3E}">
        <p14:creationId xmlns:p14="http://schemas.microsoft.com/office/powerpoint/2010/main" val="160138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5</a:t>
            </a:fld>
            <a:endParaRPr lang="en-US" sz="1800" dirty="0">
              <a:solidFill>
                <a:schemeClr val="bg1"/>
              </a:solidFill>
            </a:endParaRPr>
          </a:p>
        </p:txBody>
      </p:sp>
      <p:sp>
        <p:nvSpPr>
          <p:cNvPr id="5" name="TextBox 3"/>
          <p:cNvSpPr txBox="1"/>
          <p:nvPr/>
        </p:nvSpPr>
        <p:spPr>
          <a:xfrm>
            <a:off x="1144426" y="873843"/>
            <a:ext cx="8913974" cy="846386"/>
          </a:xfrm>
          <a:prstGeom prst="rect">
            <a:avLst/>
          </a:prstGeom>
          <a:noFill/>
        </p:spPr>
        <p:txBody>
          <a:bodyPr wrap="square" lIns="0" tIns="0" rIns="0" bIns="0" rtlCol="0">
            <a:spAutoFit/>
          </a:bodyPr>
          <a:lstStyle/>
          <a:p>
            <a:pPr marL="0">
              <a:lnSpc>
                <a:spcPct val="100000"/>
              </a:lnSpc>
            </a:pPr>
            <a:r>
              <a:rPr lang="en-US" altLang="zh-CN" sz="3600" spc="-150" dirty="0" err="1">
                <a:solidFill>
                  <a:srgbClr val="FEFEFE"/>
                </a:solidFill>
                <a:ea typeface="Times New Roman"/>
              </a:rPr>
              <a:t>Möglichkeiten</a:t>
            </a:r>
            <a:r>
              <a:rPr lang="en-US" altLang="zh-CN" sz="3600" spc="-150" dirty="0">
                <a:solidFill>
                  <a:srgbClr val="FEFEFE"/>
                </a:solidFill>
                <a:ea typeface="Times New Roman"/>
              </a:rPr>
              <a:t> </a:t>
            </a:r>
            <a:endParaRPr lang="en-US" dirty="0"/>
          </a:p>
          <a:p>
            <a:pPr marL="0">
              <a:lnSpc>
                <a:spcPct val="100000"/>
              </a:lnSpc>
            </a:pPr>
            <a:endParaRPr lang="en-US" altLang="zh-CN" sz="1900" dirty="0">
              <a:solidFill>
                <a:srgbClr val="FEFEFE"/>
              </a:solidFill>
              <a:ea typeface="Times New Roman"/>
            </a:endParaRPr>
          </a:p>
        </p:txBody>
      </p:sp>
      <p:graphicFrame>
        <p:nvGraphicFramePr>
          <p:cNvPr id="4" name="Diagramm 3"/>
          <p:cNvGraphicFramePr/>
          <p:nvPr>
            <p:extLst>
              <p:ext uri="{D42A27DB-BD31-4B8C-83A1-F6EECF244321}">
                <p14:modId xmlns:p14="http://schemas.microsoft.com/office/powerpoint/2010/main" val="3194931465"/>
              </p:ext>
            </p:extLst>
          </p:nvPr>
        </p:nvGraphicFramePr>
        <p:xfrm>
          <a:off x="1637415" y="1339702"/>
          <a:ext cx="8323348" cy="450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66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6</a:t>
            </a:fld>
            <a:endParaRPr lang="en-US" sz="1800" dirty="0">
              <a:solidFill>
                <a:schemeClr val="bg1"/>
              </a:solidFill>
            </a:endParaRPr>
          </a:p>
        </p:txBody>
      </p:sp>
      <p:sp>
        <p:nvSpPr>
          <p:cNvPr id="5" name="TextBox 3"/>
          <p:cNvSpPr txBox="1"/>
          <p:nvPr/>
        </p:nvSpPr>
        <p:spPr>
          <a:xfrm>
            <a:off x="858099" y="647802"/>
            <a:ext cx="8913974" cy="846386"/>
          </a:xfrm>
          <a:prstGeom prst="rect">
            <a:avLst/>
          </a:prstGeom>
          <a:noFill/>
        </p:spPr>
        <p:txBody>
          <a:bodyPr wrap="square" lIns="0" tIns="0" rIns="0" bIns="0" rtlCol="0">
            <a:spAutoFit/>
          </a:bodyPr>
          <a:lstStyle/>
          <a:p>
            <a:pPr marL="0">
              <a:lnSpc>
                <a:spcPct val="100000"/>
              </a:lnSpc>
            </a:pPr>
            <a:r>
              <a:rPr lang="en-US" altLang="zh-CN" sz="3600" spc="-150" dirty="0" err="1">
                <a:solidFill>
                  <a:srgbClr val="FEFEFE"/>
                </a:solidFill>
                <a:ea typeface="Times New Roman"/>
              </a:rPr>
              <a:t>Möglichkeiten</a:t>
            </a:r>
            <a:r>
              <a:rPr lang="en-US" altLang="zh-CN" sz="3600" spc="-150" dirty="0">
                <a:solidFill>
                  <a:srgbClr val="FEFEFE"/>
                </a:solidFill>
                <a:ea typeface="Times New Roman"/>
              </a:rPr>
              <a:t> (</a:t>
            </a:r>
            <a:r>
              <a:rPr lang="en-US" altLang="zh-CN" sz="3600" spc="-150" dirty="0" err="1">
                <a:solidFill>
                  <a:srgbClr val="FEFEFE"/>
                </a:solidFill>
                <a:ea typeface="Times New Roman"/>
              </a:rPr>
              <a:t>Beispiele</a:t>
            </a:r>
            <a:r>
              <a:rPr lang="en-US" altLang="zh-CN" sz="3600" spc="-150" dirty="0">
                <a:solidFill>
                  <a:srgbClr val="FEFEFE"/>
                </a:solidFill>
                <a:ea typeface="Times New Roman"/>
              </a:rPr>
              <a:t>)</a:t>
            </a:r>
            <a:endParaRPr lang="en-US" dirty="0"/>
          </a:p>
          <a:p>
            <a:pPr marL="0">
              <a:lnSpc>
                <a:spcPct val="100000"/>
              </a:lnSpc>
            </a:pPr>
            <a:endParaRPr lang="en-US" altLang="zh-CN" sz="1900" dirty="0">
              <a:solidFill>
                <a:srgbClr val="FEFEFE"/>
              </a:solidFill>
              <a:ea typeface="Times New Roman"/>
            </a:endParaRPr>
          </a:p>
        </p:txBody>
      </p:sp>
      <p:graphicFrame>
        <p:nvGraphicFramePr>
          <p:cNvPr id="2" name="Diagram 1">
            <a:extLst>
              <a:ext uri="{FF2B5EF4-FFF2-40B4-BE49-F238E27FC236}">
                <a16:creationId xmlns:a16="http://schemas.microsoft.com/office/drawing/2014/main" id="{99427ECB-28DD-7A42-A922-89F0BB1BD2E6}"/>
              </a:ext>
            </a:extLst>
          </p:cNvPr>
          <p:cNvGraphicFramePr/>
          <p:nvPr>
            <p:extLst>
              <p:ext uri="{D42A27DB-BD31-4B8C-83A1-F6EECF244321}">
                <p14:modId xmlns:p14="http://schemas.microsoft.com/office/powerpoint/2010/main" val="1732187566"/>
              </p:ext>
            </p:extLst>
          </p:nvPr>
        </p:nvGraphicFramePr>
        <p:xfrm>
          <a:off x="1644073" y="1494188"/>
          <a:ext cx="8128000" cy="475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37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7</a:t>
            </a:fld>
            <a:endParaRPr lang="en-US" sz="1800" dirty="0">
              <a:solidFill>
                <a:schemeClr val="bg1"/>
              </a:solidFill>
            </a:endParaRPr>
          </a:p>
        </p:txBody>
      </p:sp>
      <p:sp>
        <p:nvSpPr>
          <p:cNvPr id="5" name="TextBox 3"/>
          <p:cNvSpPr txBox="1"/>
          <p:nvPr/>
        </p:nvSpPr>
        <p:spPr>
          <a:xfrm>
            <a:off x="1232916" y="1070929"/>
            <a:ext cx="8913974" cy="846386"/>
          </a:xfrm>
          <a:prstGeom prst="rect">
            <a:avLst/>
          </a:prstGeom>
          <a:noFill/>
        </p:spPr>
        <p:txBody>
          <a:bodyPr wrap="square" lIns="0" tIns="0" rIns="0" bIns="0" rtlCol="0">
            <a:spAutoFit/>
          </a:bodyPr>
          <a:lstStyle/>
          <a:p>
            <a:pPr marL="0">
              <a:lnSpc>
                <a:spcPct val="100000"/>
              </a:lnSpc>
            </a:pPr>
            <a:r>
              <a:rPr lang="en-US" altLang="zh-CN" sz="3600" spc="-150" dirty="0" err="1">
                <a:solidFill>
                  <a:srgbClr val="FEFEFE"/>
                </a:solidFill>
                <a:ea typeface="Times New Roman"/>
              </a:rPr>
              <a:t>Risiken</a:t>
            </a:r>
            <a:endParaRPr lang="en-US" dirty="0"/>
          </a:p>
          <a:p>
            <a:pPr marL="0">
              <a:lnSpc>
                <a:spcPct val="100000"/>
              </a:lnSpc>
            </a:pPr>
            <a:endParaRPr lang="en-US" altLang="zh-CN" sz="1900" dirty="0">
              <a:solidFill>
                <a:srgbClr val="FEFEFE"/>
              </a:solidFill>
              <a:ea typeface="Times New Roman"/>
            </a:endParaRPr>
          </a:p>
        </p:txBody>
      </p:sp>
      <p:graphicFrame>
        <p:nvGraphicFramePr>
          <p:cNvPr id="4" name="Diagramm 3"/>
          <p:cNvGraphicFramePr/>
          <p:nvPr>
            <p:extLst>
              <p:ext uri="{D42A27DB-BD31-4B8C-83A1-F6EECF244321}">
                <p14:modId xmlns:p14="http://schemas.microsoft.com/office/powerpoint/2010/main" val="3633272309"/>
              </p:ext>
            </p:extLst>
          </p:nvPr>
        </p:nvGraphicFramePr>
        <p:xfrm>
          <a:off x="831273" y="2060961"/>
          <a:ext cx="10307781" cy="373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20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144426" y="687309"/>
            <a:ext cx="8913974" cy="382156"/>
          </a:xfrm>
          <a:prstGeom prst="rect">
            <a:avLst/>
          </a:prstGeom>
          <a:noFill/>
        </p:spPr>
        <p:txBody>
          <a:bodyPr wrap="square" lIns="0" tIns="0" rIns="0" bIns="0" rtlCol="0">
            <a:spAutoFit/>
          </a:bodyPr>
          <a:lstStyle/>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258725" y="2207726"/>
            <a:ext cx="11674549" cy="3266728"/>
          </a:xfrm>
          <a:prstGeom prst="rect">
            <a:avLst/>
          </a:prstGeom>
          <a:noFill/>
        </p:spPr>
        <p:txBody>
          <a:bodyPr wrap="square" lIns="0" tIns="0" rIns="0" bIns="0" rtlCol="0">
            <a:spAutoFit/>
          </a:bodyPr>
          <a:lstStyle/>
          <a:p>
            <a:pPr lvl="1">
              <a:lnSpc>
                <a:spcPct val="150000"/>
              </a:lnSpc>
            </a:pPr>
            <a:r>
              <a:rPr lang="de-DE" sz="2400" dirty="0">
                <a:solidFill>
                  <a:schemeClr val="bg1"/>
                </a:solidFill>
              </a:rPr>
              <a:t>Aktuelle Themen:</a:t>
            </a:r>
          </a:p>
          <a:p>
            <a:pPr marL="800100" lvl="1" indent="-342900">
              <a:lnSpc>
                <a:spcPct val="150000"/>
              </a:lnSpc>
              <a:buFont typeface="Arial" panose="020B0604020202020204" pitchFamily="34" charset="0"/>
              <a:buChar char="•"/>
            </a:pPr>
            <a:r>
              <a:rPr lang="de-DE" sz="2400" dirty="0">
                <a:solidFill>
                  <a:schemeClr val="bg1"/>
                </a:solidFill>
              </a:rPr>
              <a:t>Mangelnde Investitionen (derzeit Forschung in der Radiofrequenz-Identifikation ist würdiger Bereich der Investitionen)</a:t>
            </a:r>
          </a:p>
          <a:p>
            <a:pPr marL="800100" lvl="1" indent="-342900">
              <a:lnSpc>
                <a:spcPct val="150000"/>
              </a:lnSpc>
              <a:buFont typeface="Arial" panose="020B0604020202020204" pitchFamily="34" charset="0"/>
              <a:buChar char="•"/>
            </a:pPr>
            <a:r>
              <a:rPr lang="de-DE" sz="2400" dirty="0">
                <a:solidFill>
                  <a:schemeClr val="bg1"/>
                </a:solidFill>
              </a:rPr>
              <a:t>Produktivitätskrise</a:t>
            </a:r>
          </a:p>
          <a:p>
            <a:pPr marL="800100" lvl="1" indent="-342900">
              <a:lnSpc>
                <a:spcPct val="150000"/>
              </a:lnSpc>
              <a:buFont typeface="Arial" panose="020B0604020202020204" pitchFamily="34" charset="0"/>
              <a:buChar char="•"/>
            </a:pPr>
            <a:r>
              <a:rPr lang="de-DE" sz="2400" dirty="0">
                <a:solidFill>
                  <a:schemeClr val="bg1"/>
                </a:solidFill>
              </a:rPr>
              <a:t>Technologische Transformation dauert länger als erwartet</a:t>
            </a:r>
          </a:p>
          <a:p>
            <a:pPr lvl="1">
              <a:lnSpc>
                <a:spcPct val="150000"/>
              </a:lnSpc>
            </a:pPr>
            <a:endParaRPr lang="de-DE" sz="2400" dirty="0">
              <a:solidFill>
                <a:schemeClr val="bg1"/>
              </a:solidFill>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8</a:t>
            </a:fld>
            <a:endParaRPr lang="en-US" sz="1800" dirty="0">
              <a:solidFill>
                <a:schemeClr val="bg1"/>
              </a:solidFill>
            </a:endParaRPr>
          </a:p>
        </p:txBody>
      </p:sp>
    </p:spTree>
    <p:extLst>
      <p:ext uri="{BB962C8B-B14F-4D97-AF65-F5344CB8AC3E}">
        <p14:creationId xmlns:p14="http://schemas.microsoft.com/office/powerpoint/2010/main" val="389638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9</a:t>
            </a:fld>
            <a:endParaRPr lang="en-US" sz="1800" dirty="0">
              <a:solidFill>
                <a:schemeClr val="bg1"/>
              </a:solidFill>
            </a:endParaRPr>
          </a:p>
        </p:txBody>
      </p:sp>
      <p:sp>
        <p:nvSpPr>
          <p:cNvPr id="5" name="TextBox 3"/>
          <p:cNvSpPr txBox="1"/>
          <p:nvPr/>
        </p:nvSpPr>
        <p:spPr>
          <a:xfrm>
            <a:off x="1232916" y="1070929"/>
            <a:ext cx="8913974" cy="382156"/>
          </a:xfrm>
          <a:prstGeom prst="rect">
            <a:avLst/>
          </a:prstGeom>
          <a:noFill/>
        </p:spPr>
        <p:txBody>
          <a:bodyPr wrap="square" lIns="0" tIns="0" rIns="0" bIns="0" rtlCol="0">
            <a:spAutoFit/>
          </a:bodyPr>
          <a:lstStyle/>
          <a:p>
            <a:pPr>
              <a:lnSpc>
                <a:spcPts val="690"/>
              </a:lnSpc>
            </a:pPr>
            <a:endParaRPr lang="en-US"/>
          </a:p>
          <a:p>
            <a:pPr marL="0">
              <a:lnSpc>
                <a:spcPct val="100000"/>
              </a:lnSpc>
            </a:pPr>
            <a:endParaRPr lang="en-US" altLang="zh-CN" sz="1900" dirty="0">
              <a:solidFill>
                <a:srgbClr val="FEFEFE"/>
              </a:solidFill>
              <a:ea typeface="Times New Roman"/>
            </a:endParaRPr>
          </a:p>
        </p:txBody>
      </p:sp>
      <p:sp>
        <p:nvSpPr>
          <p:cNvPr id="2" name="TextBox 1">
            <a:extLst>
              <a:ext uri="{FF2B5EF4-FFF2-40B4-BE49-F238E27FC236}">
                <a16:creationId xmlns:a16="http://schemas.microsoft.com/office/drawing/2014/main" id="{939B8278-8410-A64E-8BEB-6F105B98E293}"/>
              </a:ext>
            </a:extLst>
          </p:cNvPr>
          <p:cNvSpPr txBox="1"/>
          <p:nvPr/>
        </p:nvSpPr>
        <p:spPr>
          <a:xfrm>
            <a:off x="552893" y="2770547"/>
            <a:ext cx="8250865" cy="1200329"/>
          </a:xfrm>
          <a:prstGeom prst="rect">
            <a:avLst/>
          </a:prstGeom>
          <a:noFill/>
        </p:spPr>
        <p:txBody>
          <a:bodyPr wrap="square" rtlCol="0">
            <a:spAutoFit/>
          </a:bodyPr>
          <a:lstStyle/>
          <a:p>
            <a:r>
              <a:rPr lang="de-DE" dirty="0">
                <a:solidFill>
                  <a:schemeClr val="bg1"/>
                </a:solidFill>
              </a:rPr>
              <a:t>Die Lee Kuan </a:t>
            </a:r>
            <a:r>
              <a:rPr lang="de-DE" dirty="0" err="1">
                <a:solidFill>
                  <a:schemeClr val="bg1"/>
                </a:solidFill>
              </a:rPr>
              <a:t>Yew</a:t>
            </a:r>
            <a:r>
              <a:rPr lang="de-DE" dirty="0">
                <a:solidFill>
                  <a:schemeClr val="bg1"/>
                </a:solidFill>
              </a:rPr>
              <a:t> School </a:t>
            </a:r>
            <a:r>
              <a:rPr lang="de-DE" dirty="0" err="1">
                <a:solidFill>
                  <a:schemeClr val="bg1"/>
                </a:solidFill>
              </a:rPr>
              <a:t>of</a:t>
            </a:r>
            <a:r>
              <a:rPr lang="de-DE" dirty="0">
                <a:solidFill>
                  <a:schemeClr val="bg1"/>
                </a:solidFill>
              </a:rPr>
              <a:t> Public Policy, unterstützt von der Konrad Adenauer Stiftung, diskutierte in ihrem Workshop-Bericht über ihr etabliertes </a:t>
            </a:r>
            <a:r>
              <a:rPr lang="de-DE" dirty="0" err="1">
                <a:solidFill>
                  <a:schemeClr val="bg1"/>
                </a:solidFill>
              </a:rPr>
              <a:t>Three</a:t>
            </a:r>
            <a:r>
              <a:rPr lang="de-DE" dirty="0">
                <a:solidFill>
                  <a:schemeClr val="bg1"/>
                </a:solidFill>
              </a:rPr>
              <a:t> Horizons Framework (zu deutsch: Drei-Horizont-Rahmenmodell), das die Zukunft der Digitalisierung beschreibt.</a:t>
            </a:r>
            <a:endParaRPr lang="en-US" dirty="0">
              <a:solidFill>
                <a:schemeClr val="bg1"/>
              </a:solidFill>
            </a:endParaRPr>
          </a:p>
        </p:txBody>
      </p:sp>
      <p:sp>
        <p:nvSpPr>
          <p:cNvPr id="6" name="TextBox 5">
            <a:extLst>
              <a:ext uri="{FF2B5EF4-FFF2-40B4-BE49-F238E27FC236}">
                <a16:creationId xmlns:a16="http://schemas.microsoft.com/office/drawing/2014/main" id="{C79BD7FE-E383-B44D-8E2D-6F47340B6382}"/>
              </a:ext>
            </a:extLst>
          </p:cNvPr>
          <p:cNvSpPr txBox="1"/>
          <p:nvPr/>
        </p:nvSpPr>
        <p:spPr>
          <a:xfrm>
            <a:off x="1232916" y="809319"/>
            <a:ext cx="4678786" cy="584775"/>
          </a:xfrm>
          <a:prstGeom prst="rect">
            <a:avLst/>
          </a:prstGeom>
          <a:noFill/>
        </p:spPr>
        <p:txBody>
          <a:bodyPr wrap="square" rtlCol="0">
            <a:spAutoFit/>
          </a:bodyPr>
          <a:lstStyle/>
          <a:p>
            <a:r>
              <a:rPr lang="en-US" sz="3200" dirty="0">
                <a:solidFill>
                  <a:schemeClr val="bg1"/>
                </a:solidFill>
              </a:rPr>
              <a:t>Three Horizons Framework </a:t>
            </a:r>
          </a:p>
        </p:txBody>
      </p:sp>
    </p:spTree>
    <p:extLst>
      <p:ext uri="{BB962C8B-B14F-4D97-AF65-F5344CB8AC3E}">
        <p14:creationId xmlns:p14="http://schemas.microsoft.com/office/powerpoint/2010/main" val="2537210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Breitbild</PresentationFormat>
  <Paragraphs>137</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等线</vt:lpstr>
      <vt:lpstr>Arial</vt:lpstr>
      <vt:lpstr>Calibri</vt:lpstr>
      <vt:lpstr>Calibri Light</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elnpartner@outlook.com</dc:creator>
  <cp:lastModifiedBy>jsc</cp:lastModifiedBy>
  <cp:revision>34</cp:revision>
  <dcterms:created xsi:type="dcterms:W3CDTF">2020-05-19T07:29:51Z</dcterms:created>
  <dcterms:modified xsi:type="dcterms:W3CDTF">2021-07-15T14:14:26Z</dcterms:modified>
</cp:coreProperties>
</file>