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2" r:id="rId4"/>
    <p:sldId id="293" r:id="rId5"/>
    <p:sldId id="296" r:id="rId6"/>
    <p:sldId id="295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62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7880B-9F69-4690-B929-51E70B924187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79291C4-C9D1-4DF4-8940-9D065B3BCCC3}">
      <dgm:prSet phldrT="[Text]" custT="1"/>
      <dgm:spPr/>
      <dgm:t>
        <a:bodyPr/>
        <a:lstStyle/>
        <a:p>
          <a:r>
            <a:rPr lang="de-DE" sz="1800">
              <a:latin typeface="+mj-lt"/>
            </a:rPr>
            <a:t>Einfacher bequemer Zugang</a:t>
          </a:r>
          <a:endParaRPr lang="de-DE" sz="1800" dirty="0">
            <a:latin typeface="+mj-lt"/>
          </a:endParaRPr>
        </a:p>
      </dgm:t>
    </dgm:pt>
    <dgm:pt modelId="{00F9865A-62A9-4B2D-9D4E-EB710FC4CCAF}" type="parTrans" cxnId="{B20053D8-F8A3-4FE1-A411-2EABBD60E0C0}">
      <dgm:prSet/>
      <dgm:spPr/>
      <dgm:t>
        <a:bodyPr/>
        <a:lstStyle/>
        <a:p>
          <a:endParaRPr lang="de-DE" sz="2800"/>
        </a:p>
      </dgm:t>
    </dgm:pt>
    <dgm:pt modelId="{486D3F8E-E8A1-4F13-9A92-D0D84F07386C}" type="sibTrans" cxnId="{B20053D8-F8A3-4FE1-A411-2EABBD60E0C0}">
      <dgm:prSet/>
      <dgm:spPr/>
      <dgm:t>
        <a:bodyPr/>
        <a:lstStyle/>
        <a:p>
          <a:endParaRPr lang="de-DE" sz="2800"/>
        </a:p>
      </dgm:t>
    </dgm:pt>
    <dgm:pt modelId="{077E3712-DECF-476D-BB26-CBDEBB396677}">
      <dgm:prSet custT="1"/>
      <dgm:spPr/>
      <dgm:t>
        <a:bodyPr/>
        <a:lstStyle/>
        <a:p>
          <a:r>
            <a:rPr lang="de-DE" sz="1800" dirty="0">
              <a:latin typeface="+mj-lt"/>
            </a:rPr>
            <a:t>Erhöhte Produktivität</a:t>
          </a:r>
        </a:p>
      </dgm:t>
    </dgm:pt>
    <dgm:pt modelId="{B59D00BA-0C68-4D82-9624-769197048385}" type="parTrans" cxnId="{2FB39794-9781-4D67-B735-74E312ED8E88}">
      <dgm:prSet/>
      <dgm:spPr/>
      <dgm:t>
        <a:bodyPr/>
        <a:lstStyle/>
        <a:p>
          <a:endParaRPr lang="de-DE" sz="2800"/>
        </a:p>
      </dgm:t>
    </dgm:pt>
    <dgm:pt modelId="{4FB8BDBA-75EE-4CFB-8CE4-D7C511889D78}" type="sibTrans" cxnId="{2FB39794-9781-4D67-B735-74E312ED8E88}">
      <dgm:prSet/>
      <dgm:spPr/>
      <dgm:t>
        <a:bodyPr/>
        <a:lstStyle/>
        <a:p>
          <a:endParaRPr lang="de-DE" sz="2800"/>
        </a:p>
      </dgm:t>
    </dgm:pt>
    <dgm:pt modelId="{C57A183D-2590-46D3-B797-3C4E6F5911F4}">
      <dgm:prSet custT="1"/>
      <dgm:spPr/>
      <dgm:t>
        <a:bodyPr/>
        <a:lstStyle/>
        <a:p>
          <a:r>
            <a:rPr lang="de-DE" sz="1800" dirty="0">
              <a:latin typeface="+mj-lt"/>
            </a:rPr>
            <a:t>Ressourceneffizienz</a:t>
          </a:r>
        </a:p>
      </dgm:t>
    </dgm:pt>
    <dgm:pt modelId="{C61B1D0D-FCE4-44BB-85B5-28E216ADAA98}" type="parTrans" cxnId="{7C4562BA-3AA7-455A-BB58-A5B88D89F22B}">
      <dgm:prSet/>
      <dgm:spPr/>
      <dgm:t>
        <a:bodyPr/>
        <a:lstStyle/>
        <a:p>
          <a:endParaRPr lang="de-DE" sz="2800"/>
        </a:p>
      </dgm:t>
    </dgm:pt>
    <dgm:pt modelId="{4AEAB0BB-CA2B-42E8-94D0-0D78EE1F2A53}" type="sibTrans" cxnId="{7C4562BA-3AA7-455A-BB58-A5B88D89F22B}">
      <dgm:prSet/>
      <dgm:spPr/>
      <dgm:t>
        <a:bodyPr/>
        <a:lstStyle/>
        <a:p>
          <a:endParaRPr lang="de-DE" sz="2800"/>
        </a:p>
      </dgm:t>
    </dgm:pt>
    <dgm:pt modelId="{903FEB41-5852-407E-A6E5-9CF9054614FF}">
      <dgm:prSet custT="1"/>
      <dgm:spPr/>
      <dgm:t>
        <a:bodyPr/>
        <a:lstStyle/>
        <a:p>
          <a:r>
            <a:rPr lang="de-DE" sz="1800" dirty="0">
              <a:latin typeface="+mj-lt"/>
            </a:rPr>
            <a:t>Umweltfreundliche</a:t>
          </a:r>
        </a:p>
      </dgm:t>
    </dgm:pt>
    <dgm:pt modelId="{50D6289E-BDAC-485F-888C-5EAB6E5E34B4}" type="parTrans" cxnId="{4238060A-9F66-41EE-B2DC-ED957C5A025F}">
      <dgm:prSet/>
      <dgm:spPr/>
      <dgm:t>
        <a:bodyPr/>
        <a:lstStyle/>
        <a:p>
          <a:endParaRPr lang="de-DE" sz="2800"/>
        </a:p>
      </dgm:t>
    </dgm:pt>
    <dgm:pt modelId="{9D937A53-C4B9-4FCE-81C1-12175B617497}" type="sibTrans" cxnId="{4238060A-9F66-41EE-B2DC-ED957C5A025F}">
      <dgm:prSet/>
      <dgm:spPr/>
      <dgm:t>
        <a:bodyPr/>
        <a:lstStyle/>
        <a:p>
          <a:endParaRPr lang="de-DE" sz="2800"/>
        </a:p>
      </dgm:t>
    </dgm:pt>
    <dgm:pt modelId="{60832D9B-563F-460B-879C-B9A8B7D2F581}">
      <dgm:prSet custT="1"/>
      <dgm:spPr/>
      <dgm:t>
        <a:bodyPr/>
        <a:lstStyle/>
        <a:p>
          <a:r>
            <a:rPr lang="de-DE" sz="1800" dirty="0">
              <a:latin typeface="+mj-lt"/>
            </a:rPr>
            <a:t>Sichere Aufbewahrung von Dokumenten</a:t>
          </a:r>
        </a:p>
      </dgm:t>
    </dgm:pt>
    <dgm:pt modelId="{863AF424-6CB8-465B-B1BC-07E2BC85CC75}" type="parTrans" cxnId="{4617388F-6C49-45D9-8E59-3E5EF5923AB9}">
      <dgm:prSet/>
      <dgm:spPr/>
      <dgm:t>
        <a:bodyPr/>
        <a:lstStyle/>
        <a:p>
          <a:endParaRPr lang="de-DE" sz="2800"/>
        </a:p>
      </dgm:t>
    </dgm:pt>
    <dgm:pt modelId="{FA5359DB-F92D-4BCC-9BA9-D9FCD1C28AA3}" type="sibTrans" cxnId="{4617388F-6C49-45D9-8E59-3E5EF5923AB9}">
      <dgm:prSet/>
      <dgm:spPr/>
      <dgm:t>
        <a:bodyPr/>
        <a:lstStyle/>
        <a:p>
          <a:endParaRPr lang="de-DE" sz="2800"/>
        </a:p>
      </dgm:t>
    </dgm:pt>
    <dgm:pt modelId="{E7286C9B-9FEE-402D-9A36-CDB69AEBE0BC}">
      <dgm:prSet custT="1"/>
      <dgm:spPr/>
      <dgm:t>
        <a:bodyPr/>
        <a:lstStyle/>
        <a:p>
          <a:r>
            <a:rPr lang="de-DE" sz="1800" dirty="0">
              <a:latin typeface="+mj-lt"/>
            </a:rPr>
            <a:t>Online-Plattformen (MOOC – Massive Open Online Kurse)</a:t>
          </a:r>
        </a:p>
      </dgm:t>
    </dgm:pt>
    <dgm:pt modelId="{D257CC89-9828-46C8-9AD0-541D19FEC7A9}" type="parTrans" cxnId="{2F913BA5-68B4-4EC0-8BC8-77F95B9BAA12}">
      <dgm:prSet/>
      <dgm:spPr/>
      <dgm:t>
        <a:bodyPr/>
        <a:lstStyle/>
        <a:p>
          <a:endParaRPr lang="de-DE" sz="2800"/>
        </a:p>
      </dgm:t>
    </dgm:pt>
    <dgm:pt modelId="{5931DC01-1BD4-48B1-96D2-B8C032DBD9E0}" type="sibTrans" cxnId="{2F913BA5-68B4-4EC0-8BC8-77F95B9BAA12}">
      <dgm:prSet/>
      <dgm:spPr/>
      <dgm:t>
        <a:bodyPr/>
        <a:lstStyle/>
        <a:p>
          <a:endParaRPr lang="de-DE" sz="2800"/>
        </a:p>
      </dgm:t>
    </dgm:pt>
    <dgm:pt modelId="{A3227453-0E32-4399-8D6B-F826BB0648C3}">
      <dgm:prSet custT="1"/>
      <dgm:spPr/>
      <dgm:t>
        <a:bodyPr/>
        <a:lstStyle/>
        <a:p>
          <a:r>
            <a:rPr lang="en-US" sz="1800" dirty="0">
              <a:latin typeface="+mj-lt"/>
            </a:rPr>
            <a:t>Learning Management Systemsc(z.B. Blackboard)</a:t>
          </a:r>
          <a:endParaRPr lang="de-DE" sz="1800" dirty="0">
            <a:latin typeface="+mj-lt"/>
          </a:endParaRPr>
        </a:p>
      </dgm:t>
    </dgm:pt>
    <dgm:pt modelId="{19EC949E-06A5-4374-9D7E-3F9FF6925844}" type="parTrans" cxnId="{FA104C65-7FDD-4860-8CB4-67D0335030F8}">
      <dgm:prSet/>
      <dgm:spPr/>
      <dgm:t>
        <a:bodyPr/>
        <a:lstStyle/>
        <a:p>
          <a:endParaRPr lang="de-DE" sz="2800"/>
        </a:p>
      </dgm:t>
    </dgm:pt>
    <dgm:pt modelId="{D170ECEC-10BE-495D-A26B-7458830585A5}" type="sibTrans" cxnId="{FA104C65-7FDD-4860-8CB4-67D0335030F8}">
      <dgm:prSet/>
      <dgm:spPr/>
      <dgm:t>
        <a:bodyPr/>
        <a:lstStyle/>
        <a:p>
          <a:endParaRPr lang="de-DE" sz="2800"/>
        </a:p>
      </dgm:t>
    </dgm:pt>
    <dgm:pt modelId="{8676F389-8B22-4798-931E-EB8D26F6413B}" type="pres">
      <dgm:prSet presAssocID="{1467880B-9F69-4690-B929-51E70B924187}" presName="Name0" presStyleCnt="0">
        <dgm:presLayoutVars>
          <dgm:dir/>
          <dgm:resizeHandles val="exact"/>
        </dgm:presLayoutVars>
      </dgm:prSet>
      <dgm:spPr/>
    </dgm:pt>
    <dgm:pt modelId="{B503623E-51C8-4276-B60C-D4EA3C3C0D41}" type="pres">
      <dgm:prSet presAssocID="{1467880B-9F69-4690-B929-51E70B924187}" presName="cycle" presStyleCnt="0"/>
      <dgm:spPr/>
    </dgm:pt>
    <dgm:pt modelId="{AC9040A0-30E5-4509-888E-5247096FA0E1}" type="pres">
      <dgm:prSet presAssocID="{679291C4-C9D1-4DF4-8940-9D065B3BCCC3}" presName="nodeFirstNode" presStyleLbl="node1" presStyleIdx="0" presStyleCnt="7">
        <dgm:presLayoutVars>
          <dgm:bulletEnabled val="1"/>
        </dgm:presLayoutVars>
      </dgm:prSet>
      <dgm:spPr/>
    </dgm:pt>
    <dgm:pt modelId="{27806093-C6C9-494A-9F70-96AD60DF6695}" type="pres">
      <dgm:prSet presAssocID="{486D3F8E-E8A1-4F13-9A92-D0D84F07386C}" presName="sibTransFirstNode" presStyleLbl="bgShp" presStyleIdx="0" presStyleCnt="1"/>
      <dgm:spPr/>
    </dgm:pt>
    <dgm:pt modelId="{151F1D41-8C29-4B7C-B8AA-AFA4672FF269}" type="pres">
      <dgm:prSet presAssocID="{077E3712-DECF-476D-BB26-CBDEBB396677}" presName="nodeFollowingNodes" presStyleLbl="node1" presStyleIdx="1" presStyleCnt="7">
        <dgm:presLayoutVars>
          <dgm:bulletEnabled val="1"/>
        </dgm:presLayoutVars>
      </dgm:prSet>
      <dgm:spPr/>
    </dgm:pt>
    <dgm:pt modelId="{2798CE89-EDC2-4D36-8E08-EEEEEAF83A55}" type="pres">
      <dgm:prSet presAssocID="{C57A183D-2590-46D3-B797-3C4E6F5911F4}" presName="nodeFollowingNodes" presStyleLbl="node1" presStyleIdx="2" presStyleCnt="7">
        <dgm:presLayoutVars>
          <dgm:bulletEnabled val="1"/>
        </dgm:presLayoutVars>
      </dgm:prSet>
      <dgm:spPr/>
    </dgm:pt>
    <dgm:pt modelId="{EF48FB96-5136-4460-9769-F727014EB24C}" type="pres">
      <dgm:prSet presAssocID="{903FEB41-5852-407E-A6E5-9CF9054614FF}" presName="nodeFollowingNodes" presStyleLbl="node1" presStyleIdx="3" presStyleCnt="7" custScaleX="124695" custRadScaleRad="107887" custRadScaleInc="-18376">
        <dgm:presLayoutVars>
          <dgm:bulletEnabled val="1"/>
        </dgm:presLayoutVars>
      </dgm:prSet>
      <dgm:spPr/>
    </dgm:pt>
    <dgm:pt modelId="{17ACC9FD-62AC-460D-A306-254B365BB27E}" type="pres">
      <dgm:prSet presAssocID="{60832D9B-563F-460B-879C-B9A8B7D2F581}" presName="nodeFollowingNodes" presStyleLbl="node1" presStyleIdx="4" presStyleCnt="7" custScaleX="122855" custRadScaleRad="105295" custRadScaleInc="13591">
        <dgm:presLayoutVars>
          <dgm:bulletEnabled val="1"/>
        </dgm:presLayoutVars>
      </dgm:prSet>
      <dgm:spPr/>
    </dgm:pt>
    <dgm:pt modelId="{2A723751-5197-4E6F-9C9C-21DA4DC8A87C}" type="pres">
      <dgm:prSet presAssocID="{E7286C9B-9FEE-402D-9A36-CDB69AEBE0BC}" presName="nodeFollowingNodes" presStyleLbl="node1" presStyleIdx="5" presStyleCnt="7" custScaleX="147583">
        <dgm:presLayoutVars>
          <dgm:bulletEnabled val="1"/>
        </dgm:presLayoutVars>
      </dgm:prSet>
      <dgm:spPr/>
    </dgm:pt>
    <dgm:pt modelId="{CDCACD2E-749C-4211-B37B-ADD4747EB584}" type="pres">
      <dgm:prSet presAssocID="{A3227453-0E32-4399-8D6B-F826BB0648C3}" presName="nodeFollowingNodes" presStyleLbl="node1" presStyleIdx="6" presStyleCnt="7" custScaleX="132059">
        <dgm:presLayoutVars>
          <dgm:bulletEnabled val="1"/>
        </dgm:presLayoutVars>
      </dgm:prSet>
      <dgm:spPr/>
    </dgm:pt>
  </dgm:ptLst>
  <dgm:cxnLst>
    <dgm:cxn modelId="{4238060A-9F66-41EE-B2DC-ED957C5A025F}" srcId="{1467880B-9F69-4690-B929-51E70B924187}" destId="{903FEB41-5852-407E-A6E5-9CF9054614FF}" srcOrd="3" destOrd="0" parTransId="{50D6289E-BDAC-485F-888C-5EAB6E5E34B4}" sibTransId="{9D937A53-C4B9-4FCE-81C1-12175B617497}"/>
    <dgm:cxn modelId="{1819D72A-189F-4A7B-AD82-4AB3AD5C0E2C}" type="presOf" srcId="{077E3712-DECF-476D-BB26-CBDEBB396677}" destId="{151F1D41-8C29-4B7C-B8AA-AFA4672FF269}" srcOrd="0" destOrd="0" presId="urn:microsoft.com/office/officeart/2005/8/layout/cycle3"/>
    <dgm:cxn modelId="{A1D23536-FE2E-4D02-B85A-E073DC761089}" type="presOf" srcId="{A3227453-0E32-4399-8D6B-F826BB0648C3}" destId="{CDCACD2E-749C-4211-B37B-ADD4747EB584}" srcOrd="0" destOrd="0" presId="urn:microsoft.com/office/officeart/2005/8/layout/cycle3"/>
    <dgm:cxn modelId="{6D65F539-632D-428F-87B9-852C8EAD4362}" type="presOf" srcId="{903FEB41-5852-407E-A6E5-9CF9054614FF}" destId="{EF48FB96-5136-4460-9769-F727014EB24C}" srcOrd="0" destOrd="0" presId="urn:microsoft.com/office/officeart/2005/8/layout/cycle3"/>
    <dgm:cxn modelId="{A15AB95F-3086-4580-9683-BE0D70BFA706}" type="presOf" srcId="{60832D9B-563F-460B-879C-B9A8B7D2F581}" destId="{17ACC9FD-62AC-460D-A306-254B365BB27E}" srcOrd="0" destOrd="0" presId="urn:microsoft.com/office/officeart/2005/8/layout/cycle3"/>
    <dgm:cxn modelId="{FA104C65-7FDD-4860-8CB4-67D0335030F8}" srcId="{1467880B-9F69-4690-B929-51E70B924187}" destId="{A3227453-0E32-4399-8D6B-F826BB0648C3}" srcOrd="6" destOrd="0" parTransId="{19EC949E-06A5-4374-9D7E-3F9FF6925844}" sibTransId="{D170ECEC-10BE-495D-A26B-7458830585A5}"/>
    <dgm:cxn modelId="{7934BF56-28EF-4C29-9C6A-3ACFD41D9B81}" type="presOf" srcId="{1467880B-9F69-4690-B929-51E70B924187}" destId="{8676F389-8B22-4798-931E-EB8D26F6413B}" srcOrd="0" destOrd="0" presId="urn:microsoft.com/office/officeart/2005/8/layout/cycle3"/>
    <dgm:cxn modelId="{74D8327C-0D36-491E-A71F-9BAB6E9E365E}" type="presOf" srcId="{486D3F8E-E8A1-4F13-9A92-D0D84F07386C}" destId="{27806093-C6C9-494A-9F70-96AD60DF6695}" srcOrd="0" destOrd="0" presId="urn:microsoft.com/office/officeart/2005/8/layout/cycle3"/>
    <dgm:cxn modelId="{4617388F-6C49-45D9-8E59-3E5EF5923AB9}" srcId="{1467880B-9F69-4690-B929-51E70B924187}" destId="{60832D9B-563F-460B-879C-B9A8B7D2F581}" srcOrd="4" destOrd="0" parTransId="{863AF424-6CB8-465B-B1BC-07E2BC85CC75}" sibTransId="{FA5359DB-F92D-4BCC-9BA9-D9FCD1C28AA3}"/>
    <dgm:cxn modelId="{2FB39794-9781-4D67-B735-74E312ED8E88}" srcId="{1467880B-9F69-4690-B929-51E70B924187}" destId="{077E3712-DECF-476D-BB26-CBDEBB396677}" srcOrd="1" destOrd="0" parTransId="{B59D00BA-0C68-4D82-9624-769197048385}" sibTransId="{4FB8BDBA-75EE-4CFB-8CE4-D7C511889D78}"/>
    <dgm:cxn modelId="{2F913BA5-68B4-4EC0-8BC8-77F95B9BAA12}" srcId="{1467880B-9F69-4690-B929-51E70B924187}" destId="{E7286C9B-9FEE-402D-9A36-CDB69AEBE0BC}" srcOrd="5" destOrd="0" parTransId="{D257CC89-9828-46C8-9AD0-541D19FEC7A9}" sibTransId="{5931DC01-1BD4-48B1-96D2-B8C032DBD9E0}"/>
    <dgm:cxn modelId="{7C4562BA-3AA7-455A-BB58-A5B88D89F22B}" srcId="{1467880B-9F69-4690-B929-51E70B924187}" destId="{C57A183D-2590-46D3-B797-3C4E6F5911F4}" srcOrd="2" destOrd="0" parTransId="{C61B1D0D-FCE4-44BB-85B5-28E216ADAA98}" sibTransId="{4AEAB0BB-CA2B-42E8-94D0-0D78EE1F2A53}"/>
    <dgm:cxn modelId="{CFA843C2-359E-466B-AE1A-1AFBEF6A977F}" type="presOf" srcId="{E7286C9B-9FEE-402D-9A36-CDB69AEBE0BC}" destId="{2A723751-5197-4E6F-9C9C-21DA4DC8A87C}" srcOrd="0" destOrd="0" presId="urn:microsoft.com/office/officeart/2005/8/layout/cycle3"/>
    <dgm:cxn modelId="{B20053D8-F8A3-4FE1-A411-2EABBD60E0C0}" srcId="{1467880B-9F69-4690-B929-51E70B924187}" destId="{679291C4-C9D1-4DF4-8940-9D065B3BCCC3}" srcOrd="0" destOrd="0" parTransId="{00F9865A-62A9-4B2D-9D4E-EB710FC4CCAF}" sibTransId="{486D3F8E-E8A1-4F13-9A92-D0D84F07386C}"/>
    <dgm:cxn modelId="{29F7B7DF-2154-445E-B237-2A8C16799DC2}" type="presOf" srcId="{679291C4-C9D1-4DF4-8940-9D065B3BCCC3}" destId="{AC9040A0-30E5-4509-888E-5247096FA0E1}" srcOrd="0" destOrd="0" presId="urn:microsoft.com/office/officeart/2005/8/layout/cycle3"/>
    <dgm:cxn modelId="{36A4B6EF-6FCB-4A69-8081-77ECB766F5C0}" type="presOf" srcId="{C57A183D-2590-46D3-B797-3C4E6F5911F4}" destId="{2798CE89-EDC2-4D36-8E08-EEEEEAF83A55}" srcOrd="0" destOrd="0" presId="urn:microsoft.com/office/officeart/2005/8/layout/cycle3"/>
    <dgm:cxn modelId="{E39FA62A-137A-4BB5-8D6F-B9AF77072FA5}" type="presParOf" srcId="{8676F389-8B22-4798-931E-EB8D26F6413B}" destId="{B503623E-51C8-4276-B60C-D4EA3C3C0D41}" srcOrd="0" destOrd="0" presId="urn:microsoft.com/office/officeart/2005/8/layout/cycle3"/>
    <dgm:cxn modelId="{89163D0C-CB34-4F09-9338-FF45CAAB38CD}" type="presParOf" srcId="{B503623E-51C8-4276-B60C-D4EA3C3C0D41}" destId="{AC9040A0-30E5-4509-888E-5247096FA0E1}" srcOrd="0" destOrd="0" presId="urn:microsoft.com/office/officeart/2005/8/layout/cycle3"/>
    <dgm:cxn modelId="{3F7A82FF-F7A9-4A54-B486-8AD7192B5F82}" type="presParOf" srcId="{B503623E-51C8-4276-B60C-D4EA3C3C0D41}" destId="{27806093-C6C9-494A-9F70-96AD60DF6695}" srcOrd="1" destOrd="0" presId="urn:microsoft.com/office/officeart/2005/8/layout/cycle3"/>
    <dgm:cxn modelId="{C47E2552-0DC3-492B-9735-E9793576F459}" type="presParOf" srcId="{B503623E-51C8-4276-B60C-D4EA3C3C0D41}" destId="{151F1D41-8C29-4B7C-B8AA-AFA4672FF269}" srcOrd="2" destOrd="0" presId="urn:microsoft.com/office/officeart/2005/8/layout/cycle3"/>
    <dgm:cxn modelId="{F36177AD-A479-409B-80A2-80DA1D417F51}" type="presParOf" srcId="{B503623E-51C8-4276-B60C-D4EA3C3C0D41}" destId="{2798CE89-EDC2-4D36-8E08-EEEEEAF83A55}" srcOrd="3" destOrd="0" presId="urn:microsoft.com/office/officeart/2005/8/layout/cycle3"/>
    <dgm:cxn modelId="{648270D4-C802-4420-A584-C885897D9FAE}" type="presParOf" srcId="{B503623E-51C8-4276-B60C-D4EA3C3C0D41}" destId="{EF48FB96-5136-4460-9769-F727014EB24C}" srcOrd="4" destOrd="0" presId="urn:microsoft.com/office/officeart/2005/8/layout/cycle3"/>
    <dgm:cxn modelId="{D3AC27D3-A2FD-44A4-927E-1453BF63C8AA}" type="presParOf" srcId="{B503623E-51C8-4276-B60C-D4EA3C3C0D41}" destId="{17ACC9FD-62AC-460D-A306-254B365BB27E}" srcOrd="5" destOrd="0" presId="urn:microsoft.com/office/officeart/2005/8/layout/cycle3"/>
    <dgm:cxn modelId="{0C937F04-C8FA-4596-9480-0235BB3CAFD8}" type="presParOf" srcId="{B503623E-51C8-4276-B60C-D4EA3C3C0D41}" destId="{2A723751-5197-4E6F-9C9C-21DA4DC8A87C}" srcOrd="6" destOrd="0" presId="urn:microsoft.com/office/officeart/2005/8/layout/cycle3"/>
    <dgm:cxn modelId="{74190D3E-C449-4A4F-9DFB-14C4C726F9DF}" type="presParOf" srcId="{B503623E-51C8-4276-B60C-D4EA3C3C0D41}" destId="{CDCACD2E-749C-4211-B37B-ADD4747EB58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3D297-D2B5-6745-A26D-D88D34ABDB2B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5FBE89-01F2-3D4C-821A-ED7EFAC6BBB8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Energy Biosciences Institute (EBI) Partnership (2007)</a:t>
          </a:r>
        </a:p>
        <a:p>
          <a:pPr marL="0" lvl="0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E40752DE-8B8B-B347-8637-AEAD9067D452}" type="parTrans" cxnId="{35C4C1D3-F748-1642-801E-166BC4421ACA}">
      <dgm:prSet/>
      <dgm:spPr/>
      <dgm:t>
        <a:bodyPr/>
        <a:lstStyle/>
        <a:p>
          <a:endParaRPr lang="en-GB"/>
        </a:p>
      </dgm:t>
    </dgm:pt>
    <dgm:pt modelId="{F7761EA8-F5C9-5747-A29C-20AB43F8B649}" type="sibTrans" cxnId="{35C4C1D3-F748-1642-801E-166BC4421ACA}">
      <dgm:prSet/>
      <dgm:spPr/>
      <dgm:t>
        <a:bodyPr/>
        <a:lstStyle/>
        <a:p>
          <a:endParaRPr lang="en-GB"/>
        </a:p>
      </dgm:t>
    </dgm:pt>
    <dgm:pt modelId="{E5B19E32-5828-2444-B2A3-C0FDD535A37B}">
      <dgm:prSet phldrT="[Text]"/>
      <dgm:spPr/>
      <dgm:t>
        <a:bodyPr/>
        <a:lstStyle/>
        <a:p>
          <a:r>
            <a:rPr lang="en-GB" dirty="0" err="1"/>
            <a:t>Cisco&amp;Intel</a:t>
          </a:r>
          <a:r>
            <a:rPr lang="en-GB" dirty="0"/>
            <a:t> </a:t>
          </a:r>
          <a:r>
            <a:rPr lang="en-GB" dirty="0" err="1"/>
            <a:t>Partenrship</a:t>
          </a:r>
          <a:r>
            <a:rPr lang="en-GB" dirty="0"/>
            <a:t> </a:t>
          </a:r>
          <a:r>
            <a:rPr lang="en-GB" dirty="0" err="1"/>
            <a:t>mit</a:t>
          </a:r>
          <a:r>
            <a:rPr lang="en-GB" dirty="0"/>
            <a:t> der Universität Melbourne (2008)</a:t>
          </a:r>
        </a:p>
      </dgm:t>
    </dgm:pt>
    <dgm:pt modelId="{9D56A222-6D42-D84A-A0F9-69AAF989CDA3}" type="parTrans" cxnId="{F7578B2B-A072-5A4F-8056-191459E83AC7}">
      <dgm:prSet/>
      <dgm:spPr/>
      <dgm:t>
        <a:bodyPr/>
        <a:lstStyle/>
        <a:p>
          <a:endParaRPr lang="en-GB"/>
        </a:p>
      </dgm:t>
    </dgm:pt>
    <dgm:pt modelId="{9D907D2F-EE5F-594E-B528-07C576CECDCE}" type="sibTrans" cxnId="{F7578B2B-A072-5A4F-8056-191459E83AC7}">
      <dgm:prSet/>
      <dgm:spPr/>
      <dgm:t>
        <a:bodyPr/>
        <a:lstStyle/>
        <a:p>
          <a:endParaRPr lang="en-GB"/>
        </a:p>
      </dgm:t>
    </dgm:pt>
    <dgm:pt modelId="{E3921617-317D-354B-831E-5C6FB8D899CD}">
      <dgm:prSet/>
      <dgm:spPr/>
      <dgm:t>
        <a:bodyPr/>
        <a:lstStyle/>
        <a:p>
          <a:r>
            <a:rPr lang="en-GB" dirty="0"/>
            <a:t>JISC UK Digitisation Programme (2004-2010)</a:t>
          </a:r>
        </a:p>
      </dgm:t>
    </dgm:pt>
    <dgm:pt modelId="{5E41B75B-53BF-334B-85FB-2407D6CFC02D}" type="parTrans" cxnId="{48B139DC-8A26-5A49-ABD5-40AC70A53282}">
      <dgm:prSet/>
      <dgm:spPr/>
      <dgm:t>
        <a:bodyPr/>
        <a:lstStyle/>
        <a:p>
          <a:endParaRPr lang="en-GB"/>
        </a:p>
      </dgm:t>
    </dgm:pt>
    <dgm:pt modelId="{31E74666-56BE-A341-BC6C-BC3AFCDB4EFF}" type="sibTrans" cxnId="{48B139DC-8A26-5A49-ABD5-40AC70A53282}">
      <dgm:prSet/>
      <dgm:spPr/>
      <dgm:t>
        <a:bodyPr/>
        <a:lstStyle/>
        <a:p>
          <a:endParaRPr lang="en-GB"/>
        </a:p>
      </dgm:t>
    </dgm:pt>
    <dgm:pt modelId="{871A354F-F37B-A54F-AEA5-E70820C8EB15}">
      <dgm:prSet/>
      <dgm:spPr/>
      <dgm:t>
        <a:bodyPr/>
        <a:lstStyle/>
        <a:p>
          <a:r>
            <a:rPr lang="en-GB" dirty="0"/>
            <a:t>UK &amp; Google Partnership: </a:t>
          </a:r>
          <a:r>
            <a:rPr lang="en-GB" dirty="0" err="1"/>
            <a:t>veröffentlichen</a:t>
          </a:r>
          <a:r>
            <a:rPr lang="en-GB" dirty="0"/>
            <a:t> 250.000 online </a:t>
          </a:r>
          <a:r>
            <a:rPr lang="en-GB" dirty="0" err="1"/>
            <a:t>Bücher</a:t>
          </a:r>
          <a:r>
            <a:rPr lang="en-GB" dirty="0"/>
            <a:t> </a:t>
          </a:r>
          <a:r>
            <a:rPr lang="en-GB" dirty="0" err="1"/>
            <a:t>mit</a:t>
          </a:r>
          <a:r>
            <a:rPr lang="en-GB" dirty="0"/>
            <a:t> Free Access (2011)</a:t>
          </a:r>
        </a:p>
      </dgm:t>
    </dgm:pt>
    <dgm:pt modelId="{9E052915-DABC-464B-A581-BD6AE636A5E8}" type="parTrans" cxnId="{354CF597-263F-C846-B483-A29DD5109B7B}">
      <dgm:prSet/>
      <dgm:spPr/>
      <dgm:t>
        <a:bodyPr/>
        <a:lstStyle/>
        <a:p>
          <a:endParaRPr lang="en-GB"/>
        </a:p>
      </dgm:t>
    </dgm:pt>
    <dgm:pt modelId="{56D44961-E1DE-A243-BD7D-187359A4B883}" type="sibTrans" cxnId="{354CF597-263F-C846-B483-A29DD5109B7B}">
      <dgm:prSet/>
      <dgm:spPr/>
      <dgm:t>
        <a:bodyPr/>
        <a:lstStyle/>
        <a:p>
          <a:endParaRPr lang="en-GB"/>
        </a:p>
      </dgm:t>
    </dgm:pt>
    <dgm:pt modelId="{95B05FC2-7F60-DC4C-BAD1-D90D4CE92C18}">
      <dgm:prSet/>
      <dgm:spPr/>
      <dgm:t>
        <a:bodyPr/>
        <a:lstStyle/>
        <a:p>
          <a:r>
            <a:rPr lang="en-GB" dirty="0"/>
            <a:t>Erasmus+ EDUC European </a:t>
          </a:r>
          <a:r>
            <a:rPr lang="en-GB" dirty="0" err="1"/>
            <a:t>Digitical</a:t>
          </a:r>
          <a:r>
            <a:rPr lang="en-GB" dirty="0"/>
            <a:t> </a:t>
          </a:r>
          <a:r>
            <a:rPr lang="en-GB" dirty="0" err="1"/>
            <a:t>UniverCity</a:t>
          </a:r>
          <a:r>
            <a:rPr lang="en-GB" dirty="0"/>
            <a:t> (2019)</a:t>
          </a:r>
        </a:p>
      </dgm:t>
    </dgm:pt>
    <dgm:pt modelId="{84A1F959-6998-6543-9878-7C34B0793416}" type="parTrans" cxnId="{31782368-54B8-024E-81EE-E83C06B4D8B2}">
      <dgm:prSet/>
      <dgm:spPr/>
      <dgm:t>
        <a:bodyPr/>
        <a:lstStyle/>
        <a:p>
          <a:endParaRPr lang="en-GB"/>
        </a:p>
      </dgm:t>
    </dgm:pt>
    <dgm:pt modelId="{F7B3EC68-FBC3-4444-B3F8-9DFAFBA42204}" type="sibTrans" cxnId="{31782368-54B8-024E-81EE-E83C06B4D8B2}">
      <dgm:prSet/>
      <dgm:spPr/>
      <dgm:t>
        <a:bodyPr/>
        <a:lstStyle/>
        <a:p>
          <a:endParaRPr lang="en-GB"/>
        </a:p>
      </dgm:t>
    </dgm:pt>
    <dgm:pt modelId="{3C6FD463-ED45-5443-A9DB-3D76F06FBD4F}" type="pres">
      <dgm:prSet presAssocID="{DEE3D297-D2B5-6745-A26D-D88D34ABDB2B}" presName="Name0" presStyleCnt="0">
        <dgm:presLayoutVars>
          <dgm:chMax val="7"/>
          <dgm:chPref val="7"/>
          <dgm:dir/>
        </dgm:presLayoutVars>
      </dgm:prSet>
      <dgm:spPr/>
    </dgm:pt>
    <dgm:pt modelId="{77ED525B-D63F-F64F-9D96-66039F90D6B4}" type="pres">
      <dgm:prSet presAssocID="{DEE3D297-D2B5-6745-A26D-D88D34ABDB2B}" presName="Name1" presStyleCnt="0"/>
      <dgm:spPr/>
    </dgm:pt>
    <dgm:pt modelId="{4D067043-1A65-A241-A1B2-87377888A4FB}" type="pres">
      <dgm:prSet presAssocID="{DEE3D297-D2B5-6745-A26D-D88D34ABDB2B}" presName="cycle" presStyleCnt="0"/>
      <dgm:spPr/>
    </dgm:pt>
    <dgm:pt modelId="{EBB2EB3C-198D-284C-92A2-DE3DA1DA83D5}" type="pres">
      <dgm:prSet presAssocID="{DEE3D297-D2B5-6745-A26D-D88D34ABDB2B}" presName="srcNode" presStyleLbl="node1" presStyleIdx="0" presStyleCnt="5"/>
      <dgm:spPr/>
    </dgm:pt>
    <dgm:pt modelId="{27FB4C20-8500-C84F-BA8B-019FD443E46C}" type="pres">
      <dgm:prSet presAssocID="{DEE3D297-D2B5-6745-A26D-D88D34ABDB2B}" presName="conn" presStyleLbl="parChTrans1D2" presStyleIdx="0" presStyleCnt="1"/>
      <dgm:spPr/>
    </dgm:pt>
    <dgm:pt modelId="{266408AC-CD5E-A944-BF30-79187BC19D9F}" type="pres">
      <dgm:prSet presAssocID="{DEE3D297-D2B5-6745-A26D-D88D34ABDB2B}" presName="extraNode" presStyleLbl="node1" presStyleIdx="0" presStyleCnt="5"/>
      <dgm:spPr/>
    </dgm:pt>
    <dgm:pt modelId="{0324E2CA-E4FD-EE48-9CDC-C22B5734B712}" type="pres">
      <dgm:prSet presAssocID="{DEE3D297-D2B5-6745-A26D-D88D34ABDB2B}" presName="dstNode" presStyleLbl="node1" presStyleIdx="0" presStyleCnt="5"/>
      <dgm:spPr/>
    </dgm:pt>
    <dgm:pt modelId="{7DC1A185-6108-E940-8588-E158CAA9283E}" type="pres">
      <dgm:prSet presAssocID="{585FBE89-01F2-3D4C-821A-ED7EFAC6BBB8}" presName="text_1" presStyleLbl="node1" presStyleIdx="0" presStyleCnt="5">
        <dgm:presLayoutVars>
          <dgm:bulletEnabled val="1"/>
        </dgm:presLayoutVars>
      </dgm:prSet>
      <dgm:spPr/>
    </dgm:pt>
    <dgm:pt modelId="{FEF20CDB-C8F9-B640-B54F-E065D719044D}" type="pres">
      <dgm:prSet presAssocID="{585FBE89-01F2-3D4C-821A-ED7EFAC6BBB8}" presName="accent_1" presStyleCnt="0"/>
      <dgm:spPr/>
    </dgm:pt>
    <dgm:pt modelId="{6CE5484D-DEEB-E149-A7D1-5361F0496D4D}" type="pres">
      <dgm:prSet presAssocID="{585FBE89-01F2-3D4C-821A-ED7EFAC6BBB8}" presName="accentRepeatNode" presStyleLbl="solidFgAcc1" presStyleIdx="0" presStyleCnt="5"/>
      <dgm:spPr/>
    </dgm:pt>
    <dgm:pt modelId="{CE45C7CC-C617-CE40-85B2-A43C8336A86A}" type="pres">
      <dgm:prSet presAssocID="{E5B19E32-5828-2444-B2A3-C0FDD535A37B}" presName="text_2" presStyleLbl="node1" presStyleIdx="1" presStyleCnt="5">
        <dgm:presLayoutVars>
          <dgm:bulletEnabled val="1"/>
        </dgm:presLayoutVars>
      </dgm:prSet>
      <dgm:spPr/>
    </dgm:pt>
    <dgm:pt modelId="{6BAF2E8C-C9FD-7940-9A88-5E1A9CE2BC0E}" type="pres">
      <dgm:prSet presAssocID="{E5B19E32-5828-2444-B2A3-C0FDD535A37B}" presName="accent_2" presStyleCnt="0"/>
      <dgm:spPr/>
    </dgm:pt>
    <dgm:pt modelId="{2DB14087-7C38-C544-AADF-161A7EC92BF6}" type="pres">
      <dgm:prSet presAssocID="{E5B19E32-5828-2444-B2A3-C0FDD535A37B}" presName="accentRepeatNode" presStyleLbl="solidFgAcc1" presStyleIdx="1" presStyleCnt="5"/>
      <dgm:spPr/>
    </dgm:pt>
    <dgm:pt modelId="{C20F5877-F21A-F949-A37C-E0FF4F3CB86C}" type="pres">
      <dgm:prSet presAssocID="{E3921617-317D-354B-831E-5C6FB8D899CD}" presName="text_3" presStyleLbl="node1" presStyleIdx="2" presStyleCnt="5">
        <dgm:presLayoutVars>
          <dgm:bulletEnabled val="1"/>
        </dgm:presLayoutVars>
      </dgm:prSet>
      <dgm:spPr/>
    </dgm:pt>
    <dgm:pt modelId="{857E9804-E77A-184E-A5E5-7061A59E1411}" type="pres">
      <dgm:prSet presAssocID="{E3921617-317D-354B-831E-5C6FB8D899CD}" presName="accent_3" presStyleCnt="0"/>
      <dgm:spPr/>
    </dgm:pt>
    <dgm:pt modelId="{832ECB52-3422-9D42-AAC5-7342E66300A2}" type="pres">
      <dgm:prSet presAssocID="{E3921617-317D-354B-831E-5C6FB8D899CD}" presName="accentRepeatNode" presStyleLbl="solidFgAcc1" presStyleIdx="2" presStyleCnt="5"/>
      <dgm:spPr/>
    </dgm:pt>
    <dgm:pt modelId="{D17A6CAC-C78F-F949-A900-DE48D729C9DC}" type="pres">
      <dgm:prSet presAssocID="{871A354F-F37B-A54F-AEA5-E70820C8EB15}" presName="text_4" presStyleLbl="node1" presStyleIdx="3" presStyleCnt="5">
        <dgm:presLayoutVars>
          <dgm:bulletEnabled val="1"/>
        </dgm:presLayoutVars>
      </dgm:prSet>
      <dgm:spPr/>
    </dgm:pt>
    <dgm:pt modelId="{B2DC10FF-8A6A-6441-876E-C267C0BDE97F}" type="pres">
      <dgm:prSet presAssocID="{871A354F-F37B-A54F-AEA5-E70820C8EB15}" presName="accent_4" presStyleCnt="0"/>
      <dgm:spPr/>
    </dgm:pt>
    <dgm:pt modelId="{E18F29CC-1F4B-D046-BB25-DFE7DD163A2D}" type="pres">
      <dgm:prSet presAssocID="{871A354F-F37B-A54F-AEA5-E70820C8EB15}" presName="accentRepeatNode" presStyleLbl="solidFgAcc1" presStyleIdx="3" presStyleCnt="5"/>
      <dgm:spPr/>
    </dgm:pt>
    <dgm:pt modelId="{A7937B5A-D0EE-BA43-AAEF-80DF160B2A88}" type="pres">
      <dgm:prSet presAssocID="{95B05FC2-7F60-DC4C-BAD1-D90D4CE92C18}" presName="text_5" presStyleLbl="node1" presStyleIdx="4" presStyleCnt="5">
        <dgm:presLayoutVars>
          <dgm:bulletEnabled val="1"/>
        </dgm:presLayoutVars>
      </dgm:prSet>
      <dgm:spPr/>
    </dgm:pt>
    <dgm:pt modelId="{61D5C1F1-19A5-5C4E-AA11-36755F26FC4C}" type="pres">
      <dgm:prSet presAssocID="{95B05FC2-7F60-DC4C-BAD1-D90D4CE92C18}" presName="accent_5" presStyleCnt="0"/>
      <dgm:spPr/>
    </dgm:pt>
    <dgm:pt modelId="{37D2836B-8E06-4F4B-B682-FBF522042C82}" type="pres">
      <dgm:prSet presAssocID="{95B05FC2-7F60-DC4C-BAD1-D90D4CE92C18}" presName="accentRepeatNode" presStyleLbl="solidFgAcc1" presStyleIdx="4" presStyleCnt="5"/>
      <dgm:spPr/>
    </dgm:pt>
  </dgm:ptLst>
  <dgm:cxnLst>
    <dgm:cxn modelId="{DA4A3B04-1847-0F48-A738-F09AF50F1CA9}" type="presOf" srcId="{DEE3D297-D2B5-6745-A26D-D88D34ABDB2B}" destId="{3C6FD463-ED45-5443-A9DB-3D76F06FBD4F}" srcOrd="0" destOrd="0" presId="urn:microsoft.com/office/officeart/2008/layout/VerticalCurvedList"/>
    <dgm:cxn modelId="{F7578B2B-A072-5A4F-8056-191459E83AC7}" srcId="{DEE3D297-D2B5-6745-A26D-D88D34ABDB2B}" destId="{E5B19E32-5828-2444-B2A3-C0FDD535A37B}" srcOrd="1" destOrd="0" parTransId="{9D56A222-6D42-D84A-A0F9-69AAF989CDA3}" sibTransId="{9D907D2F-EE5F-594E-B528-07C576CECDCE}"/>
    <dgm:cxn modelId="{7E865F2F-B526-044F-AEE4-058797F93417}" type="presOf" srcId="{585FBE89-01F2-3D4C-821A-ED7EFAC6BBB8}" destId="{7DC1A185-6108-E940-8588-E158CAA9283E}" srcOrd="0" destOrd="0" presId="urn:microsoft.com/office/officeart/2008/layout/VerticalCurvedList"/>
    <dgm:cxn modelId="{F8080634-6198-CE46-8367-6B4AEEBC3319}" type="presOf" srcId="{E5B19E32-5828-2444-B2A3-C0FDD535A37B}" destId="{CE45C7CC-C617-CE40-85B2-A43C8336A86A}" srcOrd="0" destOrd="0" presId="urn:microsoft.com/office/officeart/2008/layout/VerticalCurvedList"/>
    <dgm:cxn modelId="{731E713E-3CA7-924C-A4A4-52DACF8798F1}" type="presOf" srcId="{95B05FC2-7F60-DC4C-BAD1-D90D4CE92C18}" destId="{A7937B5A-D0EE-BA43-AAEF-80DF160B2A88}" srcOrd="0" destOrd="0" presId="urn:microsoft.com/office/officeart/2008/layout/VerticalCurvedList"/>
    <dgm:cxn modelId="{31782368-54B8-024E-81EE-E83C06B4D8B2}" srcId="{DEE3D297-D2B5-6745-A26D-D88D34ABDB2B}" destId="{95B05FC2-7F60-DC4C-BAD1-D90D4CE92C18}" srcOrd="4" destOrd="0" parTransId="{84A1F959-6998-6543-9878-7C34B0793416}" sibTransId="{F7B3EC68-FBC3-4444-B3F8-9DFAFBA42204}"/>
    <dgm:cxn modelId="{79FFA186-C534-CD44-B73A-6AE1E864436B}" type="presOf" srcId="{E3921617-317D-354B-831E-5C6FB8D899CD}" destId="{C20F5877-F21A-F949-A37C-E0FF4F3CB86C}" srcOrd="0" destOrd="0" presId="urn:microsoft.com/office/officeart/2008/layout/VerticalCurvedList"/>
    <dgm:cxn modelId="{51255395-054F-424C-8D39-0670D282D672}" type="presOf" srcId="{871A354F-F37B-A54F-AEA5-E70820C8EB15}" destId="{D17A6CAC-C78F-F949-A900-DE48D729C9DC}" srcOrd="0" destOrd="0" presId="urn:microsoft.com/office/officeart/2008/layout/VerticalCurvedList"/>
    <dgm:cxn modelId="{354CF597-263F-C846-B483-A29DD5109B7B}" srcId="{DEE3D297-D2B5-6745-A26D-D88D34ABDB2B}" destId="{871A354F-F37B-A54F-AEA5-E70820C8EB15}" srcOrd="3" destOrd="0" parTransId="{9E052915-DABC-464B-A581-BD6AE636A5E8}" sibTransId="{56D44961-E1DE-A243-BD7D-187359A4B883}"/>
    <dgm:cxn modelId="{35C4C1D3-F748-1642-801E-166BC4421ACA}" srcId="{DEE3D297-D2B5-6745-A26D-D88D34ABDB2B}" destId="{585FBE89-01F2-3D4C-821A-ED7EFAC6BBB8}" srcOrd="0" destOrd="0" parTransId="{E40752DE-8B8B-B347-8637-AEAD9067D452}" sibTransId="{F7761EA8-F5C9-5747-A29C-20AB43F8B649}"/>
    <dgm:cxn modelId="{48B139DC-8A26-5A49-ABD5-40AC70A53282}" srcId="{DEE3D297-D2B5-6745-A26D-D88D34ABDB2B}" destId="{E3921617-317D-354B-831E-5C6FB8D899CD}" srcOrd="2" destOrd="0" parTransId="{5E41B75B-53BF-334B-85FB-2407D6CFC02D}" sibTransId="{31E74666-56BE-A341-BC6C-BC3AFCDB4EFF}"/>
    <dgm:cxn modelId="{02C476F1-B2FF-754B-BCD6-8D17F3EFE8BC}" type="presOf" srcId="{F7761EA8-F5C9-5747-A29C-20AB43F8B649}" destId="{27FB4C20-8500-C84F-BA8B-019FD443E46C}" srcOrd="0" destOrd="0" presId="urn:microsoft.com/office/officeart/2008/layout/VerticalCurvedList"/>
    <dgm:cxn modelId="{E678B024-7681-514B-865D-903351F30F3B}" type="presParOf" srcId="{3C6FD463-ED45-5443-A9DB-3D76F06FBD4F}" destId="{77ED525B-D63F-F64F-9D96-66039F90D6B4}" srcOrd="0" destOrd="0" presId="urn:microsoft.com/office/officeart/2008/layout/VerticalCurvedList"/>
    <dgm:cxn modelId="{94527835-6D29-0143-B1C1-58F6CB16D615}" type="presParOf" srcId="{77ED525B-D63F-F64F-9D96-66039F90D6B4}" destId="{4D067043-1A65-A241-A1B2-87377888A4FB}" srcOrd="0" destOrd="0" presId="urn:microsoft.com/office/officeart/2008/layout/VerticalCurvedList"/>
    <dgm:cxn modelId="{DCB3715B-F4F9-5242-A153-B81440155585}" type="presParOf" srcId="{4D067043-1A65-A241-A1B2-87377888A4FB}" destId="{EBB2EB3C-198D-284C-92A2-DE3DA1DA83D5}" srcOrd="0" destOrd="0" presId="urn:microsoft.com/office/officeart/2008/layout/VerticalCurvedList"/>
    <dgm:cxn modelId="{79E01FC1-FE49-E84F-8C97-6D003C77D7D4}" type="presParOf" srcId="{4D067043-1A65-A241-A1B2-87377888A4FB}" destId="{27FB4C20-8500-C84F-BA8B-019FD443E46C}" srcOrd="1" destOrd="0" presId="urn:microsoft.com/office/officeart/2008/layout/VerticalCurvedList"/>
    <dgm:cxn modelId="{2E072356-9216-A04B-8E22-99BE735C2755}" type="presParOf" srcId="{4D067043-1A65-A241-A1B2-87377888A4FB}" destId="{266408AC-CD5E-A944-BF30-79187BC19D9F}" srcOrd="2" destOrd="0" presId="urn:microsoft.com/office/officeart/2008/layout/VerticalCurvedList"/>
    <dgm:cxn modelId="{9EFC880F-158F-8A44-A3C9-BC48179E9195}" type="presParOf" srcId="{4D067043-1A65-A241-A1B2-87377888A4FB}" destId="{0324E2CA-E4FD-EE48-9CDC-C22B5734B712}" srcOrd="3" destOrd="0" presId="urn:microsoft.com/office/officeart/2008/layout/VerticalCurvedList"/>
    <dgm:cxn modelId="{5F91A337-2E2B-C849-B896-F5FA1E1D6773}" type="presParOf" srcId="{77ED525B-D63F-F64F-9D96-66039F90D6B4}" destId="{7DC1A185-6108-E940-8588-E158CAA9283E}" srcOrd="1" destOrd="0" presId="urn:microsoft.com/office/officeart/2008/layout/VerticalCurvedList"/>
    <dgm:cxn modelId="{C176CF55-0736-874D-96F9-3786B3694892}" type="presParOf" srcId="{77ED525B-D63F-F64F-9D96-66039F90D6B4}" destId="{FEF20CDB-C8F9-B640-B54F-E065D719044D}" srcOrd="2" destOrd="0" presId="urn:microsoft.com/office/officeart/2008/layout/VerticalCurvedList"/>
    <dgm:cxn modelId="{75359759-BC85-554B-83CA-CA26B34AB3C3}" type="presParOf" srcId="{FEF20CDB-C8F9-B640-B54F-E065D719044D}" destId="{6CE5484D-DEEB-E149-A7D1-5361F0496D4D}" srcOrd="0" destOrd="0" presId="urn:microsoft.com/office/officeart/2008/layout/VerticalCurvedList"/>
    <dgm:cxn modelId="{963B17CD-E6E4-BD4D-9659-2369E9AEC0BB}" type="presParOf" srcId="{77ED525B-D63F-F64F-9D96-66039F90D6B4}" destId="{CE45C7CC-C617-CE40-85B2-A43C8336A86A}" srcOrd="3" destOrd="0" presId="urn:microsoft.com/office/officeart/2008/layout/VerticalCurvedList"/>
    <dgm:cxn modelId="{4DC0A7CC-B8A7-3146-996F-AC3B0B5ECC59}" type="presParOf" srcId="{77ED525B-D63F-F64F-9D96-66039F90D6B4}" destId="{6BAF2E8C-C9FD-7940-9A88-5E1A9CE2BC0E}" srcOrd="4" destOrd="0" presId="urn:microsoft.com/office/officeart/2008/layout/VerticalCurvedList"/>
    <dgm:cxn modelId="{A4CEE828-2C1F-E54F-AD0B-F456175A8215}" type="presParOf" srcId="{6BAF2E8C-C9FD-7940-9A88-5E1A9CE2BC0E}" destId="{2DB14087-7C38-C544-AADF-161A7EC92BF6}" srcOrd="0" destOrd="0" presId="urn:microsoft.com/office/officeart/2008/layout/VerticalCurvedList"/>
    <dgm:cxn modelId="{37F04D10-4946-284B-B27F-95DEA9484E37}" type="presParOf" srcId="{77ED525B-D63F-F64F-9D96-66039F90D6B4}" destId="{C20F5877-F21A-F949-A37C-E0FF4F3CB86C}" srcOrd="5" destOrd="0" presId="urn:microsoft.com/office/officeart/2008/layout/VerticalCurvedList"/>
    <dgm:cxn modelId="{8E716D3E-C90A-BC44-A66F-D8DB388BBA3E}" type="presParOf" srcId="{77ED525B-D63F-F64F-9D96-66039F90D6B4}" destId="{857E9804-E77A-184E-A5E5-7061A59E1411}" srcOrd="6" destOrd="0" presId="urn:microsoft.com/office/officeart/2008/layout/VerticalCurvedList"/>
    <dgm:cxn modelId="{4FE179A5-0C9A-E049-85E4-A848A2169A80}" type="presParOf" srcId="{857E9804-E77A-184E-A5E5-7061A59E1411}" destId="{832ECB52-3422-9D42-AAC5-7342E66300A2}" srcOrd="0" destOrd="0" presId="urn:microsoft.com/office/officeart/2008/layout/VerticalCurvedList"/>
    <dgm:cxn modelId="{2D6756C9-FC5F-924C-ABE3-BF285041EB4B}" type="presParOf" srcId="{77ED525B-D63F-F64F-9D96-66039F90D6B4}" destId="{D17A6CAC-C78F-F949-A900-DE48D729C9DC}" srcOrd="7" destOrd="0" presId="urn:microsoft.com/office/officeart/2008/layout/VerticalCurvedList"/>
    <dgm:cxn modelId="{FA29E06C-C5AC-F447-89D3-CCEDA7552A9C}" type="presParOf" srcId="{77ED525B-D63F-F64F-9D96-66039F90D6B4}" destId="{B2DC10FF-8A6A-6441-876E-C267C0BDE97F}" srcOrd="8" destOrd="0" presId="urn:microsoft.com/office/officeart/2008/layout/VerticalCurvedList"/>
    <dgm:cxn modelId="{6B310E4A-0B49-7044-AA26-F9742EA9F85B}" type="presParOf" srcId="{B2DC10FF-8A6A-6441-876E-C267C0BDE97F}" destId="{E18F29CC-1F4B-D046-BB25-DFE7DD163A2D}" srcOrd="0" destOrd="0" presId="urn:microsoft.com/office/officeart/2008/layout/VerticalCurvedList"/>
    <dgm:cxn modelId="{0BA23904-AF45-8E4C-9035-DA10014CDD70}" type="presParOf" srcId="{77ED525B-D63F-F64F-9D96-66039F90D6B4}" destId="{A7937B5A-D0EE-BA43-AAEF-80DF160B2A88}" srcOrd="9" destOrd="0" presId="urn:microsoft.com/office/officeart/2008/layout/VerticalCurvedList"/>
    <dgm:cxn modelId="{F1E05961-C557-6042-AD71-B8BB567D9010}" type="presParOf" srcId="{77ED525B-D63F-F64F-9D96-66039F90D6B4}" destId="{61D5C1F1-19A5-5C4E-AA11-36755F26FC4C}" srcOrd="10" destOrd="0" presId="urn:microsoft.com/office/officeart/2008/layout/VerticalCurvedList"/>
    <dgm:cxn modelId="{53A90E2A-E1DB-8B4C-AAD6-EC6A6CA63B1F}" type="presParOf" srcId="{61D5C1F1-19A5-5C4E-AA11-36755F26FC4C}" destId="{37D2836B-8E06-4F4B-B682-FBF522042C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06093-C6C9-494A-9F70-96AD60DF6695}">
      <dsp:nvSpPr>
        <dsp:cNvPr id="0" name=""/>
        <dsp:cNvSpPr/>
      </dsp:nvSpPr>
      <dsp:spPr>
        <a:xfrm>
          <a:off x="3348643" y="-35030"/>
          <a:ext cx="5618001" cy="5618001"/>
        </a:xfrm>
        <a:prstGeom prst="circularArrow">
          <a:avLst>
            <a:gd name="adj1" fmla="val 5544"/>
            <a:gd name="adj2" fmla="val 330680"/>
            <a:gd name="adj3" fmla="val 14475179"/>
            <a:gd name="adj4" fmla="val 16973482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C9040A0-30E5-4509-888E-5247096FA0E1}">
      <dsp:nvSpPr>
        <dsp:cNvPr id="0" name=""/>
        <dsp:cNvSpPr/>
      </dsp:nvSpPr>
      <dsp:spPr>
        <a:xfrm>
          <a:off x="5257978" y="670"/>
          <a:ext cx="1799332" cy="899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>
              <a:latin typeface="+mj-lt"/>
            </a:rPr>
            <a:t>Einfacher bequemer Zugang</a:t>
          </a:r>
          <a:endParaRPr lang="de-DE" sz="1800" kern="1200" dirty="0">
            <a:latin typeface="+mj-lt"/>
          </a:endParaRPr>
        </a:p>
      </dsp:txBody>
      <dsp:txXfrm>
        <a:off x="5301896" y="44588"/>
        <a:ext cx="1711496" cy="811830"/>
      </dsp:txXfrm>
    </dsp:sp>
    <dsp:sp modelId="{151F1D41-8C29-4B7C-B8AA-AFA4672FF269}">
      <dsp:nvSpPr>
        <dsp:cNvPr id="0" name=""/>
        <dsp:cNvSpPr/>
      </dsp:nvSpPr>
      <dsp:spPr>
        <a:xfrm>
          <a:off x="7131040" y="902689"/>
          <a:ext cx="1799332" cy="899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+mj-lt"/>
            </a:rPr>
            <a:t>Erhöhte Produktivität</a:t>
          </a:r>
        </a:p>
      </dsp:txBody>
      <dsp:txXfrm>
        <a:off x="7174958" y="946607"/>
        <a:ext cx="1711496" cy="811830"/>
      </dsp:txXfrm>
    </dsp:sp>
    <dsp:sp modelId="{2798CE89-EDC2-4D36-8E08-EEEEEAF83A55}">
      <dsp:nvSpPr>
        <dsp:cNvPr id="0" name=""/>
        <dsp:cNvSpPr/>
      </dsp:nvSpPr>
      <dsp:spPr>
        <a:xfrm>
          <a:off x="7593648" y="2929508"/>
          <a:ext cx="1799332" cy="899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+mj-lt"/>
            </a:rPr>
            <a:t>Ressourceneffizienz</a:t>
          </a:r>
        </a:p>
      </dsp:txBody>
      <dsp:txXfrm>
        <a:off x="7637566" y="2973426"/>
        <a:ext cx="1711496" cy="811830"/>
      </dsp:txXfrm>
    </dsp:sp>
    <dsp:sp modelId="{EF48FB96-5136-4460-9769-F727014EB24C}">
      <dsp:nvSpPr>
        <dsp:cNvPr id="0" name=""/>
        <dsp:cNvSpPr/>
      </dsp:nvSpPr>
      <dsp:spPr>
        <a:xfrm>
          <a:off x="6480527" y="4539626"/>
          <a:ext cx="2243677" cy="899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+mj-lt"/>
            </a:rPr>
            <a:t>Umweltfreundliche</a:t>
          </a:r>
        </a:p>
      </dsp:txBody>
      <dsp:txXfrm>
        <a:off x="6524445" y="4583544"/>
        <a:ext cx="2155841" cy="811830"/>
      </dsp:txXfrm>
    </dsp:sp>
    <dsp:sp modelId="{17ACC9FD-62AC-460D-A306-254B365BB27E}">
      <dsp:nvSpPr>
        <dsp:cNvPr id="0" name=""/>
        <dsp:cNvSpPr/>
      </dsp:nvSpPr>
      <dsp:spPr>
        <a:xfrm>
          <a:off x="3721934" y="4539636"/>
          <a:ext cx="2210569" cy="899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+mj-lt"/>
            </a:rPr>
            <a:t>Sichere Aufbewahrung von Dokumenten</a:t>
          </a:r>
        </a:p>
      </dsp:txBody>
      <dsp:txXfrm>
        <a:off x="3765852" y="4583554"/>
        <a:ext cx="2122733" cy="811830"/>
      </dsp:txXfrm>
    </dsp:sp>
    <dsp:sp modelId="{2A723751-5197-4E6F-9C9C-21DA4DC8A87C}">
      <dsp:nvSpPr>
        <dsp:cNvPr id="0" name=""/>
        <dsp:cNvSpPr/>
      </dsp:nvSpPr>
      <dsp:spPr>
        <a:xfrm>
          <a:off x="2494219" y="2929508"/>
          <a:ext cx="2655508" cy="899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+mj-lt"/>
            </a:rPr>
            <a:t>Online-Plattformen (MOOC – Massive Open Online Kurse)</a:t>
          </a:r>
        </a:p>
      </dsp:txBody>
      <dsp:txXfrm>
        <a:off x="2538137" y="2973426"/>
        <a:ext cx="2567672" cy="811830"/>
      </dsp:txXfrm>
    </dsp:sp>
    <dsp:sp modelId="{CDCACD2E-749C-4211-B37B-ADD4747EB584}">
      <dsp:nvSpPr>
        <dsp:cNvPr id="0" name=""/>
        <dsp:cNvSpPr/>
      </dsp:nvSpPr>
      <dsp:spPr>
        <a:xfrm>
          <a:off x="3096491" y="902689"/>
          <a:ext cx="2376179" cy="899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Learning Management Systemsc(z.B. Blackboard)</a:t>
          </a:r>
          <a:endParaRPr lang="de-DE" sz="1800" kern="1200" dirty="0">
            <a:latin typeface="+mj-lt"/>
          </a:endParaRPr>
        </a:p>
      </dsp:txBody>
      <dsp:txXfrm>
        <a:off x="3140409" y="946607"/>
        <a:ext cx="2288343" cy="811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B4C20-8500-C84F-BA8B-019FD443E46C}">
      <dsp:nvSpPr>
        <dsp:cNvPr id="0" name=""/>
        <dsp:cNvSpPr/>
      </dsp:nvSpPr>
      <dsp:spPr>
        <a:xfrm>
          <a:off x="-5372792" y="-822753"/>
          <a:ext cx="6397565" cy="6397565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1A185-6108-E940-8588-E158CAA9283E}">
      <dsp:nvSpPr>
        <dsp:cNvPr id="0" name=""/>
        <dsp:cNvSpPr/>
      </dsp:nvSpPr>
      <dsp:spPr>
        <a:xfrm>
          <a:off x="448118" y="296908"/>
          <a:ext cx="7613827" cy="594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44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700" kern="1200" dirty="0"/>
            <a:t>Energy Biosciences Institute (EBI) Partnership (2007)</a:t>
          </a:r>
        </a:p>
        <a:p>
          <a:pPr marL="0"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>
        <a:off x="448118" y="296908"/>
        <a:ext cx="7613827" cy="594197"/>
      </dsp:txXfrm>
    </dsp:sp>
    <dsp:sp modelId="{6CE5484D-DEEB-E149-A7D1-5361F0496D4D}">
      <dsp:nvSpPr>
        <dsp:cNvPr id="0" name=""/>
        <dsp:cNvSpPr/>
      </dsp:nvSpPr>
      <dsp:spPr>
        <a:xfrm>
          <a:off x="76745" y="222633"/>
          <a:ext cx="742746" cy="74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5C7CC-C617-CE40-85B2-A43C8336A86A}">
      <dsp:nvSpPr>
        <dsp:cNvPr id="0" name=""/>
        <dsp:cNvSpPr/>
      </dsp:nvSpPr>
      <dsp:spPr>
        <a:xfrm>
          <a:off x="873903" y="1187919"/>
          <a:ext cx="7188042" cy="594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4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Cisco&amp;Intel</a:t>
          </a:r>
          <a:r>
            <a:rPr lang="en-GB" sz="1700" kern="1200" dirty="0"/>
            <a:t> </a:t>
          </a:r>
          <a:r>
            <a:rPr lang="en-GB" sz="1700" kern="1200" dirty="0" err="1"/>
            <a:t>Partenrship</a:t>
          </a:r>
          <a:r>
            <a:rPr lang="en-GB" sz="1700" kern="1200" dirty="0"/>
            <a:t> </a:t>
          </a:r>
          <a:r>
            <a:rPr lang="en-GB" sz="1700" kern="1200" dirty="0" err="1"/>
            <a:t>mit</a:t>
          </a:r>
          <a:r>
            <a:rPr lang="en-GB" sz="1700" kern="1200" dirty="0"/>
            <a:t> der Universität Melbourne (2008)</a:t>
          </a:r>
        </a:p>
      </dsp:txBody>
      <dsp:txXfrm>
        <a:off x="873903" y="1187919"/>
        <a:ext cx="7188042" cy="594197"/>
      </dsp:txXfrm>
    </dsp:sp>
    <dsp:sp modelId="{2DB14087-7C38-C544-AADF-161A7EC92BF6}">
      <dsp:nvSpPr>
        <dsp:cNvPr id="0" name=""/>
        <dsp:cNvSpPr/>
      </dsp:nvSpPr>
      <dsp:spPr>
        <a:xfrm>
          <a:off x="502530" y="1113644"/>
          <a:ext cx="742746" cy="74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F5877-F21A-F949-A37C-E0FF4F3CB86C}">
      <dsp:nvSpPr>
        <dsp:cNvPr id="0" name=""/>
        <dsp:cNvSpPr/>
      </dsp:nvSpPr>
      <dsp:spPr>
        <a:xfrm>
          <a:off x="1004584" y="2078930"/>
          <a:ext cx="7057361" cy="594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4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JISC UK Digitisation Programme (2004-2010)</a:t>
          </a:r>
        </a:p>
      </dsp:txBody>
      <dsp:txXfrm>
        <a:off x="1004584" y="2078930"/>
        <a:ext cx="7057361" cy="594197"/>
      </dsp:txXfrm>
    </dsp:sp>
    <dsp:sp modelId="{832ECB52-3422-9D42-AAC5-7342E66300A2}">
      <dsp:nvSpPr>
        <dsp:cNvPr id="0" name=""/>
        <dsp:cNvSpPr/>
      </dsp:nvSpPr>
      <dsp:spPr>
        <a:xfrm>
          <a:off x="633211" y="2004655"/>
          <a:ext cx="742746" cy="74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A6CAC-C78F-F949-A900-DE48D729C9DC}">
      <dsp:nvSpPr>
        <dsp:cNvPr id="0" name=""/>
        <dsp:cNvSpPr/>
      </dsp:nvSpPr>
      <dsp:spPr>
        <a:xfrm>
          <a:off x="873903" y="2969941"/>
          <a:ext cx="7188042" cy="594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4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UK &amp; Google Partnership: </a:t>
          </a:r>
          <a:r>
            <a:rPr lang="en-GB" sz="1700" kern="1200" dirty="0" err="1"/>
            <a:t>veröffentlichen</a:t>
          </a:r>
          <a:r>
            <a:rPr lang="en-GB" sz="1700" kern="1200" dirty="0"/>
            <a:t> 250.000 online </a:t>
          </a:r>
          <a:r>
            <a:rPr lang="en-GB" sz="1700" kern="1200" dirty="0" err="1"/>
            <a:t>Bücher</a:t>
          </a:r>
          <a:r>
            <a:rPr lang="en-GB" sz="1700" kern="1200" dirty="0"/>
            <a:t> </a:t>
          </a:r>
          <a:r>
            <a:rPr lang="en-GB" sz="1700" kern="1200" dirty="0" err="1"/>
            <a:t>mit</a:t>
          </a:r>
          <a:r>
            <a:rPr lang="en-GB" sz="1700" kern="1200" dirty="0"/>
            <a:t> Free Access (2011)</a:t>
          </a:r>
        </a:p>
      </dsp:txBody>
      <dsp:txXfrm>
        <a:off x="873903" y="2969941"/>
        <a:ext cx="7188042" cy="594197"/>
      </dsp:txXfrm>
    </dsp:sp>
    <dsp:sp modelId="{E18F29CC-1F4B-D046-BB25-DFE7DD163A2D}">
      <dsp:nvSpPr>
        <dsp:cNvPr id="0" name=""/>
        <dsp:cNvSpPr/>
      </dsp:nvSpPr>
      <dsp:spPr>
        <a:xfrm>
          <a:off x="502530" y="2895666"/>
          <a:ext cx="742746" cy="74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37B5A-D0EE-BA43-AAEF-80DF160B2A88}">
      <dsp:nvSpPr>
        <dsp:cNvPr id="0" name=""/>
        <dsp:cNvSpPr/>
      </dsp:nvSpPr>
      <dsp:spPr>
        <a:xfrm>
          <a:off x="448118" y="3860952"/>
          <a:ext cx="7613827" cy="594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4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Erasmus+ EDUC European </a:t>
          </a:r>
          <a:r>
            <a:rPr lang="en-GB" sz="1700" kern="1200" dirty="0" err="1"/>
            <a:t>Digitical</a:t>
          </a:r>
          <a:r>
            <a:rPr lang="en-GB" sz="1700" kern="1200" dirty="0"/>
            <a:t> </a:t>
          </a:r>
          <a:r>
            <a:rPr lang="en-GB" sz="1700" kern="1200" dirty="0" err="1"/>
            <a:t>UniverCity</a:t>
          </a:r>
          <a:r>
            <a:rPr lang="en-GB" sz="1700" kern="1200" dirty="0"/>
            <a:t> (2019)</a:t>
          </a:r>
        </a:p>
      </dsp:txBody>
      <dsp:txXfrm>
        <a:off x="448118" y="3860952"/>
        <a:ext cx="7613827" cy="594197"/>
      </dsp:txXfrm>
    </dsp:sp>
    <dsp:sp modelId="{37D2836B-8E06-4F4B-B682-FBF522042C82}">
      <dsp:nvSpPr>
        <dsp:cNvPr id="0" name=""/>
        <dsp:cNvSpPr/>
      </dsp:nvSpPr>
      <dsp:spPr>
        <a:xfrm>
          <a:off x="76745" y="3786677"/>
          <a:ext cx="742746" cy="74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6818-0DE1-4F4B-9D96-60FF32614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B899D-F699-4482-998B-1961721BA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AF70E-8480-4E03-9045-74A93310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8E3D1-6B16-49FC-91E6-1EA1FE64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40F42-5A44-46E2-9738-2640D5F4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6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B030-A724-43B6-921C-CF35A6AC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30523-7C03-4B22-9834-39BDD6B74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4BEB4-C585-48B3-8454-5FCB0810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54F2A-B164-4A2D-B50F-18C9D947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2FB8B-664E-4414-A205-D3323A90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8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2B439-0932-4C6F-B10C-E072D1B47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7ACCD-0B63-4494-9B6A-2AEDBA8BD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35DEF-886D-4889-B37F-B945CC86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8745-975B-4E9B-B87D-31A5D94E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D9E22-7658-4AC2-B055-433FCD82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2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E5CE-D89E-4A0D-878C-6F61C8BC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267D1-B3C0-4238-AF5C-8AB652A76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269DC-EDAE-4082-B5DC-41649604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AAB6A-3C7A-4702-B715-EC310E8B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41B6A-BDDE-49F2-8169-BB59E14D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9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2495-C3B4-432A-9387-82C89955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64286-521E-4ADD-BE62-D7970DF05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048FB-59D7-497A-BA5C-07AC3F29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DDD02-234F-4F03-8C7D-31AA410F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53254-7957-4DC3-A3D7-B89956DB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65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0B68-1391-4C95-8FB7-E70BB3FC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8BBA5-4899-4526-8A4B-218AF08AB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DEBAF-7C6D-4D88-A748-776C261C2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C0AC0-23BE-40D1-A50E-9A2D427A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62785-7D42-4A1C-8092-58341F0D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3A037-D7D1-4801-9EF9-A4147BF1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8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4E36-0F31-41D1-B0D6-AB7D70AD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716A6-D610-429B-B43E-6D8D18EC8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11F8B-CEBF-496C-8ED3-BAAA2615A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DAD16-B353-4298-9E5C-9ECEAE00B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C3166-E028-42D2-9CF1-E8B10B8B2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A927E-6AC3-4B47-812E-3A0D0FBD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46A43-A247-4443-925B-5FBE9CB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135F6-8FA3-4FC0-A303-3D9E914B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9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C92D-7632-419E-A60D-0FDED174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9C4D0-0889-45D2-AB3D-35D140D0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8898E-0402-410F-A6C5-DF998187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7D64E-F760-419A-84CC-C36C08FA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4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0A142-1D01-4D45-8046-29AE8EBA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17798-9DE4-442C-A6F5-3665C27A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3885D-6F22-4E9B-A94E-66CCD8C4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18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5C7B-636C-45D4-A526-72355D56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FAA85-FA16-4997-B0BB-B9B04E18B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0128F-23EB-4F3B-8499-2DAE0D374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AC953-ECB4-4BD6-BCE2-2AA15875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4A200-96D9-4BEA-AEB2-E2D78DE5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71E25-06FE-4484-BF92-EBB4F56E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94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E598-15A9-4B5E-85B2-D3C4442F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8EBBC6-8CD2-4E68-9660-A39CCAD38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FE174-B37D-4EAA-8731-9E94D4F77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3BB8F-60EA-45A6-B37F-1F35DAEB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51098-BFC8-46CD-8E40-D37BA46A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6A367-1B00-4113-860D-F1157B1C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4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DB7B5-21C8-4D8E-BD29-9ACBCCCF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C5D8C-EF8A-4781-BD77-13C61A7DA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8AFD0-D863-4220-B187-3AFE8F76B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27B8F-36A7-4D2E-833D-35CF388E9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C0436-540F-4D77-879B-58DF609EB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0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talents.de/sustainable-digitalisation.ph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lnpartner.co.u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elija.tamulyte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931407" y="0"/>
            <a:ext cx="6679193" cy="6805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5145">
              <a:lnSpc>
                <a:spcPct val="100000"/>
              </a:lnSpc>
            </a:pPr>
            <a:r>
              <a:rPr lang="en-US" altLang="zh-CN" sz="2000" b="1" spc="-154" dirty="0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2000" b="1" spc="-104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2000" b="1" spc="-225" dirty="0">
                <a:solidFill>
                  <a:srgbClr val="FEFEFE"/>
                </a:solidFill>
                <a:ea typeface="Times New Roman"/>
              </a:rPr>
              <a:t>VET</a:t>
            </a:r>
          </a:p>
          <a:p>
            <a:pPr marL="0" indent="525145">
              <a:lnSpc>
                <a:spcPct val="100000"/>
              </a:lnSpc>
              <a:spcBef>
                <a:spcPts val="120"/>
              </a:spcBef>
            </a:pP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Project</a:t>
            </a:r>
            <a:r>
              <a:rPr lang="en-US" altLang="zh-CN" sz="20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Number:</a:t>
            </a:r>
            <a:r>
              <a:rPr lang="en-US" altLang="zh-CN" sz="2000" spc="-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2018-1-DE02-KA202-005145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4800" spc="-440" dirty="0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4800" spc="-275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4800" spc="-540" dirty="0">
                <a:solidFill>
                  <a:srgbClr val="FEFEFE"/>
                </a:solidFill>
                <a:ea typeface="Times New Roman"/>
              </a:rPr>
              <a:t>VET</a:t>
            </a:r>
          </a:p>
          <a:p>
            <a:pPr>
              <a:lnSpc>
                <a:spcPts val="1389"/>
              </a:lnSpc>
            </a:pPr>
            <a:endParaRPr lang="en-US" dirty="0"/>
          </a:p>
          <a:p>
            <a:pPr marL="0" hangingPunct="0">
              <a:lnSpc>
                <a:spcPct val="120000"/>
              </a:lnSpc>
            </a:pPr>
            <a:r>
              <a:rPr lang="en-US" altLang="zh-CN" sz="2000" spc="-169" dirty="0">
                <a:solidFill>
                  <a:srgbClr val="81FEFE"/>
                </a:solidFill>
                <a:ea typeface="Times New Roman"/>
              </a:rPr>
              <a:t>FOSTERING</a:t>
            </a:r>
            <a:r>
              <a:rPr lang="en-US" altLang="zh-CN" sz="2000" spc="-64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54" dirty="0">
                <a:solidFill>
                  <a:srgbClr val="81FEFE"/>
                </a:solidFill>
                <a:ea typeface="Times New Roman"/>
              </a:rPr>
              <a:t>DIGITISATION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89" dirty="0">
                <a:solidFill>
                  <a:srgbClr val="81FEFE"/>
                </a:solidFill>
                <a:ea typeface="Times New Roman"/>
              </a:rPr>
              <a:t>AND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75" dirty="0">
                <a:solidFill>
                  <a:srgbClr val="81FEFE"/>
                </a:solidFill>
                <a:ea typeface="Times New Roman"/>
              </a:rPr>
              <a:t>INDUSTRY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10" dirty="0">
                <a:solidFill>
                  <a:srgbClr val="81FEFE"/>
                </a:solidFill>
                <a:ea typeface="Times New Roman"/>
              </a:rPr>
              <a:t>4.0</a:t>
            </a:r>
            <a:r>
              <a:rPr lang="en-US" altLang="zh-CN" sz="2000" spc="-75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45" dirty="0">
                <a:solidFill>
                  <a:srgbClr val="81FEFE"/>
                </a:solidFill>
                <a:ea typeface="Times New Roman"/>
              </a:rPr>
              <a:t>IN</a:t>
            </a:r>
            <a:r>
              <a:rPr lang="en-US" altLang="zh-CN" sz="2000" dirty="0">
                <a:solidFill>
                  <a:srgbClr val="81FEFE"/>
                </a:solidFill>
                <a:cs typeface="Times New Roman"/>
              </a:rPr>
              <a:t> </a:t>
            </a:r>
            <a:br>
              <a:rPr dirty="0"/>
            </a:br>
            <a:r>
              <a:rPr lang="en-US" altLang="zh-CN" sz="2000" spc="-184" dirty="0">
                <a:solidFill>
                  <a:srgbClr val="81FEFE"/>
                </a:solidFill>
                <a:ea typeface="Times New Roman"/>
              </a:rPr>
              <a:t>VOCATIONAL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84" dirty="0">
                <a:solidFill>
                  <a:srgbClr val="81FEFE"/>
                </a:solidFill>
                <a:ea typeface="Times New Roman"/>
              </a:rPr>
              <a:t>EDUCATION</a:t>
            </a:r>
            <a:r>
              <a:rPr lang="en-US" altLang="zh-CN" sz="2000" spc="-75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95" dirty="0">
                <a:solidFill>
                  <a:srgbClr val="81FEFE"/>
                </a:solidFill>
                <a:ea typeface="Times New Roman"/>
              </a:rPr>
              <a:t>AND</a:t>
            </a:r>
            <a:r>
              <a:rPr lang="en-US" altLang="zh-CN" sz="2000" spc="-80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70" dirty="0">
                <a:solidFill>
                  <a:srgbClr val="81FEFE"/>
                </a:solidFill>
                <a:ea typeface="Times New Roman"/>
              </a:rPr>
              <a:t>TRAINING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75"/>
              </a:lnSpc>
            </a:pPr>
            <a:endParaRPr lang="en-US" dirty="0"/>
          </a:p>
          <a:p>
            <a:pPr marL="118236" hangingPunct="0">
              <a:lnSpc>
                <a:spcPct val="95416"/>
              </a:lnSpc>
            </a:pPr>
            <a:r>
              <a:rPr lang="en-US" altLang="zh-CN" sz="2400" b="1" spc="-104" dirty="0" err="1">
                <a:solidFill>
                  <a:schemeClr val="bg1"/>
                </a:solidFill>
                <a:ea typeface="Times New Roman"/>
              </a:rPr>
              <a:t>Trainingsmodul</a:t>
            </a:r>
            <a:r>
              <a:rPr lang="en-US" altLang="zh-CN" sz="2400" b="1" spc="-104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z="2400" b="1" spc="-104" dirty="0" err="1">
                <a:solidFill>
                  <a:schemeClr val="bg1"/>
                </a:solidFill>
                <a:ea typeface="Times New Roman"/>
              </a:rPr>
              <a:t>für</a:t>
            </a:r>
            <a:r>
              <a:rPr lang="en-US" altLang="zh-CN" sz="2400" b="1" spc="-104" dirty="0">
                <a:solidFill>
                  <a:schemeClr val="bg1"/>
                </a:solidFill>
                <a:ea typeface="Times New Roman"/>
              </a:rPr>
              <a:t> Lerner </a:t>
            </a:r>
            <a:br>
              <a:rPr dirty="0">
                <a:solidFill>
                  <a:schemeClr val="bg1"/>
                </a:solidFill>
              </a:rPr>
            </a:br>
            <a:r>
              <a:rPr lang="en-US" sz="2400" spc="-65" dirty="0">
                <a:solidFill>
                  <a:schemeClr val="bg1"/>
                </a:solidFill>
              </a:rPr>
              <a:t>Module2:  </a:t>
            </a:r>
            <a:r>
              <a:rPr lang="en-US" sz="2400" spc="-65" dirty="0" err="1">
                <a:solidFill>
                  <a:schemeClr val="bg1"/>
                </a:solidFill>
              </a:rPr>
              <a:t>Bedeutung</a:t>
            </a:r>
            <a:r>
              <a:rPr lang="en-US" sz="2400" spc="-65" dirty="0">
                <a:solidFill>
                  <a:schemeClr val="bg1"/>
                </a:solidFill>
              </a:rPr>
              <a:t> &amp; </a:t>
            </a:r>
            <a:r>
              <a:rPr lang="en-US" sz="2400" spc="-65" dirty="0" err="1">
                <a:solidFill>
                  <a:schemeClr val="bg1"/>
                </a:solidFill>
              </a:rPr>
              <a:t>Wichtigkeit</a:t>
            </a:r>
            <a:r>
              <a:rPr lang="en-US" sz="2400" spc="-65" dirty="0">
                <a:solidFill>
                  <a:schemeClr val="bg1"/>
                </a:solidFill>
              </a:rPr>
              <a:t> von </a:t>
            </a:r>
            <a:r>
              <a:rPr lang="en-US" sz="2400" spc="-65" dirty="0" err="1">
                <a:solidFill>
                  <a:schemeClr val="bg1"/>
                </a:solidFill>
              </a:rPr>
              <a:t>Digitalisierung</a:t>
            </a:r>
            <a:r>
              <a:rPr lang="en-US" sz="2400" spc="-65" dirty="0">
                <a:solidFill>
                  <a:schemeClr val="bg1"/>
                </a:solidFill>
              </a:rPr>
              <a:t> und die </a:t>
            </a:r>
            <a:r>
              <a:rPr lang="en-US" sz="2400" spc="-65" dirty="0" err="1">
                <a:solidFill>
                  <a:schemeClr val="bg1"/>
                </a:solidFill>
              </a:rPr>
              <a:t>Ziele</a:t>
            </a:r>
            <a:r>
              <a:rPr lang="en-US" sz="2400" spc="-65" dirty="0">
                <a:solidFill>
                  <a:schemeClr val="bg1"/>
                </a:solidFill>
              </a:rPr>
              <a:t> von DigI-VET</a:t>
            </a:r>
          </a:p>
          <a:p>
            <a:pPr marL="118236" hangingPunct="0">
              <a:lnSpc>
                <a:spcPct val="95416"/>
              </a:lnSpc>
            </a:pPr>
            <a:endParaRPr lang="en-US" sz="2400" spc="-65" dirty="0">
              <a:solidFill>
                <a:schemeClr val="bg1"/>
              </a:solidFill>
            </a:endParaRPr>
          </a:p>
          <a:p>
            <a:pPr marL="118236" hangingPunct="0">
              <a:lnSpc>
                <a:spcPct val="95416"/>
              </a:lnSpc>
            </a:pPr>
            <a:r>
              <a:rPr lang="en-US" altLang="zh-CN" spc="-65" dirty="0">
                <a:solidFill>
                  <a:schemeClr val="bg1"/>
                </a:solidFill>
                <a:ea typeface="Times New Roman"/>
              </a:rPr>
              <a:t>AR </a:t>
            </a:r>
            <a:r>
              <a:rPr lang="en-US" altLang="zh-CN" spc="-65" dirty="0" err="1">
                <a:solidFill>
                  <a:schemeClr val="bg1"/>
                </a:solidFill>
                <a:ea typeface="Times New Roman"/>
              </a:rPr>
              <a:t>Vacational</a:t>
            </a:r>
            <a:r>
              <a:rPr lang="en-US" altLang="zh-CN" spc="-65" dirty="0">
                <a:solidFill>
                  <a:schemeClr val="bg1"/>
                </a:solidFill>
                <a:ea typeface="Times New Roman"/>
              </a:rPr>
              <a:t> Education and Training Ltd., </a:t>
            </a:r>
            <a:r>
              <a:rPr lang="en-US" altLang="zh-CN" spc="-65" dirty="0" err="1">
                <a:solidFill>
                  <a:schemeClr val="bg1"/>
                </a:solidFill>
                <a:ea typeface="Times New Roman"/>
              </a:rPr>
              <a:t>Gelija</a:t>
            </a:r>
            <a:r>
              <a:rPr lang="en-US" altLang="zh-CN" spc="-65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pc="-65" dirty="0" err="1">
                <a:solidFill>
                  <a:schemeClr val="bg1"/>
                </a:solidFill>
                <a:ea typeface="Times New Roman"/>
              </a:rPr>
              <a:t>Tamulyte</a:t>
            </a:r>
            <a:r>
              <a:rPr lang="en-US" altLang="zh-CN" spc="-65" dirty="0">
                <a:solidFill>
                  <a:schemeClr val="bg1"/>
                </a:solidFill>
                <a:ea typeface="Times New Roman"/>
              </a:rPr>
              <a:t> and Rajesh Pathak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05"/>
              </a:lnSpc>
            </a:pPr>
            <a:endParaRPr lang="en-US" dirty="0"/>
          </a:p>
          <a:p>
            <a:pPr>
              <a:lnSpc>
                <a:spcPts val="1405"/>
              </a:lnSpc>
            </a:pPr>
            <a:endParaRPr lang="en-US" dirty="0"/>
          </a:p>
          <a:p>
            <a:pPr marL="972947" indent="-25908" hangingPunct="0">
              <a:lnSpc>
                <a:spcPct val="95833"/>
              </a:lnSpc>
            </a:pP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European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support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production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this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publication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does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not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constitute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30" dirty="0">
                <a:solidFill>
                  <a:srgbClr val="FEFEFE"/>
                </a:solidFill>
                <a:ea typeface="Times New Roman"/>
              </a:rPr>
              <a:t>an</a:t>
            </a:r>
            <a:r>
              <a:rPr lang="en-US" altLang="zh-CN" sz="1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endorsement</a:t>
            </a:r>
            <a:r>
              <a:rPr lang="en-US" altLang="zh-CN" sz="11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contents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reflects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views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only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authors,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</a:p>
          <a:p>
            <a:pPr marL="0" indent="834263">
              <a:lnSpc>
                <a:spcPct val="100000"/>
              </a:lnSpc>
            </a:pP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cannot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held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responsible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any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use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may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made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information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contained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therein</a:t>
            </a:r>
            <a:r>
              <a:rPr lang="en-US" altLang="zh-CN" sz="1100" dirty="0">
                <a:solidFill>
                  <a:srgbClr val="FEFEFE"/>
                </a:solidFill>
                <a:latin typeface="Times New Roman"/>
                <a:ea typeface="Times New Roman"/>
              </a:rPr>
              <a:t>.</a:t>
            </a:r>
            <a:endParaRPr lang="en-US" altLang="zh-CN" sz="1200" dirty="0">
              <a:solidFill>
                <a:srgbClr val="FEFEFE"/>
              </a:solidFill>
              <a:latin typeface="Times New Roman"/>
              <a:ea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81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10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E3D3A-2277-C347-BF44-6E66BA5E05D3}"/>
              </a:ext>
            </a:extLst>
          </p:cNvPr>
          <p:cNvSpPr txBox="1"/>
          <p:nvPr/>
        </p:nvSpPr>
        <p:spPr>
          <a:xfrm>
            <a:off x="958788" y="1481709"/>
            <a:ext cx="8913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Eine weitere Möglichkeit der Digitalisierung in der Bildung sind </a:t>
            </a:r>
            <a:r>
              <a:rPr lang="de-DE" dirty="0" err="1">
                <a:solidFill>
                  <a:schemeClr val="bg1"/>
                </a:solidFill>
              </a:rPr>
              <a:t>Learner</a:t>
            </a:r>
            <a:r>
              <a:rPr lang="de-DE" dirty="0">
                <a:solidFill>
                  <a:schemeClr val="bg1"/>
                </a:solidFill>
              </a:rPr>
              <a:t> Management System (LMS).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Abgesehen von </a:t>
            </a:r>
            <a:r>
              <a:rPr lang="de-DE" dirty="0" err="1">
                <a:solidFill>
                  <a:schemeClr val="bg1"/>
                </a:solidFill>
              </a:rPr>
              <a:t>Blackboard</a:t>
            </a:r>
            <a:r>
              <a:rPr lang="de-DE" dirty="0">
                <a:solidFill>
                  <a:schemeClr val="bg1"/>
                </a:solidFill>
              </a:rPr>
              <a:t> als LMS-Plattform nennen Sie 3 weitere Plattformen, die Sie kürzlich während der COVID19-Pandemie im Rahmen Ihrer Schul- / Bildungsarbeit verwendet haben bzw. hätten verwenden können:</a:t>
            </a:r>
          </a:p>
          <a:p>
            <a:r>
              <a:rPr lang="de-DE" dirty="0">
                <a:solidFill>
                  <a:schemeClr val="bg1"/>
                </a:solidFill>
              </a:rPr>
              <a:t>1.</a:t>
            </a:r>
          </a:p>
          <a:p>
            <a:r>
              <a:rPr lang="de-DE" dirty="0">
                <a:solidFill>
                  <a:schemeClr val="bg1"/>
                </a:solidFill>
              </a:rPr>
              <a:t>2.</a:t>
            </a:r>
          </a:p>
          <a:p>
            <a:r>
              <a:rPr lang="de-DE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Aufgaben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2D4424-DE3B-4C6C-88FE-6599043B66F6}"/>
              </a:ext>
            </a:extLst>
          </p:cNvPr>
          <p:cNvSpPr txBox="1"/>
          <p:nvPr/>
        </p:nvSpPr>
        <p:spPr>
          <a:xfrm>
            <a:off x="1312690" y="91165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Aufgabe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142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D61D-BBD8-4F2B-AD84-6D85A012C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55B7B-0212-430A-9A69-D795A64705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8C539-29DF-4047-AFD7-E18E331E4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hteck: obere Ecken abgeschnitten 5">
            <a:extLst>
              <a:ext uri="{FF2B5EF4-FFF2-40B4-BE49-F238E27FC236}">
                <a16:creationId xmlns:a16="http://schemas.microsoft.com/office/drawing/2014/main" id="{17717BC8-5809-4489-9814-1ACD7F5B8C40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Aufgaben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6D845-FED1-4CDA-9297-0DC3A0573AE2}"/>
              </a:ext>
            </a:extLst>
          </p:cNvPr>
          <p:cNvSpPr txBox="1"/>
          <p:nvPr/>
        </p:nvSpPr>
        <p:spPr>
          <a:xfrm>
            <a:off x="1444336" y="1629150"/>
            <a:ext cx="8250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Welche vielversprechenden Ansätze müssen angepasst werden, um die Vorteile der digitalen Technologie in Bildungsprozessen zu nutzen?</a:t>
            </a:r>
          </a:p>
          <a:p>
            <a:r>
              <a:rPr lang="de-DE" dirty="0">
                <a:solidFill>
                  <a:schemeClr val="bg1"/>
                </a:solidFill>
              </a:rPr>
              <a:t>	a) Wie können Lerner und Lehrkräfte in Deutschland in einer digitalen Welt 	geschützt werden?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83136-2EB5-4ED9-99EB-DF413B0185F1}"/>
              </a:ext>
            </a:extLst>
          </p:cNvPr>
          <p:cNvSpPr txBox="1"/>
          <p:nvPr/>
        </p:nvSpPr>
        <p:spPr>
          <a:xfrm>
            <a:off x="1444336" y="3089413"/>
            <a:ext cx="7419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err="1">
                <a:solidFill>
                  <a:schemeClr val="bg1"/>
                </a:solidFill>
              </a:rPr>
              <a:t>Verbessert</a:t>
            </a:r>
            <a:r>
              <a:rPr lang="en-US" dirty="0">
                <a:solidFill>
                  <a:schemeClr val="bg1"/>
                </a:solidFill>
              </a:rPr>
              <a:t> die </a:t>
            </a:r>
            <a:r>
              <a:rPr lang="de-DE" dirty="0">
                <a:solidFill>
                  <a:schemeClr val="bg1"/>
                </a:solidFill>
              </a:rPr>
              <a:t>digitale Transformation wirklich den Weg für ressourceneffiziente Materialzyklen in Deutschland? Nennen Sie hierfür  Beispiele</a:t>
            </a:r>
          </a:p>
          <a:p>
            <a:r>
              <a:rPr lang="de-DE" dirty="0">
                <a:solidFill>
                  <a:schemeClr val="bg1"/>
                </a:solidFill>
              </a:rPr>
              <a:t>	a) Wie kann dieser Anteil erhöht und der Abfall sicherer und 	umweltfreundlicher entsorgt werden?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8915D762-DA7B-4EB6-AC7A-8B8634D912BD}"/>
              </a:ext>
            </a:extLst>
          </p:cNvPr>
          <p:cNvSpPr txBox="1"/>
          <p:nvPr/>
        </p:nvSpPr>
        <p:spPr>
          <a:xfrm>
            <a:off x="1312690" y="91165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Aufgabe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674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81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E3D3A-2277-C347-BF44-6E66BA5E05D3}"/>
              </a:ext>
            </a:extLst>
          </p:cNvPr>
          <p:cNvSpPr txBox="1"/>
          <p:nvPr/>
        </p:nvSpPr>
        <p:spPr>
          <a:xfrm>
            <a:off x="1138289" y="1859332"/>
            <a:ext cx="7686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Eine der wichtigsten Partnerschaften, die von der Digitalisierung geleitet werden, ist die zwischen verschiedenen europäischen Ländern, die als Erasmus + EDUC European Digital </a:t>
            </a:r>
            <a:r>
              <a:rPr lang="de-DE" dirty="0" err="1">
                <a:solidFill>
                  <a:schemeClr val="bg1"/>
                </a:solidFill>
              </a:rPr>
              <a:t>UniverCity</a:t>
            </a:r>
            <a:r>
              <a:rPr lang="de-DE" dirty="0">
                <a:solidFill>
                  <a:schemeClr val="bg1"/>
                </a:solidFill>
              </a:rPr>
              <a:t> bekannt sind. Der angegebene Screenshot zeigt die Ziele des Projekts selbst: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Aufgaben</a:t>
            </a:r>
          </a:p>
        </p:txBody>
      </p:sp>
      <p:pic>
        <p:nvPicPr>
          <p:cNvPr id="7" name="Picture 6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3168DAC5-1ABE-0E4F-9A00-45FE71604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89" y="3156476"/>
            <a:ext cx="8386041" cy="2628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2E354C-A53F-844B-8C6C-B1B596FFC8F6}"/>
              </a:ext>
            </a:extLst>
          </p:cNvPr>
          <p:cNvSpPr txBox="1"/>
          <p:nvPr/>
        </p:nvSpPr>
        <p:spPr>
          <a:xfrm>
            <a:off x="7185300" y="6165658"/>
            <a:ext cx="574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</a:t>
            </a:r>
            <a:r>
              <a:rPr lang="en-US" sz="1600" dirty="0" err="1">
                <a:solidFill>
                  <a:schemeClr val="bg1"/>
                </a:solidFill>
              </a:rPr>
              <a:t>www.uni-potsdam.de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en</a:t>
            </a:r>
            <a:r>
              <a:rPr lang="en-US" sz="1600" dirty="0">
                <a:solidFill>
                  <a:schemeClr val="bg1"/>
                </a:solidFill>
              </a:rPr>
              <a:t>/educ/index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EF705FE-DDD7-4AC5-A722-916E4A0726F6}"/>
              </a:ext>
            </a:extLst>
          </p:cNvPr>
          <p:cNvSpPr txBox="1"/>
          <p:nvPr/>
        </p:nvSpPr>
        <p:spPr>
          <a:xfrm>
            <a:off x="1312690" y="91165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Aufgabe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11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81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13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E3D3A-2277-C347-BF44-6E66BA5E05D3}"/>
              </a:ext>
            </a:extLst>
          </p:cNvPr>
          <p:cNvSpPr txBox="1"/>
          <p:nvPr/>
        </p:nvSpPr>
        <p:spPr>
          <a:xfrm>
            <a:off x="958788" y="1481709"/>
            <a:ext cx="8913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Aufgaben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F6F56-6C64-8943-80CB-C425AD71611A}"/>
              </a:ext>
            </a:extLst>
          </p:cNvPr>
          <p:cNvSpPr txBox="1"/>
          <p:nvPr/>
        </p:nvSpPr>
        <p:spPr>
          <a:xfrm>
            <a:off x="1191490" y="1787236"/>
            <a:ext cx="622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Welches der vier Ziele hängt am meisten mit der Digitalisierung zusammen und wie könnten sie umgesetzt werden?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83019FD-55A8-4B72-8ABF-07A952C4FD77}"/>
              </a:ext>
            </a:extLst>
          </p:cNvPr>
          <p:cNvSpPr txBox="1"/>
          <p:nvPr/>
        </p:nvSpPr>
        <p:spPr>
          <a:xfrm>
            <a:off x="1291909" y="985104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Aufgabe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83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14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91909" y="559374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Aufgabe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E3D3A-2277-C347-BF44-6E66BA5E05D3}"/>
              </a:ext>
            </a:extLst>
          </p:cNvPr>
          <p:cNvSpPr txBox="1"/>
          <p:nvPr/>
        </p:nvSpPr>
        <p:spPr>
          <a:xfrm>
            <a:off x="958788" y="1481709"/>
            <a:ext cx="8913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Aufgaben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3B56C-45E7-A64A-87F3-8236ABA15BD4}"/>
              </a:ext>
            </a:extLst>
          </p:cNvPr>
          <p:cNvSpPr txBox="1"/>
          <p:nvPr/>
        </p:nvSpPr>
        <p:spPr>
          <a:xfrm>
            <a:off x="1291909" y="1561717"/>
            <a:ext cx="89139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Bitte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besuchen</a:t>
            </a:r>
            <a:r>
              <a:rPr lang="en-US" sz="2400" dirty="0">
                <a:solidFill>
                  <a:schemeClr val="bg1"/>
                </a:solidFill>
              </a:rPr>
              <a:t> Sie </a:t>
            </a:r>
            <a:r>
              <a:rPr lang="en-US" sz="2400" dirty="0" err="1">
                <a:solidFill>
                  <a:schemeClr val="bg1"/>
                </a:solidFill>
              </a:rPr>
              <a:t>folgende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Webseite</a:t>
            </a:r>
            <a:r>
              <a:rPr lang="en-US" sz="2400" dirty="0">
                <a:solidFill>
                  <a:schemeClr val="bg1"/>
                </a:solidFill>
              </a:rPr>
              <a:t> und </a:t>
            </a:r>
            <a:r>
              <a:rPr lang="en-US" sz="2400" dirty="0" err="1">
                <a:solidFill>
                  <a:schemeClr val="bg1"/>
                </a:solidFill>
              </a:rPr>
              <a:t>schauen</a:t>
            </a:r>
            <a:r>
              <a:rPr lang="en-US" sz="2400" dirty="0">
                <a:solidFill>
                  <a:schemeClr val="bg1"/>
                </a:solidFill>
              </a:rPr>
              <a:t> Sie </a:t>
            </a:r>
            <a:r>
              <a:rPr lang="en-US" sz="2400" dirty="0" err="1">
                <a:solidFill>
                  <a:schemeClr val="bg1"/>
                </a:solidFill>
              </a:rPr>
              <a:t>sich</a:t>
            </a:r>
            <a:r>
              <a:rPr lang="en-US" sz="2400" dirty="0">
                <a:solidFill>
                  <a:schemeClr val="bg1"/>
                </a:solidFill>
              </a:rPr>
              <a:t> die </a:t>
            </a:r>
            <a:r>
              <a:rPr lang="en-US" sz="2400" dirty="0" err="1">
                <a:solidFill>
                  <a:schemeClr val="bg1"/>
                </a:solidFill>
              </a:rPr>
              <a:t>Wortwolke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genau</a:t>
            </a:r>
            <a:r>
              <a:rPr lang="en-US" sz="2400" dirty="0">
                <a:solidFill>
                  <a:schemeClr val="bg1"/>
                </a:solidFill>
              </a:rPr>
              <a:t> an: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https://www.greentalents.de/sustainable-digitalisation.php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2. Schauen Sie sich das angegebene Bild an. Welche Wörter würden Sie identifizieren, die die Digitalisierung als umweltfreundlichen Prozess beschreiben?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3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45"/>
          <p:cNvSpPr txBox="1"/>
          <p:nvPr/>
        </p:nvSpPr>
        <p:spPr>
          <a:xfrm>
            <a:off x="1010411" y="1168003"/>
            <a:ext cx="178107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304" dirty="0">
                <a:solidFill>
                  <a:srgbClr val="FEFEFE"/>
                </a:solidFill>
                <a:latin typeface="+mj-lt"/>
                <a:ea typeface="Times New Roman"/>
              </a:rPr>
              <a:t>CONT</a:t>
            </a:r>
            <a:r>
              <a:rPr lang="en-US" altLang="zh-CN" sz="3200" spc="-295" dirty="0">
                <a:solidFill>
                  <a:srgbClr val="FEFEFE"/>
                </a:solidFill>
                <a:latin typeface="+mj-lt"/>
                <a:ea typeface="Times New Roman"/>
              </a:rPr>
              <a:t>ACT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1267" y="3358490"/>
            <a:ext cx="2937673" cy="1710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0" dirty="0">
                <a:solidFill>
                  <a:srgbClr val="FEFEFE"/>
                </a:solidFill>
                <a:ea typeface="Times New Roman"/>
              </a:rPr>
              <a:t>ARVET</a:t>
            </a:r>
          </a:p>
          <a:p>
            <a:pPr>
              <a:lnSpc>
                <a:spcPts val="1920"/>
              </a:lnSpc>
            </a:pPr>
            <a:r>
              <a:rPr lang="en-GB" sz="1600" dirty="0">
                <a:solidFill>
                  <a:schemeClr val="bg1"/>
                </a:solidFill>
              </a:rPr>
              <a:t>279 Bethnal Green Road</a:t>
            </a:r>
          </a:p>
          <a:p>
            <a:pPr>
              <a:lnSpc>
                <a:spcPts val="1920"/>
              </a:lnSpc>
            </a:pPr>
            <a:r>
              <a:rPr lang="en-GB" sz="1600" dirty="0">
                <a:solidFill>
                  <a:schemeClr val="bg1"/>
                </a:solidFill>
              </a:rPr>
              <a:t>London E2 6AH</a:t>
            </a:r>
          </a:p>
          <a:p>
            <a:pPr>
              <a:lnSpc>
                <a:spcPts val="1920"/>
              </a:lnSpc>
            </a:pPr>
            <a:r>
              <a:rPr lang="en-GB" sz="1600" dirty="0">
                <a:solidFill>
                  <a:schemeClr val="bg1"/>
                </a:solidFill>
              </a:rPr>
              <a:t>United Kingdom</a:t>
            </a:r>
          </a:p>
          <a:p>
            <a:pPr>
              <a:lnSpc>
                <a:spcPts val="1920"/>
              </a:lnSpc>
            </a:pPr>
            <a:endParaRPr lang="en-GB" sz="1600" dirty="0">
              <a:solidFill>
                <a:schemeClr val="bg1"/>
              </a:solidFill>
            </a:endParaRPr>
          </a:p>
          <a:p>
            <a:pPr>
              <a:lnSpc>
                <a:spcPts val="1920"/>
              </a:lnSpc>
            </a:pPr>
            <a:r>
              <a:rPr lang="en-GB" sz="1600" b="1" dirty="0">
                <a:solidFill>
                  <a:schemeClr val="bg1"/>
                </a:solidFill>
              </a:rPr>
              <a:t>http://</a:t>
            </a:r>
            <a:r>
              <a:rPr lang="en-GB" sz="1600" b="1" dirty="0" err="1">
                <a:solidFill>
                  <a:schemeClr val="bg1"/>
                </a:solidFill>
              </a:rPr>
              <a:t>elnpartner.co.uk</a:t>
            </a:r>
            <a:endParaRPr lang="en-GB" sz="1600" b="1" dirty="0">
              <a:solidFill>
                <a:schemeClr val="bg1"/>
              </a:solidFill>
            </a:endParaRPr>
          </a:p>
          <a:p>
            <a:pPr marL="0">
              <a:lnSpc>
                <a:spcPct val="100000"/>
              </a:lnSpc>
            </a:pPr>
            <a:r>
              <a:rPr lang="en-US" altLang="zh-CN" sz="1600" b="1" spc="-20" dirty="0">
                <a:solidFill>
                  <a:srgbClr val="FEFEFE"/>
                </a:solidFill>
                <a:ea typeface="Times New Roman"/>
              </a:rPr>
              <a:t>http://digivet.e</a:t>
            </a:r>
            <a:r>
              <a:rPr lang="en-US" altLang="zh-CN" sz="1600" b="1" spc="-15" dirty="0">
                <a:solidFill>
                  <a:srgbClr val="FEFEFE"/>
                </a:solidFill>
                <a:ea typeface="Times New Roman"/>
              </a:rPr>
              <a:t>duproject.eu/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897626" y="3439680"/>
            <a:ext cx="3613546" cy="1945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69" dirty="0">
                <a:solidFill>
                  <a:srgbClr val="FEFEFE"/>
                </a:solidFill>
                <a:ea typeface="Times New Roman"/>
              </a:rPr>
              <a:t>Rajesh S. Pathak</a:t>
            </a:r>
            <a:endParaRPr lang="en-US" altLang="zh-CN" sz="1600" b="1" spc="-80" dirty="0">
              <a:solidFill>
                <a:srgbClr val="FEFEFE"/>
              </a:solidFill>
              <a:ea typeface="Times New Roman"/>
            </a:endParaRPr>
          </a:p>
          <a:p>
            <a:pPr marL="0">
              <a:lnSpc>
                <a:spcPct val="89999"/>
              </a:lnSpc>
              <a:tabLst>
                <a:tab pos="914654" algn="l"/>
              </a:tabLst>
            </a:pPr>
            <a:r>
              <a:rPr lang="en-US" altLang="zh-CN" sz="1600" spc="-139" dirty="0">
                <a:solidFill>
                  <a:srgbClr val="FEFEFE"/>
                </a:solidFill>
                <a:ea typeface="Times New Roman"/>
              </a:rPr>
              <a:t>Tel</a:t>
            </a:r>
            <a:r>
              <a:rPr lang="en-US" altLang="zh-CN" sz="1600" spc="-90" dirty="0">
                <a:solidFill>
                  <a:srgbClr val="FEFEFE"/>
                </a:solidFill>
                <a:ea typeface="Times New Roman"/>
              </a:rPr>
              <a:t>:	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+44 792 791 1120</a:t>
            </a: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r>
              <a:rPr lang="en-US" altLang="zh-CN" sz="1600" spc="-114" dirty="0">
                <a:solidFill>
                  <a:srgbClr val="FEFEFE"/>
                </a:solidFill>
                <a:ea typeface="Times New Roman"/>
              </a:rPr>
              <a:t>E</a:t>
            </a:r>
            <a:r>
              <a:rPr lang="en-US" altLang="zh-CN" sz="1600" spc="-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-85" dirty="0">
                <a:solidFill>
                  <a:srgbClr val="FEFEFE"/>
                </a:solidFill>
                <a:ea typeface="Times New Roman"/>
              </a:rPr>
              <a:t>Mail:	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  <a:hlinkClick r:id="rId3"/>
              </a:rPr>
              <a:t>info@elnpartner.co.uk</a:t>
            </a:r>
            <a:endParaRPr lang="en-US" altLang="zh-CN" sz="1600" spc="5" dirty="0">
              <a:solidFill>
                <a:srgbClr val="FEFEFE"/>
              </a:solidFill>
              <a:ea typeface="Times New Roman"/>
            </a:endParaRP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endParaRPr lang="en-US" altLang="zh-CN" sz="1600" spc="5" dirty="0">
              <a:solidFill>
                <a:srgbClr val="FEFEFE"/>
              </a:solidFill>
              <a:ea typeface="Times New Roman"/>
            </a:endParaRP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r>
              <a:rPr lang="en-US" altLang="zh-CN" sz="1600" spc="5" dirty="0" err="1">
                <a:solidFill>
                  <a:srgbClr val="FEFEFE"/>
                </a:solidFill>
                <a:ea typeface="Times New Roman"/>
              </a:rPr>
              <a:t>Gelija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 </a:t>
            </a:r>
            <a:r>
              <a:rPr lang="en-US" altLang="zh-CN" sz="1600" spc="5" dirty="0" err="1">
                <a:solidFill>
                  <a:srgbClr val="FEFEFE"/>
                </a:solidFill>
                <a:ea typeface="Times New Roman"/>
              </a:rPr>
              <a:t>Tamulyte</a:t>
            </a:r>
            <a:endParaRPr lang="en-US" altLang="zh-CN" sz="1600" spc="5" dirty="0">
              <a:solidFill>
                <a:srgbClr val="FEFEFE"/>
              </a:solidFill>
              <a:ea typeface="Times New Roman"/>
            </a:endParaRP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Tel:             +44 754 099 3287</a:t>
            </a: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E-mail:        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  <a:hlinkClick r:id="rId4"/>
              </a:rPr>
              <a:t>gelija.tamulyte@gmail.com</a:t>
            </a:r>
            <a:endParaRPr lang="en-US" altLang="zh-CN" sz="1600" spc="5" dirty="0">
              <a:solidFill>
                <a:srgbClr val="FEFEFE"/>
              </a:solidFill>
              <a:ea typeface="Times New Roman"/>
            </a:endParaRP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endParaRPr lang="en-US" altLang="zh-CN" sz="1600" spc="5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4182745" y="5480586"/>
            <a:ext cx="5844932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2776" algn="ctr">
              <a:lnSpc>
                <a:spcPct val="100000"/>
              </a:lnSpc>
            </a:pP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European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support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production</a:t>
            </a:r>
            <a:r>
              <a:rPr lang="en-US" altLang="zh-CN" sz="12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this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publication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5" dirty="0">
                <a:solidFill>
                  <a:srgbClr val="FEFEFE"/>
                </a:solidFill>
                <a:ea typeface="Times New Roman"/>
              </a:rPr>
              <a:t>does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not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constitute</a:t>
            </a:r>
            <a:r>
              <a:rPr lang="en-US" altLang="zh-CN" sz="12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5" dirty="0">
                <a:solidFill>
                  <a:srgbClr val="FEFEFE"/>
                </a:solidFill>
                <a:ea typeface="Times New Roman"/>
              </a:rPr>
              <a:t>an</a:t>
            </a:r>
          </a:p>
          <a:p>
            <a:pPr marL="0" indent="138683" algn="ctr" hangingPunct="0">
              <a:lnSpc>
                <a:spcPct val="95416"/>
              </a:lnSpc>
            </a:pP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endorsement</a:t>
            </a:r>
            <a:r>
              <a:rPr lang="en-US" altLang="zh-CN" sz="12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contents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5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reflects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views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only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authors,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2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cannot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held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responsible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any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use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may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made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information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contained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therein</a:t>
            </a:r>
            <a:r>
              <a:rPr lang="en-US" altLang="zh-CN" sz="1200" dirty="0">
                <a:solidFill>
                  <a:srgbClr val="FEFEFE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9" name="Foliennummernplatzhalter 7"/>
          <p:cNvSpPr txBox="1">
            <a:spLocks/>
          </p:cNvSpPr>
          <p:nvPr/>
        </p:nvSpPr>
        <p:spPr>
          <a:xfrm>
            <a:off x="10058400" y="58450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pPr/>
              <a:t>15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942864" y="910909"/>
            <a:ext cx="8913974" cy="2515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8236" hangingPunct="0">
              <a:lnSpc>
                <a:spcPct val="95416"/>
              </a:lnSpc>
            </a:pPr>
            <a:r>
              <a:rPr lang="en-US" altLang="zh-CN" sz="3600" spc="-400" dirty="0">
                <a:solidFill>
                  <a:srgbClr val="FEFEFE"/>
                </a:solidFill>
                <a:ea typeface="Times New Roman"/>
              </a:rPr>
              <a:t>Agenda </a:t>
            </a:r>
          </a:p>
          <a:p>
            <a:pPr marL="118236" hangingPunct="0">
              <a:lnSpc>
                <a:spcPct val="95416"/>
              </a:lnSpc>
            </a:pPr>
            <a:r>
              <a:rPr lang="en-US" sz="3600" spc="-400" dirty="0" err="1">
                <a:solidFill>
                  <a:srgbClr val="FEFEFE"/>
                </a:solidFill>
              </a:rPr>
              <a:t>Bedeutung</a:t>
            </a:r>
            <a:r>
              <a:rPr lang="en-US" sz="3600" spc="-400" dirty="0">
                <a:solidFill>
                  <a:srgbClr val="FEFEFE"/>
                </a:solidFill>
              </a:rPr>
              <a:t> &amp; </a:t>
            </a:r>
            <a:r>
              <a:rPr lang="en-US" sz="3600" spc="-400" dirty="0" err="1">
                <a:solidFill>
                  <a:srgbClr val="FEFEFE"/>
                </a:solidFill>
              </a:rPr>
              <a:t>Wichtigkeit</a:t>
            </a:r>
            <a:r>
              <a:rPr lang="en-US" sz="3600" spc="-400" dirty="0">
                <a:solidFill>
                  <a:srgbClr val="FEFEFE"/>
                </a:solidFill>
              </a:rPr>
              <a:t> von </a:t>
            </a:r>
            <a:r>
              <a:rPr lang="en-US" sz="3600" spc="-400" dirty="0" err="1">
                <a:solidFill>
                  <a:srgbClr val="FEFEFE"/>
                </a:solidFill>
              </a:rPr>
              <a:t>Digitalisierung</a:t>
            </a:r>
            <a:r>
              <a:rPr lang="en-US" sz="3600" spc="-400" dirty="0">
                <a:solidFill>
                  <a:srgbClr val="FEFEFE"/>
                </a:solidFill>
              </a:rPr>
              <a:t> und die </a:t>
            </a:r>
            <a:r>
              <a:rPr lang="en-US" sz="3600" spc="-400" dirty="0" err="1">
                <a:solidFill>
                  <a:srgbClr val="FEFEFE"/>
                </a:solidFill>
              </a:rPr>
              <a:t>Ziele</a:t>
            </a:r>
            <a:r>
              <a:rPr lang="en-US" sz="3600" spc="-400" dirty="0">
                <a:solidFill>
                  <a:srgbClr val="FEFEFE"/>
                </a:solidFill>
              </a:rPr>
              <a:t> von DigI-VET</a:t>
            </a:r>
          </a:p>
          <a:p>
            <a:pPr marL="0">
              <a:lnSpc>
                <a:spcPct val="100000"/>
              </a:lnSpc>
            </a:pPr>
            <a:endParaRPr lang="en-US" altLang="zh-CN" sz="3600" spc="-40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6" name="TextBox 46"/>
          <p:cNvSpPr txBox="1"/>
          <p:nvPr/>
        </p:nvSpPr>
        <p:spPr>
          <a:xfrm>
            <a:off x="652812" y="2434640"/>
            <a:ext cx="9494078" cy="4457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spc="-15" dirty="0">
                <a:solidFill>
                  <a:srgbClr val="FEFEFE"/>
                </a:solidFill>
                <a:ea typeface="Times New Roman"/>
              </a:rPr>
              <a:t>Die </a:t>
            </a:r>
            <a:r>
              <a:rPr lang="en-US" altLang="zh-CN" sz="2800" b="1" spc="-15" dirty="0" err="1">
                <a:solidFill>
                  <a:srgbClr val="FEFEFE"/>
                </a:solidFill>
                <a:ea typeface="Times New Roman"/>
              </a:rPr>
              <a:t>Bedeutung</a:t>
            </a:r>
            <a:r>
              <a:rPr lang="en-US" altLang="zh-CN" sz="2800" b="1" spc="-15" dirty="0">
                <a:solidFill>
                  <a:srgbClr val="FEFEFE"/>
                </a:solidFill>
                <a:ea typeface="Times New Roman"/>
              </a:rPr>
              <a:t> &amp; </a:t>
            </a:r>
            <a:r>
              <a:rPr lang="en-US" altLang="zh-CN" sz="2800" b="1" spc="-15" dirty="0" err="1">
                <a:solidFill>
                  <a:srgbClr val="FEFEFE"/>
                </a:solidFill>
                <a:ea typeface="Times New Roman"/>
              </a:rPr>
              <a:t>Wichtigkeit</a:t>
            </a:r>
            <a:r>
              <a:rPr lang="en-US" altLang="zh-CN" sz="2800" b="1" spc="-15" dirty="0">
                <a:solidFill>
                  <a:srgbClr val="FEFEFE"/>
                </a:solidFill>
                <a:ea typeface="Times New Roman"/>
              </a:rPr>
              <a:t> von </a:t>
            </a:r>
            <a:r>
              <a:rPr lang="en-US" altLang="zh-CN" sz="2800" b="1" spc="-15" dirty="0" err="1">
                <a:solidFill>
                  <a:srgbClr val="FEFEFE"/>
                </a:solidFill>
                <a:ea typeface="Times New Roman"/>
              </a:rPr>
              <a:t>Digitalisierung</a:t>
            </a:r>
            <a:r>
              <a:rPr lang="en-US" altLang="zh-CN" sz="2800" b="1" spc="-15" dirty="0">
                <a:solidFill>
                  <a:srgbClr val="FEFEFE"/>
                </a:solidFill>
                <a:ea typeface="Times New Roman"/>
              </a:rPr>
              <a:t> in der </a:t>
            </a:r>
            <a:r>
              <a:rPr lang="en-US" altLang="zh-CN" sz="2800" b="1" spc="-15" dirty="0" err="1">
                <a:solidFill>
                  <a:srgbClr val="FEFEFE"/>
                </a:solidFill>
                <a:ea typeface="Times New Roman"/>
              </a:rPr>
              <a:t>Bildung</a:t>
            </a:r>
            <a:r>
              <a:rPr lang="en-US" altLang="zh-CN" sz="2800" b="1" spc="-15" dirty="0">
                <a:solidFill>
                  <a:srgbClr val="FEFEFE"/>
                </a:solidFill>
                <a:ea typeface="Times New Roman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spc="-15" dirty="0">
                <a:solidFill>
                  <a:srgbClr val="FEFEFE"/>
                </a:solidFill>
                <a:ea typeface="Times New Roman"/>
              </a:rPr>
              <a:t>Die </a:t>
            </a:r>
            <a:r>
              <a:rPr lang="en-US" altLang="zh-CN" sz="2800" b="1" spc="-15" dirty="0" err="1">
                <a:solidFill>
                  <a:srgbClr val="FEFEFE"/>
                </a:solidFill>
                <a:ea typeface="Times New Roman"/>
              </a:rPr>
              <a:t>Bedeutung</a:t>
            </a:r>
            <a:r>
              <a:rPr lang="en-US" altLang="zh-CN" sz="2800" b="1" spc="-15" dirty="0">
                <a:solidFill>
                  <a:srgbClr val="FEFEFE"/>
                </a:solidFill>
                <a:ea typeface="Times New Roman"/>
              </a:rPr>
              <a:t> &amp; </a:t>
            </a:r>
            <a:r>
              <a:rPr lang="en-US" altLang="zh-CN" sz="2800" b="1" spc="-15" dirty="0" err="1">
                <a:solidFill>
                  <a:srgbClr val="FEFEFE"/>
                </a:solidFill>
                <a:ea typeface="Times New Roman"/>
              </a:rPr>
              <a:t>Wichtigkeit</a:t>
            </a:r>
            <a:r>
              <a:rPr lang="en-US" altLang="zh-CN" sz="2800" b="1" spc="-15" dirty="0">
                <a:solidFill>
                  <a:srgbClr val="FEFEFE"/>
                </a:solidFill>
                <a:ea typeface="Times New Roman"/>
              </a:rPr>
              <a:t> von </a:t>
            </a:r>
            <a:r>
              <a:rPr lang="en-US" altLang="zh-CN" sz="2800" b="1" spc="-15" dirty="0" err="1">
                <a:solidFill>
                  <a:srgbClr val="FEFEFE"/>
                </a:solidFill>
                <a:ea typeface="Times New Roman"/>
              </a:rPr>
              <a:t>Digitalisierung</a:t>
            </a:r>
            <a:r>
              <a:rPr lang="en-US" altLang="zh-CN" sz="2800" b="1" spc="-15" dirty="0">
                <a:solidFill>
                  <a:srgbClr val="FEFEFE"/>
                </a:solidFill>
                <a:ea typeface="Times New Roman"/>
              </a:rPr>
              <a:t> in der </a:t>
            </a:r>
            <a:r>
              <a:rPr lang="en-US" altLang="zh-CN" sz="2800" b="1" spc="-15" dirty="0" err="1">
                <a:solidFill>
                  <a:srgbClr val="FEFEFE"/>
                </a:solidFill>
                <a:ea typeface="Times New Roman"/>
              </a:rPr>
              <a:t>Industrie</a:t>
            </a:r>
            <a:r>
              <a:rPr lang="en-US" altLang="zh-CN" sz="2800" b="1" spc="-15" dirty="0">
                <a:solidFill>
                  <a:srgbClr val="FEFEFE"/>
                </a:solidFill>
                <a:ea typeface="Times New Roman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spc="-15" dirty="0" err="1">
                <a:solidFill>
                  <a:srgbClr val="FEFEFE"/>
                </a:solidFill>
                <a:ea typeface="Times New Roman"/>
              </a:rPr>
              <a:t>Ziele</a:t>
            </a:r>
            <a:r>
              <a:rPr lang="en-US" altLang="zh-CN" sz="2800" b="1" spc="-15" dirty="0">
                <a:solidFill>
                  <a:srgbClr val="FEFEFE"/>
                </a:solidFill>
                <a:ea typeface="Times New Roman"/>
              </a:rPr>
              <a:t> von DigI-VET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spc="-15" dirty="0" err="1">
                <a:solidFill>
                  <a:srgbClr val="FEFEFE"/>
                </a:solidFill>
                <a:ea typeface="Times New Roman"/>
              </a:rPr>
              <a:t>Kontrollaufgaben</a:t>
            </a:r>
            <a:r>
              <a:rPr lang="en-US" altLang="zh-CN" sz="2800" b="1" spc="-15" dirty="0">
                <a:solidFill>
                  <a:srgbClr val="FEFEFE"/>
                </a:solidFill>
                <a:ea typeface="Times New Roman"/>
              </a:rPr>
              <a:t> und </a:t>
            </a:r>
            <a:r>
              <a:rPr lang="en-US" altLang="zh-CN" sz="2800" b="1" spc="-15" dirty="0" err="1">
                <a:solidFill>
                  <a:srgbClr val="FEFEFE"/>
                </a:solidFill>
                <a:ea typeface="Times New Roman"/>
              </a:rPr>
              <a:t>Fragen</a:t>
            </a:r>
            <a:endParaRPr lang="en-US" altLang="zh-CN" sz="2800" b="1" spc="-15" dirty="0">
              <a:solidFill>
                <a:srgbClr val="FEFEFE"/>
              </a:solidFill>
              <a:ea typeface="Times New Roman"/>
            </a:endParaRPr>
          </a:p>
          <a:p>
            <a:pPr lvl="1">
              <a:lnSpc>
                <a:spcPct val="150000"/>
              </a:lnSpc>
            </a:pPr>
            <a:endParaRPr lang="en-US" altLang="zh-CN" sz="2800" spc="-15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7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3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90828" y="735927"/>
            <a:ext cx="93675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600" spc="-400" dirty="0">
                <a:solidFill>
                  <a:srgbClr val="FEFEFE"/>
                </a:solidFill>
              </a:rPr>
              <a:t>Sieben Möglichkeiten  &amp; Chancen der Digitalisierung in der Bildung </a:t>
            </a:r>
            <a:endParaRPr lang="en-US" altLang="zh-CN" sz="3600" spc="-400" dirty="0">
              <a:solidFill>
                <a:srgbClr val="FEFEFE"/>
              </a:solidFill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3C5D446-F356-4BD9-A30D-3462908E5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343962"/>
              </p:ext>
            </p:extLst>
          </p:nvPr>
        </p:nvGraphicFramePr>
        <p:xfrm>
          <a:off x="0" y="1289925"/>
          <a:ext cx="11887200" cy="545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866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4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858099" y="647802"/>
            <a:ext cx="8913974" cy="874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50" dirty="0" err="1">
                <a:solidFill>
                  <a:srgbClr val="FEFEFE"/>
                </a:solidFill>
                <a:ea typeface="Times New Roman"/>
              </a:rPr>
              <a:t>Digitalisierung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 und </a:t>
            </a:r>
            <a:r>
              <a:rPr lang="en-US" altLang="zh-CN" sz="3200" spc="-150" dirty="0" err="1">
                <a:solidFill>
                  <a:srgbClr val="FEFEFE"/>
                </a:solidFill>
                <a:ea typeface="Times New Roman"/>
              </a:rPr>
              <a:t>Industrie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 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9427ECB-28DD-7A42-A922-89F0BB1BD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497641"/>
              </p:ext>
            </p:extLst>
          </p:nvPr>
        </p:nvGraphicFramePr>
        <p:xfrm>
          <a:off x="1644073" y="1576450"/>
          <a:ext cx="8128000" cy="4752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37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5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948826" y="780162"/>
            <a:ext cx="8913974" cy="874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50" dirty="0" err="1">
                <a:solidFill>
                  <a:srgbClr val="FEFEFE"/>
                </a:solidFill>
                <a:ea typeface="Times New Roman"/>
              </a:rPr>
              <a:t>Ziele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 von DigI-VET 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64FD2-2DD9-9A46-856B-87C355458854}"/>
              </a:ext>
            </a:extLst>
          </p:cNvPr>
          <p:cNvSpPr txBox="1"/>
          <p:nvPr/>
        </p:nvSpPr>
        <p:spPr>
          <a:xfrm>
            <a:off x="743086" y="1947520"/>
            <a:ext cx="8732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Es ist ein von der Europäischen Union finanziertes Projekt: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Thematische Fundierung: Digitalisierung und Industrie 4.0 in der Berufsbildung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Projektlaufzeit: 1. Dezember 2018 bis 30. November 2020 (6 Monate Verlängerung)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5 Partnerorganisationen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Hauptkoordinator ist die </a:t>
            </a:r>
            <a:r>
              <a:rPr lang="de-DE" dirty="0" err="1">
                <a:solidFill>
                  <a:schemeClr val="bg1"/>
                </a:solidFill>
              </a:rPr>
              <a:t>Ingenious</a:t>
            </a:r>
            <a:r>
              <a:rPr lang="de-DE" dirty="0">
                <a:solidFill>
                  <a:schemeClr val="bg1"/>
                </a:solidFill>
              </a:rPr>
              <a:t> Knowledge GmbH (mit Sitz in Deutschland)</a:t>
            </a:r>
            <a:endParaRPr lang="en-GB" dirty="0">
              <a:solidFill>
                <a:schemeClr val="bg1"/>
              </a:solidFill>
            </a:endParaRP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95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6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948826" y="661442"/>
            <a:ext cx="8913974" cy="874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50" dirty="0" err="1">
                <a:solidFill>
                  <a:srgbClr val="FEFEFE"/>
                </a:solidFill>
                <a:ea typeface="Times New Roman"/>
              </a:rPr>
              <a:t>Ziele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 von Digi-VET 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64FD2-2DD9-9A46-856B-87C355458854}"/>
              </a:ext>
            </a:extLst>
          </p:cNvPr>
          <p:cNvSpPr txBox="1"/>
          <p:nvPr/>
        </p:nvSpPr>
        <p:spPr>
          <a:xfrm>
            <a:off x="948826" y="1028343"/>
            <a:ext cx="8732520" cy="500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DigI-VET thematisiert die globale Chancen, die durch die Digitalisierung in Bildung und Industrie ergriffen werden sollten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konzentriert sich darauf, welche Maßnahmen durchgeführt werden mussten, um sich an diese Änderungen anzupassen.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ZIELE: qualitative und quantitative Forschung in den Partnerländern durchführen, um eine Online-Plattform für die Berufsbildung auf der DigI-VET-Website bereitzustellen und die Erstellung eines Buches mit Hintergrundinformationen und didaktischen Hinweisen für Berufsbildungslehrer und -ausbilder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6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81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7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Aufgaben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2CA7EA8-2C44-4242-9855-86BB38397F2C}"/>
              </a:ext>
            </a:extLst>
          </p:cNvPr>
          <p:cNvSpPr txBox="1"/>
          <p:nvPr/>
        </p:nvSpPr>
        <p:spPr>
          <a:xfrm>
            <a:off x="1312690" y="91165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Aufgabe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77DF97E-886B-45F2-A358-CEF5A9B830AA}"/>
              </a:ext>
            </a:extLst>
          </p:cNvPr>
          <p:cNvSpPr txBox="1"/>
          <p:nvPr/>
        </p:nvSpPr>
        <p:spPr>
          <a:xfrm>
            <a:off x="958788" y="1481709"/>
            <a:ext cx="8913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Digitalisierung bedeutet: ___________________________________________________________________________________________________________________________________________________________________________________________________________________________________.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Nennen Sie drei Möglichkeiten, wie sich die Digitalisierung auf die Bildung auswirkt kann und welche Bedeutung die neuen Lerngewohnheiten auf die Gesellschaft haben könnten:</a:t>
            </a:r>
          </a:p>
          <a:p>
            <a:r>
              <a:rPr lang="de-DE" dirty="0">
                <a:solidFill>
                  <a:schemeClr val="bg1"/>
                </a:solidFill>
              </a:rPr>
              <a:t>1.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2.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3.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Wählen Sie ein Beispiele für Digitalisierung aus, das Ihnen am wichtigsten erscheint. Bitte begründen Sie Ihre Auswahl: </a:t>
            </a:r>
          </a:p>
          <a:p>
            <a:r>
              <a:rPr lang="de-DE" dirty="0">
                <a:solidFill>
                  <a:schemeClr val="bg1"/>
                </a:solidFill>
              </a:rPr>
              <a:t> _______________, weil ____________________________________________________.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8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81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8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E3D3A-2277-C347-BF44-6E66BA5E05D3}"/>
              </a:ext>
            </a:extLst>
          </p:cNvPr>
          <p:cNvSpPr txBox="1"/>
          <p:nvPr/>
        </p:nvSpPr>
        <p:spPr>
          <a:xfrm>
            <a:off x="1291909" y="1536599"/>
            <a:ext cx="89139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Bitte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beschreiben</a:t>
            </a:r>
            <a:r>
              <a:rPr lang="en-US" dirty="0">
                <a:solidFill>
                  <a:schemeClr val="bg1"/>
                </a:solidFill>
              </a:rPr>
              <a:t> Sie in </a:t>
            </a:r>
            <a:r>
              <a:rPr lang="en-US" dirty="0" err="1">
                <a:solidFill>
                  <a:schemeClr val="bg1"/>
                </a:solidFill>
              </a:rPr>
              <a:t>eignene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Worten</a:t>
            </a:r>
            <a:r>
              <a:rPr lang="en-US" dirty="0">
                <a:solidFill>
                  <a:schemeClr val="bg1"/>
                </a:solidFill>
              </a:rPr>
              <a:t>, was DigI-VET </a:t>
            </a:r>
            <a:r>
              <a:rPr lang="en-US" dirty="0" err="1">
                <a:solidFill>
                  <a:schemeClr val="bg1"/>
                </a:solidFill>
              </a:rPr>
              <a:t>ist</a:t>
            </a:r>
            <a:r>
              <a:rPr lang="en-US" dirty="0">
                <a:solidFill>
                  <a:schemeClr val="bg1"/>
                </a:solidFill>
              </a:rPr>
              <a:t> und </a:t>
            </a:r>
            <a:r>
              <a:rPr lang="en-US" dirty="0" err="1">
                <a:solidFill>
                  <a:schemeClr val="bg1"/>
                </a:solidFill>
              </a:rPr>
              <a:t>worauf</a:t>
            </a:r>
            <a:r>
              <a:rPr lang="en-US" dirty="0">
                <a:solidFill>
                  <a:schemeClr val="bg1"/>
                </a:solidFill>
              </a:rPr>
              <a:t> es </a:t>
            </a:r>
            <a:r>
              <a:rPr lang="en-US" dirty="0" err="1">
                <a:solidFill>
                  <a:schemeClr val="bg1"/>
                </a:solidFill>
              </a:rPr>
              <a:t>abzielt</a:t>
            </a:r>
            <a:r>
              <a:rPr lang="en-US" dirty="0">
                <a:solidFill>
                  <a:schemeClr val="bg1"/>
                </a:solidFill>
              </a:rPr>
              <a:t>:  ______________ .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err="1">
                <a:solidFill>
                  <a:schemeClr val="bg1"/>
                </a:solidFill>
              </a:rPr>
              <a:t>Warum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ist</a:t>
            </a:r>
            <a:r>
              <a:rPr lang="en-US" dirty="0">
                <a:solidFill>
                  <a:schemeClr val="bg1"/>
                </a:solidFill>
              </a:rPr>
              <a:t> das </a:t>
            </a:r>
            <a:r>
              <a:rPr lang="en-US" dirty="0" err="1">
                <a:solidFill>
                  <a:schemeClr val="bg1"/>
                </a:solidFill>
              </a:rPr>
              <a:t>Projekt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für</a:t>
            </a:r>
            <a:r>
              <a:rPr lang="en-US" dirty="0">
                <a:solidFill>
                  <a:schemeClr val="bg1"/>
                </a:solidFill>
              </a:rPr>
              <a:t> die </a:t>
            </a:r>
            <a:r>
              <a:rPr lang="en-US" dirty="0" err="1">
                <a:solidFill>
                  <a:schemeClr val="bg1"/>
                </a:solidFill>
              </a:rPr>
              <a:t>heutige</a:t>
            </a:r>
            <a:r>
              <a:rPr lang="en-US" dirty="0">
                <a:solidFill>
                  <a:schemeClr val="bg1"/>
                </a:solidFill>
              </a:rPr>
              <a:t> Gesellschaft so </a:t>
            </a:r>
            <a:r>
              <a:rPr lang="en-US" dirty="0" err="1">
                <a:solidFill>
                  <a:schemeClr val="bg1"/>
                </a:solidFill>
              </a:rPr>
              <a:t>wichtig</a:t>
            </a:r>
            <a:r>
              <a:rPr lang="en-US" dirty="0">
                <a:solidFill>
                  <a:schemeClr val="bg1"/>
                </a:solidFill>
              </a:rPr>
              <a:t>?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________________ 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de-DE" dirty="0">
                <a:solidFill>
                  <a:schemeClr val="bg1"/>
                </a:solidFill>
              </a:rPr>
              <a:t>Wie könnte Covid-19 die Forschung beeinflusst haben und wie könnten sich die Effekte der Technologien als positiv erweisen? Was könnte das </a:t>
            </a:r>
            <a:r>
              <a:rPr lang="de-DE" dirty="0" err="1">
                <a:solidFill>
                  <a:schemeClr val="bg1"/>
                </a:solidFill>
              </a:rPr>
              <a:t>Prokjekt</a:t>
            </a:r>
            <a:r>
              <a:rPr lang="de-DE" dirty="0">
                <a:solidFill>
                  <a:schemeClr val="bg1"/>
                </a:solidFill>
              </a:rPr>
              <a:t> weiter vorantreiben? </a:t>
            </a:r>
            <a:r>
              <a:rPr lang="en-US" dirty="0">
                <a:solidFill>
                  <a:schemeClr val="bg1"/>
                </a:solidFill>
              </a:rPr>
              <a:t>____________________ .</a:t>
            </a:r>
          </a:p>
          <a:p>
            <a:pPr marL="342900" indent="-342900">
              <a:buAutoNum type="arabicPeriod" startAt="4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Aufgaben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DF8C1D3-638E-445B-A8D7-7E5CB9237756}"/>
              </a:ext>
            </a:extLst>
          </p:cNvPr>
          <p:cNvSpPr txBox="1"/>
          <p:nvPr/>
        </p:nvSpPr>
        <p:spPr>
          <a:xfrm>
            <a:off x="1312690" y="91165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Aufgabe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455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81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9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E3D3A-2277-C347-BF44-6E66BA5E05D3}"/>
              </a:ext>
            </a:extLst>
          </p:cNvPr>
          <p:cNvSpPr txBox="1"/>
          <p:nvPr/>
        </p:nvSpPr>
        <p:spPr>
          <a:xfrm>
            <a:off x="958788" y="1481709"/>
            <a:ext cx="8913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Eine der Möglichkeiten der Digitalisierung in der Bildung ist MOOC. Wofür steht MOOC? _______.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Erwähnen Sie drei MOOC-Plattformen, die Sie kürzlich während der COVID19-Pandemie im Rahmen Ihrer Lernphasen verwendet haben bzw. hätten verwenden können: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Aufgaben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3D6574B-8344-4FE8-9088-DC37C33EF025}"/>
              </a:ext>
            </a:extLst>
          </p:cNvPr>
          <p:cNvSpPr txBox="1"/>
          <p:nvPr/>
        </p:nvSpPr>
        <p:spPr>
          <a:xfrm>
            <a:off x="1312690" y="91165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Aufgabe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71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Breitbild</PresentationFormat>
  <Paragraphs>160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elnpartner@outlook.com</dc:creator>
  <cp:lastModifiedBy>jsc</cp:lastModifiedBy>
  <cp:revision>35</cp:revision>
  <dcterms:created xsi:type="dcterms:W3CDTF">2020-05-19T07:29:51Z</dcterms:created>
  <dcterms:modified xsi:type="dcterms:W3CDTF">2021-07-14T12:41:55Z</dcterms:modified>
</cp:coreProperties>
</file>