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2" r:id="rId4"/>
    <p:sldId id="293" r:id="rId5"/>
    <p:sldId id="296" r:id="rId6"/>
    <p:sldId id="295" r:id="rId7"/>
    <p:sldId id="284" r:id="rId8"/>
    <p:sldId id="294" r:id="rId9"/>
    <p:sldId id="297" r:id="rId10"/>
    <p:sldId id="298" r:id="rId11"/>
    <p:sldId id="299" r:id="rId12"/>
    <p:sldId id="301" r:id="rId13"/>
    <p:sldId id="300" r:id="rId14"/>
    <p:sldId id="30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7880B-9F69-4690-B929-51E70B924187}" type="doc">
      <dgm:prSet loTypeId="urn:microsoft.com/office/officeart/2005/8/layout/cycle3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9291C4-C9D1-4DF4-8940-9D065B3BCCC3}">
      <dgm:prSet phldrT="[Text]"/>
      <dgm:spPr/>
      <dgm:t>
        <a:bodyPr/>
        <a:lstStyle/>
        <a:p>
          <a:r>
            <a:rPr lang="el-GR" dirty="0">
              <a:latin typeface="+mj-lt"/>
            </a:rPr>
            <a:t>Εύκολη πρόσβαση</a:t>
          </a:r>
          <a:endParaRPr lang="de-DE" dirty="0">
            <a:latin typeface="+mj-lt"/>
          </a:endParaRPr>
        </a:p>
      </dgm:t>
    </dgm:pt>
    <dgm:pt modelId="{00F9865A-62A9-4B2D-9D4E-EB710FC4CCAF}" type="parTrans" cxnId="{B20053D8-F8A3-4FE1-A411-2EABBD60E0C0}">
      <dgm:prSet/>
      <dgm:spPr/>
      <dgm:t>
        <a:bodyPr/>
        <a:lstStyle/>
        <a:p>
          <a:endParaRPr lang="de-DE"/>
        </a:p>
      </dgm:t>
    </dgm:pt>
    <dgm:pt modelId="{486D3F8E-E8A1-4F13-9A92-D0D84F07386C}" type="sibTrans" cxnId="{B20053D8-F8A3-4FE1-A411-2EABBD60E0C0}">
      <dgm:prSet/>
      <dgm:spPr/>
      <dgm:t>
        <a:bodyPr/>
        <a:lstStyle/>
        <a:p>
          <a:endParaRPr lang="de-DE"/>
        </a:p>
      </dgm:t>
    </dgm:pt>
    <dgm:pt modelId="{8A3FFC4F-162D-466F-A728-9D1521876D55}">
      <dgm:prSet phldrT="[Text]"/>
      <dgm:spPr/>
      <dgm:t>
        <a:bodyPr/>
        <a:lstStyle/>
        <a:p>
          <a:r>
            <a:rPr lang="el-GR" dirty="0"/>
            <a:t>Φιλική προς το περιβάλλον</a:t>
          </a:r>
          <a:endParaRPr lang="de-DE" dirty="0"/>
        </a:p>
      </dgm:t>
    </dgm:pt>
    <dgm:pt modelId="{CFE5AB97-8F03-405E-AA03-6F23BB34AADB}" type="parTrans" cxnId="{B23ABFB7-0BEF-4E78-8D89-6B2EFAFEB456}">
      <dgm:prSet/>
      <dgm:spPr/>
      <dgm:t>
        <a:bodyPr/>
        <a:lstStyle/>
        <a:p>
          <a:endParaRPr lang="de-DE"/>
        </a:p>
      </dgm:t>
    </dgm:pt>
    <dgm:pt modelId="{A91F1A06-AA91-4813-B833-A3BDB2322E5B}" type="sibTrans" cxnId="{B23ABFB7-0BEF-4E78-8D89-6B2EFAFEB456}">
      <dgm:prSet/>
      <dgm:spPr/>
      <dgm:t>
        <a:bodyPr/>
        <a:lstStyle/>
        <a:p>
          <a:endParaRPr lang="de-DE"/>
        </a:p>
      </dgm:t>
    </dgm:pt>
    <dgm:pt modelId="{0BA48BBB-3D38-492E-8C1B-4DAFBC4D3488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Ασφαλής τρόπος αποθήκευσης δεδομένων</a:t>
          </a:r>
          <a:endParaRPr lang="de-DE" dirty="0">
            <a:solidFill>
              <a:schemeClr val="bg1"/>
            </a:solidFill>
          </a:endParaRPr>
        </a:p>
      </dgm:t>
    </dgm:pt>
    <dgm:pt modelId="{A0D6CEA9-4AA6-4559-B7D9-42A884D12511}" type="parTrans" cxnId="{6A412142-64B4-4B65-87E7-88902DE090C5}">
      <dgm:prSet/>
      <dgm:spPr/>
      <dgm:t>
        <a:bodyPr/>
        <a:lstStyle/>
        <a:p>
          <a:endParaRPr lang="de-DE"/>
        </a:p>
      </dgm:t>
    </dgm:pt>
    <dgm:pt modelId="{21174A30-E275-401F-B04C-F4CEC3AD855E}" type="sibTrans" cxnId="{6A412142-64B4-4B65-87E7-88902DE090C5}">
      <dgm:prSet/>
      <dgm:spPr/>
      <dgm:t>
        <a:bodyPr/>
        <a:lstStyle/>
        <a:p>
          <a:endParaRPr lang="de-DE"/>
        </a:p>
      </dgm:t>
    </dgm:pt>
    <dgm:pt modelId="{868A1C15-42B2-4E6C-A306-C9A867839CFE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  <a:latin typeface="+mj-lt"/>
            </a:rPr>
            <a:t>Διαδικτυακές πλατφόρμες </a:t>
          </a:r>
          <a:r>
            <a:rPr lang="de-DE" dirty="0">
              <a:solidFill>
                <a:schemeClr val="bg1"/>
              </a:solidFill>
              <a:latin typeface="+mj-lt"/>
            </a:rPr>
            <a:t>(MOOC – Massive Open Online Courses)</a:t>
          </a:r>
        </a:p>
      </dgm:t>
    </dgm:pt>
    <dgm:pt modelId="{AA5E9DAD-2BD2-4905-B848-C29ED7A1C0BA}" type="parTrans" cxnId="{10C8B770-3C8B-4D58-9BEB-65A1E56A13AC}">
      <dgm:prSet/>
      <dgm:spPr/>
      <dgm:t>
        <a:bodyPr/>
        <a:lstStyle/>
        <a:p>
          <a:endParaRPr lang="de-DE"/>
        </a:p>
      </dgm:t>
    </dgm:pt>
    <dgm:pt modelId="{2B8311E5-DD4D-44E1-B687-2DB6B8BFF791}" type="sibTrans" cxnId="{10C8B770-3C8B-4D58-9BEB-65A1E56A13AC}">
      <dgm:prSet/>
      <dgm:spPr/>
      <dgm:t>
        <a:bodyPr/>
        <a:lstStyle/>
        <a:p>
          <a:endParaRPr lang="de-DE"/>
        </a:p>
      </dgm:t>
    </dgm:pt>
    <dgm:pt modelId="{4317F83E-48F7-DE42-B213-B8E5A1A88F25}">
      <dgm:prSet/>
      <dgm:spPr/>
      <dgm:t>
        <a:bodyPr/>
        <a:lstStyle/>
        <a:p>
          <a:r>
            <a:rPr lang="el-GR" dirty="0"/>
            <a:t>Αυξημένη παραγωγικότητα</a:t>
          </a:r>
          <a:endParaRPr lang="en-GB" dirty="0"/>
        </a:p>
      </dgm:t>
    </dgm:pt>
    <dgm:pt modelId="{2F4AA6BC-A047-B044-AA07-4D4FFDB7EFEF}" type="parTrans" cxnId="{77B72D26-AF75-FE4C-B517-C58E72AF1DFF}">
      <dgm:prSet/>
      <dgm:spPr/>
      <dgm:t>
        <a:bodyPr/>
        <a:lstStyle/>
        <a:p>
          <a:endParaRPr lang="en-GB"/>
        </a:p>
      </dgm:t>
    </dgm:pt>
    <dgm:pt modelId="{FE02D4F8-CF1C-3346-8643-C1A7C31078F1}" type="sibTrans" cxnId="{77B72D26-AF75-FE4C-B517-C58E72AF1DFF}">
      <dgm:prSet/>
      <dgm:spPr/>
      <dgm:t>
        <a:bodyPr/>
        <a:lstStyle/>
        <a:p>
          <a:endParaRPr lang="en-GB"/>
        </a:p>
      </dgm:t>
    </dgm:pt>
    <dgm:pt modelId="{E8957740-D002-8C41-9D13-5DCEEFD38A78}">
      <dgm:prSet/>
      <dgm:spPr/>
      <dgm:t>
        <a:bodyPr/>
        <a:lstStyle/>
        <a:p>
          <a:r>
            <a:rPr lang="el-GR" dirty="0"/>
            <a:t>Αποδοτικότητα πόρων</a:t>
          </a:r>
          <a:endParaRPr lang="en-GB" dirty="0"/>
        </a:p>
      </dgm:t>
    </dgm:pt>
    <dgm:pt modelId="{92C8AAF4-D325-C041-9C83-6619DDEB3615}" type="parTrans" cxnId="{776F65E5-DFFA-4245-A9F9-286066309A0B}">
      <dgm:prSet/>
      <dgm:spPr/>
      <dgm:t>
        <a:bodyPr/>
        <a:lstStyle/>
        <a:p>
          <a:endParaRPr lang="en-GB"/>
        </a:p>
      </dgm:t>
    </dgm:pt>
    <dgm:pt modelId="{9D626A40-8E57-D24B-B08D-CD8DA430CC67}" type="sibTrans" cxnId="{776F65E5-DFFA-4245-A9F9-286066309A0B}">
      <dgm:prSet/>
      <dgm:spPr/>
      <dgm:t>
        <a:bodyPr/>
        <a:lstStyle/>
        <a:p>
          <a:endParaRPr lang="en-GB"/>
        </a:p>
      </dgm:t>
    </dgm:pt>
    <dgm:pt modelId="{AD0FB5F4-865F-0741-BC30-27389E9C2E32}">
      <dgm:prSet/>
      <dgm:spPr/>
      <dgm:t>
        <a:bodyPr/>
        <a:lstStyle/>
        <a:p>
          <a:pPr rtl="0"/>
          <a:r>
            <a:rPr lang="el-GR" dirty="0"/>
            <a:t>Συστήματα Διαχείρισης Μάθησης (π.χ. </a:t>
          </a:r>
          <a:r>
            <a:rPr lang="el-GR" dirty="0" err="1"/>
            <a:t>Blackboard</a:t>
          </a:r>
          <a:r>
            <a:rPr lang="el-GR" dirty="0"/>
            <a:t>) </a:t>
          </a:r>
          <a:endParaRPr lang="en-GB" dirty="0"/>
        </a:p>
      </dgm:t>
    </dgm:pt>
    <dgm:pt modelId="{0730E760-5F47-AA4B-8B49-369EFCD88E86}" type="parTrans" cxnId="{E7261795-C1D2-1F4F-9FBF-7C1E52129043}">
      <dgm:prSet/>
      <dgm:spPr/>
      <dgm:t>
        <a:bodyPr/>
        <a:lstStyle/>
        <a:p>
          <a:endParaRPr lang="en-GB"/>
        </a:p>
      </dgm:t>
    </dgm:pt>
    <dgm:pt modelId="{EB3D1BB9-5801-3F40-BD3C-4193D06212AE}" type="sibTrans" cxnId="{E7261795-C1D2-1F4F-9FBF-7C1E52129043}">
      <dgm:prSet/>
      <dgm:spPr/>
      <dgm:t>
        <a:bodyPr/>
        <a:lstStyle/>
        <a:p>
          <a:endParaRPr lang="en-GB"/>
        </a:p>
      </dgm:t>
    </dgm:pt>
    <dgm:pt modelId="{64818E57-AA33-42F7-9A91-8027B714B158}" type="pres">
      <dgm:prSet presAssocID="{1467880B-9F69-4690-B929-51E70B924187}" presName="Name0" presStyleCnt="0">
        <dgm:presLayoutVars>
          <dgm:dir/>
          <dgm:resizeHandles val="exact"/>
        </dgm:presLayoutVars>
      </dgm:prSet>
      <dgm:spPr/>
    </dgm:pt>
    <dgm:pt modelId="{56DD6385-6A0F-472D-A3B7-2153CBAD483B}" type="pres">
      <dgm:prSet presAssocID="{1467880B-9F69-4690-B929-51E70B924187}" presName="cycle" presStyleCnt="0"/>
      <dgm:spPr/>
    </dgm:pt>
    <dgm:pt modelId="{9E04B399-E994-4D11-968D-C2667B13447B}" type="pres">
      <dgm:prSet presAssocID="{679291C4-C9D1-4DF4-8940-9D065B3BCCC3}" presName="nodeFirstNode" presStyleLbl="node1" presStyleIdx="0" presStyleCnt="7" custRadScaleRad="104148" custRadScaleInc="4889">
        <dgm:presLayoutVars>
          <dgm:bulletEnabled val="1"/>
        </dgm:presLayoutVars>
      </dgm:prSet>
      <dgm:spPr/>
    </dgm:pt>
    <dgm:pt modelId="{BA42EE07-1D68-491C-9899-C597070BBDC6}" type="pres">
      <dgm:prSet presAssocID="{486D3F8E-E8A1-4F13-9A92-D0D84F07386C}" presName="sibTransFirstNode" presStyleLbl="bgShp" presStyleIdx="0" presStyleCnt="1" custLinFactNeighborX="0" custLinFactNeighborY="1596"/>
      <dgm:spPr>
        <a:prstGeom prst="hexagon">
          <a:avLst/>
        </a:prstGeom>
      </dgm:spPr>
    </dgm:pt>
    <dgm:pt modelId="{969844D0-969F-B245-B300-E2E8888D70F4}" type="pres">
      <dgm:prSet presAssocID="{4317F83E-48F7-DE42-B213-B8E5A1A88F25}" presName="nodeFollowingNodes" presStyleLbl="node1" presStyleIdx="1" presStyleCnt="7">
        <dgm:presLayoutVars>
          <dgm:bulletEnabled val="1"/>
        </dgm:presLayoutVars>
      </dgm:prSet>
      <dgm:spPr/>
    </dgm:pt>
    <dgm:pt modelId="{E24294D9-7ADE-4F47-B6CF-16C2B984EE3D}" type="pres">
      <dgm:prSet presAssocID="{E8957740-D002-8C41-9D13-5DCEEFD38A78}" presName="nodeFollowingNodes" presStyleLbl="node1" presStyleIdx="2" presStyleCnt="7">
        <dgm:presLayoutVars>
          <dgm:bulletEnabled val="1"/>
        </dgm:presLayoutVars>
      </dgm:prSet>
      <dgm:spPr/>
    </dgm:pt>
    <dgm:pt modelId="{697F0986-B9EA-48AD-9E77-D75BB8EB49EA}" type="pres">
      <dgm:prSet presAssocID="{8A3FFC4F-162D-466F-A728-9D1521876D55}" presName="nodeFollowingNodes" presStyleLbl="node1" presStyleIdx="3" presStyleCnt="7">
        <dgm:presLayoutVars>
          <dgm:bulletEnabled val="1"/>
        </dgm:presLayoutVars>
      </dgm:prSet>
      <dgm:spPr/>
    </dgm:pt>
    <dgm:pt modelId="{0BF45EFE-B4B3-41B5-ACA2-6C2ED1D4517C}" type="pres">
      <dgm:prSet presAssocID="{0BA48BBB-3D38-492E-8C1B-4DAFBC4D3488}" presName="nodeFollowingNodes" presStyleLbl="node1" presStyleIdx="4" presStyleCnt="7">
        <dgm:presLayoutVars>
          <dgm:bulletEnabled val="1"/>
        </dgm:presLayoutVars>
      </dgm:prSet>
      <dgm:spPr/>
    </dgm:pt>
    <dgm:pt modelId="{404AAFA9-01E7-4AE7-88DF-CDB182D54F29}" type="pres">
      <dgm:prSet presAssocID="{868A1C15-42B2-4E6C-A306-C9A867839CFE}" presName="nodeFollowingNodes" presStyleLbl="node1" presStyleIdx="5" presStyleCnt="7">
        <dgm:presLayoutVars>
          <dgm:bulletEnabled val="1"/>
        </dgm:presLayoutVars>
      </dgm:prSet>
      <dgm:spPr/>
    </dgm:pt>
    <dgm:pt modelId="{BCE787A8-9691-A649-BE59-9B0DEB5AE0F8}" type="pres">
      <dgm:prSet presAssocID="{AD0FB5F4-865F-0741-BC30-27389E9C2E32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CD785122-3D37-BA45-BF4C-1B2209FC068D}" type="presOf" srcId="{4317F83E-48F7-DE42-B213-B8E5A1A88F25}" destId="{969844D0-969F-B245-B300-E2E8888D70F4}" srcOrd="0" destOrd="0" presId="urn:microsoft.com/office/officeart/2005/8/layout/cycle3"/>
    <dgm:cxn modelId="{F4C17724-412D-49DD-8F75-A5B93D9CBBCF}" type="presOf" srcId="{8A3FFC4F-162D-466F-A728-9D1521876D55}" destId="{697F0986-B9EA-48AD-9E77-D75BB8EB49EA}" srcOrd="0" destOrd="0" presId="urn:microsoft.com/office/officeart/2005/8/layout/cycle3"/>
    <dgm:cxn modelId="{77B72D26-AF75-FE4C-B517-C58E72AF1DFF}" srcId="{1467880B-9F69-4690-B929-51E70B924187}" destId="{4317F83E-48F7-DE42-B213-B8E5A1A88F25}" srcOrd="1" destOrd="0" parTransId="{2F4AA6BC-A047-B044-AA07-4D4FFDB7EFEF}" sibTransId="{FE02D4F8-CF1C-3346-8643-C1A7C31078F1}"/>
    <dgm:cxn modelId="{AB90B72D-DAD1-43DB-8FC2-B827EF26407F}" type="presOf" srcId="{486D3F8E-E8A1-4F13-9A92-D0D84F07386C}" destId="{BA42EE07-1D68-491C-9899-C597070BBDC6}" srcOrd="0" destOrd="0" presId="urn:microsoft.com/office/officeart/2005/8/layout/cycle3"/>
    <dgm:cxn modelId="{8413BE2D-498B-4270-98A6-466AB1D2B80B}" type="presOf" srcId="{679291C4-C9D1-4DF4-8940-9D065B3BCCC3}" destId="{9E04B399-E994-4D11-968D-C2667B13447B}" srcOrd="0" destOrd="0" presId="urn:microsoft.com/office/officeart/2005/8/layout/cycle3"/>
    <dgm:cxn modelId="{C7B2E136-3EFB-6A43-8AFE-B608F01BCC12}" type="presOf" srcId="{AD0FB5F4-865F-0741-BC30-27389E9C2E32}" destId="{BCE787A8-9691-A649-BE59-9B0DEB5AE0F8}" srcOrd="0" destOrd="0" presId="urn:microsoft.com/office/officeart/2005/8/layout/cycle3"/>
    <dgm:cxn modelId="{6A412142-64B4-4B65-87E7-88902DE090C5}" srcId="{1467880B-9F69-4690-B929-51E70B924187}" destId="{0BA48BBB-3D38-492E-8C1B-4DAFBC4D3488}" srcOrd="4" destOrd="0" parTransId="{A0D6CEA9-4AA6-4559-B7D9-42A884D12511}" sibTransId="{21174A30-E275-401F-B04C-F4CEC3AD855E}"/>
    <dgm:cxn modelId="{DD5D4167-46E5-E944-8192-CA83C1A4CBD2}" type="presOf" srcId="{E8957740-D002-8C41-9D13-5DCEEFD38A78}" destId="{E24294D9-7ADE-4F47-B6CF-16C2B984EE3D}" srcOrd="0" destOrd="0" presId="urn:microsoft.com/office/officeart/2005/8/layout/cycle3"/>
    <dgm:cxn modelId="{A807A36E-83D4-491B-974F-D598841DB62C}" type="presOf" srcId="{0BA48BBB-3D38-492E-8C1B-4DAFBC4D3488}" destId="{0BF45EFE-B4B3-41B5-ACA2-6C2ED1D4517C}" srcOrd="0" destOrd="0" presId="urn:microsoft.com/office/officeart/2005/8/layout/cycle3"/>
    <dgm:cxn modelId="{10C8B770-3C8B-4D58-9BEB-65A1E56A13AC}" srcId="{1467880B-9F69-4690-B929-51E70B924187}" destId="{868A1C15-42B2-4E6C-A306-C9A867839CFE}" srcOrd="5" destOrd="0" parTransId="{AA5E9DAD-2BD2-4905-B848-C29ED7A1C0BA}" sibTransId="{2B8311E5-DD4D-44E1-B687-2DB6B8BFF791}"/>
    <dgm:cxn modelId="{E7261795-C1D2-1F4F-9FBF-7C1E52129043}" srcId="{1467880B-9F69-4690-B929-51E70B924187}" destId="{AD0FB5F4-865F-0741-BC30-27389E9C2E32}" srcOrd="6" destOrd="0" parTransId="{0730E760-5F47-AA4B-8B49-369EFCD88E86}" sibTransId="{EB3D1BB9-5801-3F40-BD3C-4193D06212AE}"/>
    <dgm:cxn modelId="{B23ABFB7-0BEF-4E78-8D89-6B2EFAFEB456}" srcId="{1467880B-9F69-4690-B929-51E70B924187}" destId="{8A3FFC4F-162D-466F-A728-9D1521876D55}" srcOrd="3" destOrd="0" parTransId="{CFE5AB97-8F03-405E-AA03-6F23BB34AADB}" sibTransId="{A91F1A06-AA91-4813-B833-A3BDB2322E5B}"/>
    <dgm:cxn modelId="{B20053D8-F8A3-4FE1-A411-2EABBD60E0C0}" srcId="{1467880B-9F69-4690-B929-51E70B924187}" destId="{679291C4-C9D1-4DF4-8940-9D065B3BCCC3}" srcOrd="0" destOrd="0" parTransId="{00F9865A-62A9-4B2D-9D4E-EB710FC4CCAF}" sibTransId="{486D3F8E-E8A1-4F13-9A92-D0D84F07386C}"/>
    <dgm:cxn modelId="{D57A96D9-2BAF-4CB2-AE8B-F3556EC5983C}" type="presOf" srcId="{1467880B-9F69-4690-B929-51E70B924187}" destId="{64818E57-AA33-42F7-9A91-8027B714B158}" srcOrd="0" destOrd="0" presId="urn:microsoft.com/office/officeart/2005/8/layout/cycle3"/>
    <dgm:cxn modelId="{6EF2E8D9-5646-4890-A667-65CAB54044FF}" type="presOf" srcId="{868A1C15-42B2-4E6C-A306-C9A867839CFE}" destId="{404AAFA9-01E7-4AE7-88DF-CDB182D54F29}" srcOrd="0" destOrd="0" presId="urn:microsoft.com/office/officeart/2005/8/layout/cycle3"/>
    <dgm:cxn modelId="{776F65E5-DFFA-4245-A9F9-286066309A0B}" srcId="{1467880B-9F69-4690-B929-51E70B924187}" destId="{E8957740-D002-8C41-9D13-5DCEEFD38A78}" srcOrd="2" destOrd="0" parTransId="{92C8AAF4-D325-C041-9C83-6619DDEB3615}" sibTransId="{9D626A40-8E57-D24B-B08D-CD8DA430CC67}"/>
    <dgm:cxn modelId="{6CBECEFB-1C3E-4866-BF91-25839D94F28B}" type="presParOf" srcId="{64818E57-AA33-42F7-9A91-8027B714B158}" destId="{56DD6385-6A0F-472D-A3B7-2153CBAD483B}" srcOrd="0" destOrd="0" presId="urn:microsoft.com/office/officeart/2005/8/layout/cycle3"/>
    <dgm:cxn modelId="{32786178-DF72-4CA6-A131-990D8DED1A6B}" type="presParOf" srcId="{56DD6385-6A0F-472D-A3B7-2153CBAD483B}" destId="{9E04B399-E994-4D11-968D-C2667B13447B}" srcOrd="0" destOrd="0" presId="urn:microsoft.com/office/officeart/2005/8/layout/cycle3"/>
    <dgm:cxn modelId="{44659D49-E047-47C3-9050-BB7290E16FB1}" type="presParOf" srcId="{56DD6385-6A0F-472D-A3B7-2153CBAD483B}" destId="{BA42EE07-1D68-491C-9899-C597070BBDC6}" srcOrd="1" destOrd="0" presId="urn:microsoft.com/office/officeart/2005/8/layout/cycle3"/>
    <dgm:cxn modelId="{CFA68E79-691F-5049-A351-FEC7A37A8748}" type="presParOf" srcId="{56DD6385-6A0F-472D-A3B7-2153CBAD483B}" destId="{969844D0-969F-B245-B300-E2E8888D70F4}" srcOrd="2" destOrd="0" presId="urn:microsoft.com/office/officeart/2005/8/layout/cycle3"/>
    <dgm:cxn modelId="{25A3E9D2-64B7-CB4B-B50A-1B8E463CC1AF}" type="presParOf" srcId="{56DD6385-6A0F-472D-A3B7-2153CBAD483B}" destId="{E24294D9-7ADE-4F47-B6CF-16C2B984EE3D}" srcOrd="3" destOrd="0" presId="urn:microsoft.com/office/officeart/2005/8/layout/cycle3"/>
    <dgm:cxn modelId="{656DBE64-53D3-4D82-BDE4-02763A8FAEB1}" type="presParOf" srcId="{56DD6385-6A0F-472D-A3B7-2153CBAD483B}" destId="{697F0986-B9EA-48AD-9E77-D75BB8EB49EA}" srcOrd="4" destOrd="0" presId="urn:microsoft.com/office/officeart/2005/8/layout/cycle3"/>
    <dgm:cxn modelId="{2A2E2550-D19C-49DE-AD31-A352CDF0636A}" type="presParOf" srcId="{56DD6385-6A0F-472D-A3B7-2153CBAD483B}" destId="{0BF45EFE-B4B3-41B5-ACA2-6C2ED1D4517C}" srcOrd="5" destOrd="0" presId="urn:microsoft.com/office/officeart/2005/8/layout/cycle3"/>
    <dgm:cxn modelId="{3B739131-9AC0-4494-B766-0C1BD37F6FB3}" type="presParOf" srcId="{56DD6385-6A0F-472D-A3B7-2153CBAD483B}" destId="{404AAFA9-01E7-4AE7-88DF-CDB182D54F29}" srcOrd="6" destOrd="0" presId="urn:microsoft.com/office/officeart/2005/8/layout/cycle3"/>
    <dgm:cxn modelId="{E4349A8E-011C-9544-B413-DB4EF692490E}" type="presParOf" srcId="{56DD6385-6A0F-472D-A3B7-2153CBAD483B}" destId="{BCE787A8-9691-A649-BE59-9B0DEB5AE0F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3D297-D2B5-6745-A26D-D88D34ABDB2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5FBE89-01F2-3D4C-821A-ED7EFAC6BBB8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/>
            <a:t>Ινστιτούτο </a:t>
          </a:r>
          <a:r>
            <a:rPr lang="en-GB" dirty="0"/>
            <a:t>Energy Biosciences (EBI) </a:t>
          </a:r>
          <a:r>
            <a:rPr lang="el-GR" dirty="0"/>
            <a:t>συνεργασία</a:t>
          </a:r>
          <a:r>
            <a:rPr lang="en-GB" dirty="0"/>
            <a:t> (2007)</a:t>
          </a:r>
        </a:p>
        <a:p>
          <a:pPr marL="0"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E40752DE-8B8B-B347-8637-AEAD9067D452}" type="parTrans" cxnId="{35C4C1D3-F748-1642-801E-166BC4421ACA}">
      <dgm:prSet/>
      <dgm:spPr/>
      <dgm:t>
        <a:bodyPr/>
        <a:lstStyle/>
        <a:p>
          <a:endParaRPr lang="en-GB"/>
        </a:p>
      </dgm:t>
    </dgm:pt>
    <dgm:pt modelId="{F7761EA8-F5C9-5747-A29C-20AB43F8B649}" type="sibTrans" cxnId="{35C4C1D3-F748-1642-801E-166BC4421ACA}">
      <dgm:prSet/>
      <dgm:spPr/>
      <dgm:t>
        <a:bodyPr/>
        <a:lstStyle/>
        <a:p>
          <a:endParaRPr lang="en-GB"/>
        </a:p>
      </dgm:t>
    </dgm:pt>
    <dgm:pt modelId="{E5B19E32-5828-2444-B2A3-C0FDD535A37B}">
      <dgm:prSet phldrT="[Text]"/>
      <dgm:spPr/>
      <dgm:t>
        <a:bodyPr/>
        <a:lstStyle/>
        <a:p>
          <a:r>
            <a:rPr lang="en-GB" dirty="0" err="1"/>
            <a:t>Cisco&amp;Intel</a:t>
          </a:r>
          <a:r>
            <a:rPr lang="en-GB" dirty="0"/>
            <a:t> </a:t>
          </a:r>
          <a:r>
            <a:rPr lang="el-GR" dirty="0"/>
            <a:t>συνεργασία με το Πανεπιστήμιο της Μελβούρνης</a:t>
          </a:r>
          <a:r>
            <a:rPr lang="en-GB" dirty="0"/>
            <a:t> (2008)</a:t>
          </a:r>
        </a:p>
      </dgm:t>
    </dgm:pt>
    <dgm:pt modelId="{9D56A222-6D42-D84A-A0F9-69AAF989CDA3}" type="parTrans" cxnId="{F7578B2B-A072-5A4F-8056-191459E83AC7}">
      <dgm:prSet/>
      <dgm:spPr/>
      <dgm:t>
        <a:bodyPr/>
        <a:lstStyle/>
        <a:p>
          <a:endParaRPr lang="en-GB"/>
        </a:p>
      </dgm:t>
    </dgm:pt>
    <dgm:pt modelId="{9D907D2F-EE5F-594E-B528-07C576CECDCE}" type="sibTrans" cxnId="{F7578B2B-A072-5A4F-8056-191459E83AC7}">
      <dgm:prSet/>
      <dgm:spPr/>
      <dgm:t>
        <a:bodyPr/>
        <a:lstStyle/>
        <a:p>
          <a:endParaRPr lang="en-GB"/>
        </a:p>
      </dgm:t>
    </dgm:pt>
    <dgm:pt modelId="{E3921617-317D-354B-831E-5C6FB8D899CD}">
      <dgm:prSet/>
      <dgm:spPr/>
      <dgm:t>
        <a:bodyPr/>
        <a:lstStyle/>
        <a:p>
          <a:r>
            <a:rPr lang="en-GB" dirty="0"/>
            <a:t>JISC UK </a:t>
          </a:r>
          <a:r>
            <a:rPr lang="el-GR" dirty="0"/>
            <a:t>Πρόγραμμα </a:t>
          </a:r>
          <a:r>
            <a:rPr lang="el-GR" dirty="0" err="1"/>
            <a:t>Ψηφιοποίησης</a:t>
          </a:r>
          <a:r>
            <a:rPr lang="el-GR" dirty="0"/>
            <a:t> </a:t>
          </a:r>
          <a:r>
            <a:rPr lang="en-GB" dirty="0"/>
            <a:t>(2004-2010)</a:t>
          </a:r>
        </a:p>
      </dgm:t>
    </dgm:pt>
    <dgm:pt modelId="{5E41B75B-53BF-334B-85FB-2407D6CFC02D}" type="parTrans" cxnId="{48B139DC-8A26-5A49-ABD5-40AC70A53282}">
      <dgm:prSet/>
      <dgm:spPr/>
      <dgm:t>
        <a:bodyPr/>
        <a:lstStyle/>
        <a:p>
          <a:endParaRPr lang="en-GB"/>
        </a:p>
      </dgm:t>
    </dgm:pt>
    <dgm:pt modelId="{31E74666-56BE-A341-BC6C-BC3AFCDB4EFF}" type="sibTrans" cxnId="{48B139DC-8A26-5A49-ABD5-40AC70A53282}">
      <dgm:prSet/>
      <dgm:spPr/>
      <dgm:t>
        <a:bodyPr/>
        <a:lstStyle/>
        <a:p>
          <a:endParaRPr lang="en-GB"/>
        </a:p>
      </dgm:t>
    </dgm:pt>
    <dgm:pt modelId="{871A354F-F37B-A54F-AEA5-E70820C8EB15}">
      <dgm:prSet/>
      <dgm:spPr/>
      <dgm:t>
        <a:bodyPr/>
        <a:lstStyle/>
        <a:p>
          <a:r>
            <a:rPr lang="el-GR" dirty="0"/>
            <a:t>Η.Β και </a:t>
          </a:r>
          <a:r>
            <a:rPr lang="en-GB" dirty="0"/>
            <a:t>Google </a:t>
          </a:r>
          <a:r>
            <a:rPr lang="el-GR" dirty="0"/>
            <a:t>Συνεργασία για την κυκλοφορία 250.000 βιβλίων στο διαδίκτυο με δωρεάν πρόσβαση </a:t>
          </a:r>
          <a:r>
            <a:rPr lang="en-GB" dirty="0"/>
            <a:t>(2011)</a:t>
          </a:r>
        </a:p>
      </dgm:t>
    </dgm:pt>
    <dgm:pt modelId="{9E052915-DABC-464B-A581-BD6AE636A5E8}" type="parTrans" cxnId="{354CF597-263F-C846-B483-A29DD5109B7B}">
      <dgm:prSet/>
      <dgm:spPr/>
      <dgm:t>
        <a:bodyPr/>
        <a:lstStyle/>
        <a:p>
          <a:endParaRPr lang="en-GB"/>
        </a:p>
      </dgm:t>
    </dgm:pt>
    <dgm:pt modelId="{56D44961-E1DE-A243-BD7D-187359A4B883}" type="sibTrans" cxnId="{354CF597-263F-C846-B483-A29DD5109B7B}">
      <dgm:prSet/>
      <dgm:spPr/>
      <dgm:t>
        <a:bodyPr/>
        <a:lstStyle/>
        <a:p>
          <a:endParaRPr lang="en-GB"/>
        </a:p>
      </dgm:t>
    </dgm:pt>
    <dgm:pt modelId="{95B05FC2-7F60-DC4C-BAD1-D90D4CE92C18}">
      <dgm:prSet/>
      <dgm:spPr/>
      <dgm:t>
        <a:bodyPr/>
        <a:lstStyle/>
        <a:p>
          <a:r>
            <a:rPr lang="en-GB" dirty="0"/>
            <a:t>Erasmus+ EDUC European </a:t>
          </a:r>
          <a:r>
            <a:rPr lang="el-GR" dirty="0"/>
            <a:t>Διαδικτυακό Πανεπιστήμιο </a:t>
          </a:r>
          <a:r>
            <a:rPr lang="en-GB" dirty="0"/>
            <a:t>(2019)</a:t>
          </a:r>
        </a:p>
      </dgm:t>
    </dgm:pt>
    <dgm:pt modelId="{84A1F959-6998-6543-9878-7C34B0793416}" type="parTrans" cxnId="{31782368-54B8-024E-81EE-E83C06B4D8B2}">
      <dgm:prSet/>
      <dgm:spPr/>
      <dgm:t>
        <a:bodyPr/>
        <a:lstStyle/>
        <a:p>
          <a:endParaRPr lang="en-GB"/>
        </a:p>
      </dgm:t>
    </dgm:pt>
    <dgm:pt modelId="{F7B3EC68-FBC3-4444-B3F8-9DFAFBA42204}" type="sibTrans" cxnId="{31782368-54B8-024E-81EE-E83C06B4D8B2}">
      <dgm:prSet/>
      <dgm:spPr/>
      <dgm:t>
        <a:bodyPr/>
        <a:lstStyle/>
        <a:p>
          <a:endParaRPr lang="en-GB"/>
        </a:p>
      </dgm:t>
    </dgm:pt>
    <dgm:pt modelId="{3C6FD463-ED45-5443-A9DB-3D76F06FBD4F}" type="pres">
      <dgm:prSet presAssocID="{DEE3D297-D2B5-6745-A26D-D88D34ABDB2B}" presName="Name0" presStyleCnt="0">
        <dgm:presLayoutVars>
          <dgm:chMax val="7"/>
          <dgm:chPref val="7"/>
          <dgm:dir/>
        </dgm:presLayoutVars>
      </dgm:prSet>
      <dgm:spPr/>
    </dgm:pt>
    <dgm:pt modelId="{77ED525B-D63F-F64F-9D96-66039F90D6B4}" type="pres">
      <dgm:prSet presAssocID="{DEE3D297-D2B5-6745-A26D-D88D34ABDB2B}" presName="Name1" presStyleCnt="0"/>
      <dgm:spPr/>
    </dgm:pt>
    <dgm:pt modelId="{4D067043-1A65-A241-A1B2-87377888A4FB}" type="pres">
      <dgm:prSet presAssocID="{DEE3D297-D2B5-6745-A26D-D88D34ABDB2B}" presName="cycle" presStyleCnt="0"/>
      <dgm:spPr/>
    </dgm:pt>
    <dgm:pt modelId="{EBB2EB3C-198D-284C-92A2-DE3DA1DA83D5}" type="pres">
      <dgm:prSet presAssocID="{DEE3D297-D2B5-6745-A26D-D88D34ABDB2B}" presName="srcNode" presStyleLbl="node1" presStyleIdx="0" presStyleCnt="5"/>
      <dgm:spPr/>
    </dgm:pt>
    <dgm:pt modelId="{27FB4C20-8500-C84F-BA8B-019FD443E46C}" type="pres">
      <dgm:prSet presAssocID="{DEE3D297-D2B5-6745-A26D-D88D34ABDB2B}" presName="conn" presStyleLbl="parChTrans1D2" presStyleIdx="0" presStyleCnt="1"/>
      <dgm:spPr/>
    </dgm:pt>
    <dgm:pt modelId="{266408AC-CD5E-A944-BF30-79187BC19D9F}" type="pres">
      <dgm:prSet presAssocID="{DEE3D297-D2B5-6745-A26D-D88D34ABDB2B}" presName="extraNode" presStyleLbl="node1" presStyleIdx="0" presStyleCnt="5"/>
      <dgm:spPr/>
    </dgm:pt>
    <dgm:pt modelId="{0324E2CA-E4FD-EE48-9CDC-C22B5734B712}" type="pres">
      <dgm:prSet presAssocID="{DEE3D297-D2B5-6745-A26D-D88D34ABDB2B}" presName="dstNode" presStyleLbl="node1" presStyleIdx="0" presStyleCnt="5"/>
      <dgm:spPr/>
    </dgm:pt>
    <dgm:pt modelId="{7DC1A185-6108-E940-8588-E158CAA9283E}" type="pres">
      <dgm:prSet presAssocID="{585FBE89-01F2-3D4C-821A-ED7EFAC6BBB8}" presName="text_1" presStyleLbl="node1" presStyleIdx="0" presStyleCnt="5">
        <dgm:presLayoutVars>
          <dgm:bulletEnabled val="1"/>
        </dgm:presLayoutVars>
      </dgm:prSet>
      <dgm:spPr/>
    </dgm:pt>
    <dgm:pt modelId="{FEF20CDB-C8F9-B640-B54F-E065D719044D}" type="pres">
      <dgm:prSet presAssocID="{585FBE89-01F2-3D4C-821A-ED7EFAC6BBB8}" presName="accent_1" presStyleCnt="0"/>
      <dgm:spPr/>
    </dgm:pt>
    <dgm:pt modelId="{6CE5484D-DEEB-E149-A7D1-5361F0496D4D}" type="pres">
      <dgm:prSet presAssocID="{585FBE89-01F2-3D4C-821A-ED7EFAC6BBB8}" presName="accentRepeatNode" presStyleLbl="solidFgAcc1" presStyleIdx="0" presStyleCnt="5"/>
      <dgm:spPr/>
    </dgm:pt>
    <dgm:pt modelId="{CE45C7CC-C617-CE40-85B2-A43C8336A86A}" type="pres">
      <dgm:prSet presAssocID="{E5B19E32-5828-2444-B2A3-C0FDD535A37B}" presName="text_2" presStyleLbl="node1" presStyleIdx="1" presStyleCnt="5">
        <dgm:presLayoutVars>
          <dgm:bulletEnabled val="1"/>
        </dgm:presLayoutVars>
      </dgm:prSet>
      <dgm:spPr/>
    </dgm:pt>
    <dgm:pt modelId="{6BAF2E8C-C9FD-7940-9A88-5E1A9CE2BC0E}" type="pres">
      <dgm:prSet presAssocID="{E5B19E32-5828-2444-B2A3-C0FDD535A37B}" presName="accent_2" presStyleCnt="0"/>
      <dgm:spPr/>
    </dgm:pt>
    <dgm:pt modelId="{2DB14087-7C38-C544-AADF-161A7EC92BF6}" type="pres">
      <dgm:prSet presAssocID="{E5B19E32-5828-2444-B2A3-C0FDD535A37B}" presName="accentRepeatNode" presStyleLbl="solidFgAcc1" presStyleIdx="1" presStyleCnt="5"/>
      <dgm:spPr/>
    </dgm:pt>
    <dgm:pt modelId="{C20F5877-F21A-F949-A37C-E0FF4F3CB86C}" type="pres">
      <dgm:prSet presAssocID="{E3921617-317D-354B-831E-5C6FB8D899CD}" presName="text_3" presStyleLbl="node1" presStyleIdx="2" presStyleCnt="5">
        <dgm:presLayoutVars>
          <dgm:bulletEnabled val="1"/>
        </dgm:presLayoutVars>
      </dgm:prSet>
      <dgm:spPr/>
    </dgm:pt>
    <dgm:pt modelId="{857E9804-E77A-184E-A5E5-7061A59E1411}" type="pres">
      <dgm:prSet presAssocID="{E3921617-317D-354B-831E-5C6FB8D899CD}" presName="accent_3" presStyleCnt="0"/>
      <dgm:spPr/>
    </dgm:pt>
    <dgm:pt modelId="{832ECB52-3422-9D42-AAC5-7342E66300A2}" type="pres">
      <dgm:prSet presAssocID="{E3921617-317D-354B-831E-5C6FB8D899CD}" presName="accentRepeatNode" presStyleLbl="solidFgAcc1" presStyleIdx="2" presStyleCnt="5"/>
      <dgm:spPr/>
    </dgm:pt>
    <dgm:pt modelId="{D17A6CAC-C78F-F949-A900-DE48D729C9DC}" type="pres">
      <dgm:prSet presAssocID="{871A354F-F37B-A54F-AEA5-E70820C8EB15}" presName="text_4" presStyleLbl="node1" presStyleIdx="3" presStyleCnt="5">
        <dgm:presLayoutVars>
          <dgm:bulletEnabled val="1"/>
        </dgm:presLayoutVars>
      </dgm:prSet>
      <dgm:spPr/>
    </dgm:pt>
    <dgm:pt modelId="{B2DC10FF-8A6A-6441-876E-C267C0BDE97F}" type="pres">
      <dgm:prSet presAssocID="{871A354F-F37B-A54F-AEA5-E70820C8EB15}" presName="accent_4" presStyleCnt="0"/>
      <dgm:spPr/>
    </dgm:pt>
    <dgm:pt modelId="{E18F29CC-1F4B-D046-BB25-DFE7DD163A2D}" type="pres">
      <dgm:prSet presAssocID="{871A354F-F37B-A54F-AEA5-E70820C8EB15}" presName="accentRepeatNode" presStyleLbl="solidFgAcc1" presStyleIdx="3" presStyleCnt="5"/>
      <dgm:spPr/>
    </dgm:pt>
    <dgm:pt modelId="{A7937B5A-D0EE-BA43-AAEF-80DF160B2A88}" type="pres">
      <dgm:prSet presAssocID="{95B05FC2-7F60-DC4C-BAD1-D90D4CE92C18}" presName="text_5" presStyleLbl="node1" presStyleIdx="4" presStyleCnt="5">
        <dgm:presLayoutVars>
          <dgm:bulletEnabled val="1"/>
        </dgm:presLayoutVars>
      </dgm:prSet>
      <dgm:spPr/>
    </dgm:pt>
    <dgm:pt modelId="{61D5C1F1-19A5-5C4E-AA11-36755F26FC4C}" type="pres">
      <dgm:prSet presAssocID="{95B05FC2-7F60-DC4C-BAD1-D90D4CE92C18}" presName="accent_5" presStyleCnt="0"/>
      <dgm:spPr/>
    </dgm:pt>
    <dgm:pt modelId="{37D2836B-8E06-4F4B-B682-FBF522042C82}" type="pres">
      <dgm:prSet presAssocID="{95B05FC2-7F60-DC4C-BAD1-D90D4CE92C18}" presName="accentRepeatNode" presStyleLbl="solidFgAcc1" presStyleIdx="4" presStyleCnt="5"/>
      <dgm:spPr/>
    </dgm:pt>
  </dgm:ptLst>
  <dgm:cxnLst>
    <dgm:cxn modelId="{DA4A3B04-1847-0F48-A738-F09AF50F1CA9}" type="presOf" srcId="{DEE3D297-D2B5-6745-A26D-D88D34ABDB2B}" destId="{3C6FD463-ED45-5443-A9DB-3D76F06FBD4F}" srcOrd="0" destOrd="0" presId="urn:microsoft.com/office/officeart/2008/layout/VerticalCurvedList"/>
    <dgm:cxn modelId="{F7578B2B-A072-5A4F-8056-191459E83AC7}" srcId="{DEE3D297-D2B5-6745-A26D-D88D34ABDB2B}" destId="{E5B19E32-5828-2444-B2A3-C0FDD535A37B}" srcOrd="1" destOrd="0" parTransId="{9D56A222-6D42-D84A-A0F9-69AAF989CDA3}" sibTransId="{9D907D2F-EE5F-594E-B528-07C576CECDCE}"/>
    <dgm:cxn modelId="{7E865F2F-B526-044F-AEE4-058797F93417}" type="presOf" srcId="{585FBE89-01F2-3D4C-821A-ED7EFAC6BBB8}" destId="{7DC1A185-6108-E940-8588-E158CAA9283E}" srcOrd="0" destOrd="0" presId="urn:microsoft.com/office/officeart/2008/layout/VerticalCurvedList"/>
    <dgm:cxn modelId="{F8080634-6198-CE46-8367-6B4AEEBC3319}" type="presOf" srcId="{E5B19E32-5828-2444-B2A3-C0FDD535A37B}" destId="{CE45C7CC-C617-CE40-85B2-A43C8336A86A}" srcOrd="0" destOrd="0" presId="urn:microsoft.com/office/officeart/2008/layout/VerticalCurvedList"/>
    <dgm:cxn modelId="{731E713E-3CA7-924C-A4A4-52DACF8798F1}" type="presOf" srcId="{95B05FC2-7F60-DC4C-BAD1-D90D4CE92C18}" destId="{A7937B5A-D0EE-BA43-AAEF-80DF160B2A88}" srcOrd="0" destOrd="0" presId="urn:microsoft.com/office/officeart/2008/layout/VerticalCurvedList"/>
    <dgm:cxn modelId="{31782368-54B8-024E-81EE-E83C06B4D8B2}" srcId="{DEE3D297-D2B5-6745-A26D-D88D34ABDB2B}" destId="{95B05FC2-7F60-DC4C-BAD1-D90D4CE92C18}" srcOrd="4" destOrd="0" parTransId="{84A1F959-6998-6543-9878-7C34B0793416}" sibTransId="{F7B3EC68-FBC3-4444-B3F8-9DFAFBA42204}"/>
    <dgm:cxn modelId="{79FFA186-C534-CD44-B73A-6AE1E864436B}" type="presOf" srcId="{E3921617-317D-354B-831E-5C6FB8D899CD}" destId="{C20F5877-F21A-F949-A37C-E0FF4F3CB86C}" srcOrd="0" destOrd="0" presId="urn:microsoft.com/office/officeart/2008/layout/VerticalCurvedList"/>
    <dgm:cxn modelId="{51255395-054F-424C-8D39-0670D282D672}" type="presOf" srcId="{871A354F-F37B-A54F-AEA5-E70820C8EB15}" destId="{D17A6CAC-C78F-F949-A900-DE48D729C9DC}" srcOrd="0" destOrd="0" presId="urn:microsoft.com/office/officeart/2008/layout/VerticalCurvedList"/>
    <dgm:cxn modelId="{354CF597-263F-C846-B483-A29DD5109B7B}" srcId="{DEE3D297-D2B5-6745-A26D-D88D34ABDB2B}" destId="{871A354F-F37B-A54F-AEA5-E70820C8EB15}" srcOrd="3" destOrd="0" parTransId="{9E052915-DABC-464B-A581-BD6AE636A5E8}" sibTransId="{56D44961-E1DE-A243-BD7D-187359A4B883}"/>
    <dgm:cxn modelId="{35C4C1D3-F748-1642-801E-166BC4421ACA}" srcId="{DEE3D297-D2B5-6745-A26D-D88D34ABDB2B}" destId="{585FBE89-01F2-3D4C-821A-ED7EFAC6BBB8}" srcOrd="0" destOrd="0" parTransId="{E40752DE-8B8B-B347-8637-AEAD9067D452}" sibTransId="{F7761EA8-F5C9-5747-A29C-20AB43F8B649}"/>
    <dgm:cxn modelId="{48B139DC-8A26-5A49-ABD5-40AC70A53282}" srcId="{DEE3D297-D2B5-6745-A26D-D88D34ABDB2B}" destId="{E3921617-317D-354B-831E-5C6FB8D899CD}" srcOrd="2" destOrd="0" parTransId="{5E41B75B-53BF-334B-85FB-2407D6CFC02D}" sibTransId="{31E74666-56BE-A341-BC6C-BC3AFCDB4EFF}"/>
    <dgm:cxn modelId="{02C476F1-B2FF-754B-BCD6-8D17F3EFE8BC}" type="presOf" srcId="{F7761EA8-F5C9-5747-A29C-20AB43F8B649}" destId="{27FB4C20-8500-C84F-BA8B-019FD443E46C}" srcOrd="0" destOrd="0" presId="urn:microsoft.com/office/officeart/2008/layout/VerticalCurvedList"/>
    <dgm:cxn modelId="{E678B024-7681-514B-865D-903351F30F3B}" type="presParOf" srcId="{3C6FD463-ED45-5443-A9DB-3D76F06FBD4F}" destId="{77ED525B-D63F-F64F-9D96-66039F90D6B4}" srcOrd="0" destOrd="0" presId="urn:microsoft.com/office/officeart/2008/layout/VerticalCurvedList"/>
    <dgm:cxn modelId="{94527835-6D29-0143-B1C1-58F6CB16D615}" type="presParOf" srcId="{77ED525B-D63F-F64F-9D96-66039F90D6B4}" destId="{4D067043-1A65-A241-A1B2-87377888A4FB}" srcOrd="0" destOrd="0" presId="urn:microsoft.com/office/officeart/2008/layout/VerticalCurvedList"/>
    <dgm:cxn modelId="{DCB3715B-F4F9-5242-A153-B81440155585}" type="presParOf" srcId="{4D067043-1A65-A241-A1B2-87377888A4FB}" destId="{EBB2EB3C-198D-284C-92A2-DE3DA1DA83D5}" srcOrd="0" destOrd="0" presId="urn:microsoft.com/office/officeart/2008/layout/VerticalCurvedList"/>
    <dgm:cxn modelId="{79E01FC1-FE49-E84F-8C97-6D003C77D7D4}" type="presParOf" srcId="{4D067043-1A65-A241-A1B2-87377888A4FB}" destId="{27FB4C20-8500-C84F-BA8B-019FD443E46C}" srcOrd="1" destOrd="0" presId="urn:microsoft.com/office/officeart/2008/layout/VerticalCurvedList"/>
    <dgm:cxn modelId="{2E072356-9216-A04B-8E22-99BE735C2755}" type="presParOf" srcId="{4D067043-1A65-A241-A1B2-87377888A4FB}" destId="{266408AC-CD5E-A944-BF30-79187BC19D9F}" srcOrd="2" destOrd="0" presId="urn:microsoft.com/office/officeart/2008/layout/VerticalCurvedList"/>
    <dgm:cxn modelId="{9EFC880F-158F-8A44-A3C9-BC48179E9195}" type="presParOf" srcId="{4D067043-1A65-A241-A1B2-87377888A4FB}" destId="{0324E2CA-E4FD-EE48-9CDC-C22B5734B712}" srcOrd="3" destOrd="0" presId="urn:microsoft.com/office/officeart/2008/layout/VerticalCurvedList"/>
    <dgm:cxn modelId="{5F91A337-2E2B-C849-B896-F5FA1E1D6773}" type="presParOf" srcId="{77ED525B-D63F-F64F-9D96-66039F90D6B4}" destId="{7DC1A185-6108-E940-8588-E158CAA9283E}" srcOrd="1" destOrd="0" presId="urn:microsoft.com/office/officeart/2008/layout/VerticalCurvedList"/>
    <dgm:cxn modelId="{C176CF55-0736-874D-96F9-3786B3694892}" type="presParOf" srcId="{77ED525B-D63F-F64F-9D96-66039F90D6B4}" destId="{FEF20CDB-C8F9-B640-B54F-E065D719044D}" srcOrd="2" destOrd="0" presId="urn:microsoft.com/office/officeart/2008/layout/VerticalCurvedList"/>
    <dgm:cxn modelId="{75359759-BC85-554B-83CA-CA26B34AB3C3}" type="presParOf" srcId="{FEF20CDB-C8F9-B640-B54F-E065D719044D}" destId="{6CE5484D-DEEB-E149-A7D1-5361F0496D4D}" srcOrd="0" destOrd="0" presId="urn:microsoft.com/office/officeart/2008/layout/VerticalCurvedList"/>
    <dgm:cxn modelId="{963B17CD-E6E4-BD4D-9659-2369E9AEC0BB}" type="presParOf" srcId="{77ED525B-D63F-F64F-9D96-66039F90D6B4}" destId="{CE45C7CC-C617-CE40-85B2-A43C8336A86A}" srcOrd="3" destOrd="0" presId="urn:microsoft.com/office/officeart/2008/layout/VerticalCurvedList"/>
    <dgm:cxn modelId="{4DC0A7CC-B8A7-3146-996F-AC3B0B5ECC59}" type="presParOf" srcId="{77ED525B-D63F-F64F-9D96-66039F90D6B4}" destId="{6BAF2E8C-C9FD-7940-9A88-5E1A9CE2BC0E}" srcOrd="4" destOrd="0" presId="urn:microsoft.com/office/officeart/2008/layout/VerticalCurvedList"/>
    <dgm:cxn modelId="{A4CEE828-2C1F-E54F-AD0B-F456175A8215}" type="presParOf" srcId="{6BAF2E8C-C9FD-7940-9A88-5E1A9CE2BC0E}" destId="{2DB14087-7C38-C544-AADF-161A7EC92BF6}" srcOrd="0" destOrd="0" presId="urn:microsoft.com/office/officeart/2008/layout/VerticalCurvedList"/>
    <dgm:cxn modelId="{37F04D10-4946-284B-B27F-95DEA9484E37}" type="presParOf" srcId="{77ED525B-D63F-F64F-9D96-66039F90D6B4}" destId="{C20F5877-F21A-F949-A37C-E0FF4F3CB86C}" srcOrd="5" destOrd="0" presId="urn:microsoft.com/office/officeart/2008/layout/VerticalCurvedList"/>
    <dgm:cxn modelId="{8E716D3E-C90A-BC44-A66F-D8DB388BBA3E}" type="presParOf" srcId="{77ED525B-D63F-F64F-9D96-66039F90D6B4}" destId="{857E9804-E77A-184E-A5E5-7061A59E1411}" srcOrd="6" destOrd="0" presId="urn:microsoft.com/office/officeart/2008/layout/VerticalCurvedList"/>
    <dgm:cxn modelId="{4FE179A5-0C9A-E049-85E4-A848A2169A80}" type="presParOf" srcId="{857E9804-E77A-184E-A5E5-7061A59E1411}" destId="{832ECB52-3422-9D42-AAC5-7342E66300A2}" srcOrd="0" destOrd="0" presId="urn:microsoft.com/office/officeart/2008/layout/VerticalCurvedList"/>
    <dgm:cxn modelId="{2D6756C9-FC5F-924C-ABE3-BF285041EB4B}" type="presParOf" srcId="{77ED525B-D63F-F64F-9D96-66039F90D6B4}" destId="{D17A6CAC-C78F-F949-A900-DE48D729C9DC}" srcOrd="7" destOrd="0" presId="urn:microsoft.com/office/officeart/2008/layout/VerticalCurvedList"/>
    <dgm:cxn modelId="{FA29E06C-C5AC-F447-89D3-CCEDA7552A9C}" type="presParOf" srcId="{77ED525B-D63F-F64F-9D96-66039F90D6B4}" destId="{B2DC10FF-8A6A-6441-876E-C267C0BDE97F}" srcOrd="8" destOrd="0" presId="urn:microsoft.com/office/officeart/2008/layout/VerticalCurvedList"/>
    <dgm:cxn modelId="{6B310E4A-0B49-7044-AA26-F9742EA9F85B}" type="presParOf" srcId="{B2DC10FF-8A6A-6441-876E-C267C0BDE97F}" destId="{E18F29CC-1F4B-D046-BB25-DFE7DD163A2D}" srcOrd="0" destOrd="0" presId="urn:microsoft.com/office/officeart/2008/layout/VerticalCurvedList"/>
    <dgm:cxn modelId="{0BA23904-AF45-8E4C-9035-DA10014CDD70}" type="presParOf" srcId="{77ED525B-D63F-F64F-9D96-66039F90D6B4}" destId="{A7937B5A-D0EE-BA43-AAEF-80DF160B2A88}" srcOrd="9" destOrd="0" presId="urn:microsoft.com/office/officeart/2008/layout/VerticalCurvedList"/>
    <dgm:cxn modelId="{F1E05961-C557-6042-AD71-B8BB567D9010}" type="presParOf" srcId="{77ED525B-D63F-F64F-9D96-66039F90D6B4}" destId="{61D5C1F1-19A5-5C4E-AA11-36755F26FC4C}" srcOrd="10" destOrd="0" presId="urn:microsoft.com/office/officeart/2008/layout/VerticalCurvedList"/>
    <dgm:cxn modelId="{53A90E2A-E1DB-8B4C-AAD6-EC6A6CA63B1F}" type="presParOf" srcId="{61D5C1F1-19A5-5C4E-AA11-36755F26FC4C}" destId="{37D2836B-8E06-4F4B-B682-FBF522042C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EE07-1D68-491C-9899-C597070BBDC6}">
      <dsp:nvSpPr>
        <dsp:cNvPr id="0" name=""/>
        <dsp:cNvSpPr/>
      </dsp:nvSpPr>
      <dsp:spPr>
        <a:xfrm>
          <a:off x="1898107" y="53268"/>
          <a:ext cx="5670451" cy="5670451"/>
        </a:xfrm>
        <a:prstGeom prst="hexagon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4B399-E994-4D11-968D-C2667B13447B}">
      <dsp:nvSpPr>
        <dsp:cNvPr id="0" name=""/>
        <dsp:cNvSpPr/>
      </dsp:nvSpPr>
      <dsp:spPr>
        <a:xfrm>
          <a:off x="3835660" y="0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latin typeface="+mj-lt"/>
            </a:rPr>
            <a:t>Εύκολη πρόσβαση</a:t>
          </a:r>
          <a:endParaRPr lang="de-DE" sz="1200" kern="1200" dirty="0">
            <a:latin typeface="+mj-lt"/>
          </a:endParaRPr>
        </a:p>
      </dsp:txBody>
      <dsp:txXfrm>
        <a:off x="3879481" y="43821"/>
        <a:ext cx="1707703" cy="810030"/>
      </dsp:txXfrm>
    </dsp:sp>
    <dsp:sp modelId="{969844D0-969F-B245-B300-E2E8888D70F4}">
      <dsp:nvSpPr>
        <dsp:cNvPr id="0" name=""/>
        <dsp:cNvSpPr/>
      </dsp:nvSpPr>
      <dsp:spPr>
        <a:xfrm>
          <a:off x="5629530" y="913309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Αυξημένη παραγωγικότητα</a:t>
          </a:r>
          <a:endParaRPr lang="en-GB" sz="1200" kern="1200" dirty="0"/>
        </a:p>
      </dsp:txBody>
      <dsp:txXfrm>
        <a:off x="5673351" y="957130"/>
        <a:ext cx="1707703" cy="810030"/>
      </dsp:txXfrm>
    </dsp:sp>
    <dsp:sp modelId="{E24294D9-7ADE-4F47-B6CF-16C2B984EE3D}">
      <dsp:nvSpPr>
        <dsp:cNvPr id="0" name=""/>
        <dsp:cNvSpPr/>
      </dsp:nvSpPr>
      <dsp:spPr>
        <a:xfrm>
          <a:off x="6096457" y="2959050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Αποδοτικότητα πόρων</a:t>
          </a:r>
          <a:endParaRPr lang="en-GB" sz="1200" kern="1200" dirty="0"/>
        </a:p>
      </dsp:txBody>
      <dsp:txXfrm>
        <a:off x="6140278" y="3002871"/>
        <a:ext cx="1707703" cy="810030"/>
      </dsp:txXfrm>
    </dsp:sp>
    <dsp:sp modelId="{697F0986-B9EA-48AD-9E77-D75BB8EB49EA}">
      <dsp:nvSpPr>
        <dsp:cNvPr id="0" name=""/>
        <dsp:cNvSpPr/>
      </dsp:nvSpPr>
      <dsp:spPr>
        <a:xfrm>
          <a:off x="4788157" y="4599607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Φιλική προς το περιβάλλον</a:t>
          </a:r>
          <a:endParaRPr lang="de-DE" sz="1200" kern="1200" dirty="0"/>
        </a:p>
      </dsp:txBody>
      <dsp:txXfrm>
        <a:off x="4831978" y="4643428"/>
        <a:ext cx="1707703" cy="810030"/>
      </dsp:txXfrm>
    </dsp:sp>
    <dsp:sp modelId="{0BF45EFE-B4B3-41B5-ACA2-6C2ED1D4517C}">
      <dsp:nvSpPr>
        <dsp:cNvPr id="0" name=""/>
        <dsp:cNvSpPr/>
      </dsp:nvSpPr>
      <dsp:spPr>
        <a:xfrm>
          <a:off x="2689806" y="4599607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bg1"/>
              </a:solidFill>
            </a:rPr>
            <a:t>Ασφαλής τρόπος αποθήκευσης δεδομένων</a:t>
          </a:r>
          <a:endParaRPr lang="de-DE" sz="1200" kern="1200" dirty="0">
            <a:solidFill>
              <a:schemeClr val="bg1"/>
            </a:solidFill>
          </a:endParaRPr>
        </a:p>
      </dsp:txBody>
      <dsp:txXfrm>
        <a:off x="2733627" y="4643428"/>
        <a:ext cx="1707703" cy="810030"/>
      </dsp:txXfrm>
    </dsp:sp>
    <dsp:sp modelId="{404AAFA9-01E7-4AE7-88DF-CDB182D54F29}">
      <dsp:nvSpPr>
        <dsp:cNvPr id="0" name=""/>
        <dsp:cNvSpPr/>
      </dsp:nvSpPr>
      <dsp:spPr>
        <a:xfrm>
          <a:off x="1381505" y="2959050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bg1"/>
              </a:solidFill>
              <a:latin typeface="+mj-lt"/>
            </a:rPr>
            <a:t>Διαδικτυακές πλατφόρμες </a:t>
          </a:r>
          <a:r>
            <a:rPr lang="de-DE" sz="1200" kern="1200" dirty="0">
              <a:solidFill>
                <a:schemeClr val="bg1"/>
              </a:solidFill>
              <a:latin typeface="+mj-lt"/>
            </a:rPr>
            <a:t>(MOOC – Massive Open Online Courses)</a:t>
          </a:r>
        </a:p>
      </dsp:txBody>
      <dsp:txXfrm>
        <a:off x="1425326" y="3002871"/>
        <a:ext cx="1707703" cy="810030"/>
      </dsp:txXfrm>
    </dsp:sp>
    <dsp:sp modelId="{BCE787A8-9691-A649-BE59-9B0DEB5AE0F8}">
      <dsp:nvSpPr>
        <dsp:cNvPr id="0" name=""/>
        <dsp:cNvSpPr/>
      </dsp:nvSpPr>
      <dsp:spPr>
        <a:xfrm>
          <a:off x="1848432" y="913309"/>
          <a:ext cx="1795345" cy="897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Συστήματα Διαχείρισης Μάθησης (π.χ. </a:t>
          </a:r>
          <a:r>
            <a:rPr lang="el-GR" sz="1200" kern="1200" dirty="0" err="1"/>
            <a:t>Blackboard</a:t>
          </a:r>
          <a:r>
            <a:rPr lang="el-GR" sz="1200" kern="1200" dirty="0"/>
            <a:t>) </a:t>
          </a:r>
          <a:endParaRPr lang="en-GB" sz="1200" kern="1200" dirty="0"/>
        </a:p>
      </dsp:txBody>
      <dsp:txXfrm>
        <a:off x="1892253" y="957130"/>
        <a:ext cx="1707703" cy="810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B4C20-8500-C84F-BA8B-019FD443E46C}">
      <dsp:nvSpPr>
        <dsp:cNvPr id="0" name=""/>
        <dsp:cNvSpPr/>
      </dsp:nvSpPr>
      <dsp:spPr>
        <a:xfrm>
          <a:off x="-5372792" y="-822753"/>
          <a:ext cx="6397565" cy="6397565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1A185-6108-E940-8588-E158CAA9283E}">
      <dsp:nvSpPr>
        <dsp:cNvPr id="0" name=""/>
        <dsp:cNvSpPr/>
      </dsp:nvSpPr>
      <dsp:spPr>
        <a:xfrm>
          <a:off x="448118" y="296908"/>
          <a:ext cx="7613827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700" kern="1200" dirty="0"/>
            <a:t>Ινστιτούτο </a:t>
          </a:r>
          <a:r>
            <a:rPr lang="en-GB" sz="1700" kern="1200" dirty="0"/>
            <a:t>Energy Biosciences (EBI) </a:t>
          </a:r>
          <a:r>
            <a:rPr lang="el-GR" sz="1700" kern="1200" dirty="0"/>
            <a:t>συνεργασία</a:t>
          </a:r>
          <a:r>
            <a:rPr lang="en-GB" sz="1700" kern="1200" dirty="0"/>
            <a:t> (2007)</a:t>
          </a:r>
        </a:p>
        <a:p>
          <a:pPr marL="0"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448118" y="296908"/>
        <a:ext cx="7613827" cy="594197"/>
      </dsp:txXfrm>
    </dsp:sp>
    <dsp:sp modelId="{6CE5484D-DEEB-E149-A7D1-5361F0496D4D}">
      <dsp:nvSpPr>
        <dsp:cNvPr id="0" name=""/>
        <dsp:cNvSpPr/>
      </dsp:nvSpPr>
      <dsp:spPr>
        <a:xfrm>
          <a:off x="76745" y="222633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5C7CC-C617-CE40-85B2-A43C8336A86A}">
      <dsp:nvSpPr>
        <dsp:cNvPr id="0" name=""/>
        <dsp:cNvSpPr/>
      </dsp:nvSpPr>
      <dsp:spPr>
        <a:xfrm>
          <a:off x="873903" y="1187919"/>
          <a:ext cx="7188042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Cisco&amp;Intel</a:t>
          </a:r>
          <a:r>
            <a:rPr lang="en-GB" sz="1700" kern="1200" dirty="0"/>
            <a:t> </a:t>
          </a:r>
          <a:r>
            <a:rPr lang="el-GR" sz="1700" kern="1200" dirty="0"/>
            <a:t>συνεργασία με το Πανεπιστήμιο της Μελβούρνης</a:t>
          </a:r>
          <a:r>
            <a:rPr lang="en-GB" sz="1700" kern="1200" dirty="0"/>
            <a:t> (2008)</a:t>
          </a:r>
        </a:p>
      </dsp:txBody>
      <dsp:txXfrm>
        <a:off x="873903" y="1187919"/>
        <a:ext cx="7188042" cy="594197"/>
      </dsp:txXfrm>
    </dsp:sp>
    <dsp:sp modelId="{2DB14087-7C38-C544-AADF-161A7EC92BF6}">
      <dsp:nvSpPr>
        <dsp:cNvPr id="0" name=""/>
        <dsp:cNvSpPr/>
      </dsp:nvSpPr>
      <dsp:spPr>
        <a:xfrm>
          <a:off x="502530" y="1113644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F5877-F21A-F949-A37C-E0FF4F3CB86C}">
      <dsp:nvSpPr>
        <dsp:cNvPr id="0" name=""/>
        <dsp:cNvSpPr/>
      </dsp:nvSpPr>
      <dsp:spPr>
        <a:xfrm>
          <a:off x="1004584" y="2078930"/>
          <a:ext cx="7057361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JISC UK </a:t>
          </a:r>
          <a:r>
            <a:rPr lang="el-GR" sz="1700" kern="1200" dirty="0"/>
            <a:t>Πρόγραμμα </a:t>
          </a:r>
          <a:r>
            <a:rPr lang="el-GR" sz="1700" kern="1200" dirty="0" err="1"/>
            <a:t>Ψηφιοποίησης</a:t>
          </a:r>
          <a:r>
            <a:rPr lang="el-GR" sz="1700" kern="1200" dirty="0"/>
            <a:t> </a:t>
          </a:r>
          <a:r>
            <a:rPr lang="en-GB" sz="1700" kern="1200" dirty="0"/>
            <a:t>(2004-2010)</a:t>
          </a:r>
        </a:p>
      </dsp:txBody>
      <dsp:txXfrm>
        <a:off x="1004584" y="2078930"/>
        <a:ext cx="7057361" cy="594197"/>
      </dsp:txXfrm>
    </dsp:sp>
    <dsp:sp modelId="{832ECB52-3422-9D42-AAC5-7342E66300A2}">
      <dsp:nvSpPr>
        <dsp:cNvPr id="0" name=""/>
        <dsp:cNvSpPr/>
      </dsp:nvSpPr>
      <dsp:spPr>
        <a:xfrm>
          <a:off x="633211" y="2004655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A6CAC-C78F-F949-A900-DE48D729C9DC}">
      <dsp:nvSpPr>
        <dsp:cNvPr id="0" name=""/>
        <dsp:cNvSpPr/>
      </dsp:nvSpPr>
      <dsp:spPr>
        <a:xfrm>
          <a:off x="873903" y="2969941"/>
          <a:ext cx="7188042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Η.Β και </a:t>
          </a:r>
          <a:r>
            <a:rPr lang="en-GB" sz="1700" kern="1200" dirty="0"/>
            <a:t>Google </a:t>
          </a:r>
          <a:r>
            <a:rPr lang="el-GR" sz="1700" kern="1200" dirty="0"/>
            <a:t>Συνεργασία για την κυκλοφορία 250.000 βιβλίων στο διαδίκτυο με δωρεάν πρόσβαση </a:t>
          </a:r>
          <a:r>
            <a:rPr lang="en-GB" sz="1700" kern="1200" dirty="0"/>
            <a:t>(2011)</a:t>
          </a:r>
        </a:p>
      </dsp:txBody>
      <dsp:txXfrm>
        <a:off x="873903" y="2969941"/>
        <a:ext cx="7188042" cy="594197"/>
      </dsp:txXfrm>
    </dsp:sp>
    <dsp:sp modelId="{E18F29CC-1F4B-D046-BB25-DFE7DD163A2D}">
      <dsp:nvSpPr>
        <dsp:cNvPr id="0" name=""/>
        <dsp:cNvSpPr/>
      </dsp:nvSpPr>
      <dsp:spPr>
        <a:xfrm>
          <a:off x="502530" y="2895666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7B5A-D0EE-BA43-AAEF-80DF160B2A88}">
      <dsp:nvSpPr>
        <dsp:cNvPr id="0" name=""/>
        <dsp:cNvSpPr/>
      </dsp:nvSpPr>
      <dsp:spPr>
        <a:xfrm>
          <a:off x="448118" y="3860952"/>
          <a:ext cx="7613827" cy="594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4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Erasmus+ EDUC European </a:t>
          </a:r>
          <a:r>
            <a:rPr lang="el-GR" sz="1700" kern="1200" dirty="0"/>
            <a:t>Διαδικτυακό Πανεπιστήμιο </a:t>
          </a:r>
          <a:r>
            <a:rPr lang="en-GB" sz="1700" kern="1200" dirty="0"/>
            <a:t>(2019)</a:t>
          </a:r>
        </a:p>
      </dsp:txBody>
      <dsp:txXfrm>
        <a:off x="448118" y="3860952"/>
        <a:ext cx="7613827" cy="594197"/>
      </dsp:txXfrm>
    </dsp:sp>
    <dsp:sp modelId="{37D2836B-8E06-4F4B-B682-FBF522042C82}">
      <dsp:nvSpPr>
        <dsp:cNvPr id="0" name=""/>
        <dsp:cNvSpPr/>
      </dsp:nvSpPr>
      <dsp:spPr>
        <a:xfrm>
          <a:off x="76745" y="3786677"/>
          <a:ext cx="742746" cy="74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6818-0DE1-4F4B-9D96-60FF32614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B899D-F699-4482-998B-1961721BA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F70E-8480-4E03-9045-74A93310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E3D1-6B16-49FC-91E6-1EA1FE64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0F42-5A44-46E2-9738-2640D5F4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B030-A724-43B6-921C-CF35A6A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30523-7C03-4B22-9834-39BDD6B7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BEB4-C585-48B3-8454-5FCB0810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54F2A-B164-4A2D-B50F-18C9D947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FB8B-664E-4414-A205-D3323A90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2B439-0932-4C6F-B10C-E072D1B47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7ACCD-0B63-4494-9B6A-2AEDBA8BD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5DEF-886D-4889-B37F-B945CC86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8745-975B-4E9B-B87D-31A5D94E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9E22-7658-4AC2-B055-433FCD82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E5CE-D89E-4A0D-878C-6F61C8BC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67D1-B3C0-4238-AF5C-8AB652A7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69DC-EDAE-4082-B5DC-41649604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AB6A-3C7A-4702-B715-EC310E8B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41B6A-BDDE-49F2-8169-BB59E14D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9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2495-C3B4-432A-9387-82C89955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4286-521E-4ADD-BE62-D7970DF05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48FB-59D7-497A-BA5C-07AC3F29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DD02-234F-4F03-8C7D-31AA410F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53254-7957-4DC3-A3D7-B89956DB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0B68-1391-4C95-8FB7-E70BB3FC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BBA5-4899-4526-8A4B-218AF08AB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DEBAF-7C6D-4D88-A748-776C261C2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C0AC0-23BE-40D1-A50E-9A2D427A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2785-7D42-4A1C-8092-58341F0D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3A037-D7D1-4801-9EF9-A4147BF1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4E36-0F31-41D1-B0D6-AB7D70AD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16A6-D610-429B-B43E-6D8D18EC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11F8B-CEBF-496C-8ED3-BAAA2615A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DAD16-B353-4298-9E5C-9ECEAE00B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C3166-E028-42D2-9CF1-E8B10B8B2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A927E-6AC3-4B47-812E-3A0D0FBD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46A43-A247-4443-925B-5FBE9CB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135F6-8FA3-4FC0-A303-3D9E914B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9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C92D-7632-419E-A60D-0FDED174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9C4D0-0889-45D2-AB3D-35D140D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8898E-0402-410F-A6C5-DF998187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7D64E-F760-419A-84CC-C36C08FA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0A142-1D01-4D45-8046-29AE8EBA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17798-9DE4-442C-A6F5-3665C27A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885D-6F22-4E9B-A94E-66CCD8C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5C7B-636C-45D4-A526-72355D56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FAA85-FA16-4997-B0BB-B9B04E18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28F-23EB-4F3B-8499-2DAE0D374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AC953-ECB4-4BD6-BCE2-2AA15875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A200-96D9-4BEA-AEB2-E2D78DE5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71E25-06FE-4484-BF92-EBB4F56E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4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E598-15A9-4B5E-85B2-D3C4442F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EBBC6-8CD2-4E68-9660-A39CCAD38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FE174-B37D-4EAA-8731-9E94D4F77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BB8F-60EA-45A6-B37F-1F35DAE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1098-BFC8-46CD-8E40-D37BA46A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6A367-1B00-4113-860D-F1157B1C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4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B7B5-21C8-4D8E-BD29-9ACBCCCF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C5D8C-EF8A-4781-BD77-13C61A7D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AFD0-D863-4220-B187-3AFE8F76B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0952-AC9D-4C0A-A666-1F42690FAFDE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7B8F-36A7-4D2E-833D-35CF388E9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0436-540F-4D77-879B-58DF609EB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5880-6327-47BD-8A80-C9859F6FC2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npartner.co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lija.tamulyt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31407" y="0"/>
            <a:ext cx="6679193" cy="6805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 marL="0" indent="525145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Project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Number:</a:t>
            </a:r>
            <a:r>
              <a:rPr lang="en-US" altLang="zh-CN" sz="2000" spc="-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2018-1-DE02-KA202-005145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marL="0" hangingPunct="0">
              <a:lnSpc>
                <a:spcPct val="120000"/>
              </a:lnSpc>
            </a:pPr>
            <a:r>
              <a:rPr lang="en-US" altLang="zh-CN" sz="2000" spc="-169" dirty="0">
                <a:solidFill>
                  <a:srgbClr val="81FEFE"/>
                </a:solidFill>
                <a:ea typeface="Times New Roman"/>
              </a:rPr>
              <a:t>FOSTERING</a:t>
            </a:r>
            <a:r>
              <a:rPr lang="en-US" altLang="zh-CN" sz="2000" spc="-64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54" dirty="0">
                <a:solidFill>
                  <a:srgbClr val="81FEFE"/>
                </a:solidFill>
                <a:ea typeface="Times New Roman"/>
              </a:rPr>
              <a:t>DIGITISATION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9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5" dirty="0">
                <a:solidFill>
                  <a:srgbClr val="81FEFE"/>
                </a:solidFill>
                <a:ea typeface="Times New Roman"/>
              </a:rPr>
              <a:t>INDUSTRY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10" dirty="0">
                <a:solidFill>
                  <a:srgbClr val="81FEFE"/>
                </a:solidFill>
                <a:ea typeface="Times New Roman"/>
              </a:rPr>
              <a:t>4.0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45" dirty="0">
                <a:solidFill>
                  <a:srgbClr val="81FEFE"/>
                </a:solidFill>
                <a:ea typeface="Times New Roman"/>
              </a:rPr>
              <a:t>IN</a:t>
            </a:r>
            <a:r>
              <a:rPr lang="en-US" altLang="zh-CN" sz="2000" dirty="0">
                <a:solidFill>
                  <a:srgbClr val="81FEFE"/>
                </a:solidFill>
                <a:cs typeface="Times New Roman"/>
              </a:rPr>
              <a:t> </a:t>
            </a:r>
            <a:br>
              <a:rPr dirty="0"/>
            </a:b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VOCATIONAL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EDUCATION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95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80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0" dirty="0">
                <a:solidFill>
                  <a:srgbClr val="81FEFE"/>
                </a:solidFill>
                <a:ea typeface="Times New Roman"/>
              </a:rPr>
              <a:t>TRAINING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118236" hangingPunct="0">
              <a:lnSpc>
                <a:spcPct val="95416"/>
              </a:lnSpc>
            </a:pP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Training Modules for the Learner</a:t>
            </a:r>
            <a:br>
              <a:rPr dirty="0">
                <a:solidFill>
                  <a:schemeClr val="bg1"/>
                </a:solidFill>
              </a:rPr>
            </a:br>
            <a:r>
              <a:rPr lang="el-GR" sz="2400" spc="-65" dirty="0">
                <a:solidFill>
                  <a:schemeClr val="bg1"/>
                </a:solidFill>
              </a:rPr>
              <a:t>Ενότητα</a:t>
            </a:r>
            <a:r>
              <a:rPr lang="en-US" sz="2400" spc="-65" dirty="0">
                <a:solidFill>
                  <a:schemeClr val="bg1"/>
                </a:solidFill>
              </a:rPr>
              <a:t> 2:  </a:t>
            </a:r>
            <a:r>
              <a:rPr lang="el-GR" sz="2400" spc="-65" dirty="0">
                <a:solidFill>
                  <a:schemeClr val="bg1"/>
                </a:solidFill>
              </a:rPr>
              <a:t>Σημασία της </a:t>
            </a:r>
            <a:r>
              <a:rPr lang="el-GR" sz="2400" spc="-65" dirty="0" err="1">
                <a:solidFill>
                  <a:schemeClr val="bg1"/>
                </a:solidFill>
              </a:rPr>
              <a:t>Ψηφιοποίησης</a:t>
            </a:r>
            <a:r>
              <a:rPr lang="el-GR" sz="2400" spc="-65" dirty="0">
                <a:solidFill>
                  <a:schemeClr val="bg1"/>
                </a:solidFill>
              </a:rPr>
              <a:t> και των στόχων του προγράμματος DIGI-VET</a:t>
            </a:r>
          </a:p>
          <a:p>
            <a:pPr marL="118236" hangingPunct="0">
              <a:lnSpc>
                <a:spcPct val="95416"/>
              </a:lnSpc>
            </a:pPr>
            <a:endParaRPr lang="en-US" sz="2400" spc="-65" dirty="0">
              <a:solidFill>
                <a:schemeClr val="bg1"/>
              </a:solidFill>
            </a:endParaRPr>
          </a:p>
          <a:p>
            <a:pPr marL="118236" hangingPunct="0">
              <a:lnSpc>
                <a:spcPct val="95416"/>
              </a:lnSpc>
            </a:pP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AR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Vacational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Education and Training Ltd.,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Gelija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</a:t>
            </a:r>
            <a:r>
              <a:rPr lang="en-US" altLang="zh-CN" spc="-65" dirty="0" err="1">
                <a:solidFill>
                  <a:schemeClr val="bg1"/>
                </a:solidFill>
                <a:ea typeface="Times New Roman"/>
              </a:rPr>
              <a:t>Tamulyte</a:t>
            </a:r>
            <a:r>
              <a:rPr lang="en-US" altLang="zh-CN" spc="-65" dirty="0">
                <a:solidFill>
                  <a:schemeClr val="bg1"/>
                </a:solidFill>
                <a:ea typeface="Times New Roman"/>
              </a:rPr>
              <a:t> and Rajesh Pathak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412168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Μια άλλη ευκαιρία </a:t>
            </a:r>
            <a:r>
              <a:rPr lang="el-GR" dirty="0" err="1">
                <a:solidFill>
                  <a:schemeClr val="bg1"/>
                </a:solidFill>
              </a:rPr>
              <a:t>ψηφιοποίησης</a:t>
            </a:r>
            <a:r>
              <a:rPr lang="el-GR" dirty="0">
                <a:solidFill>
                  <a:schemeClr val="bg1"/>
                </a:solidFill>
              </a:rPr>
              <a:t> στην εκπαίδευση είναι το Σύστημα Διαχείρισης Εκμάθησης ή το LMS.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Εκτός από το </a:t>
            </a:r>
            <a:r>
              <a:rPr lang="en-US" dirty="0">
                <a:solidFill>
                  <a:schemeClr val="bg1"/>
                </a:solidFill>
              </a:rPr>
              <a:t>blackboard</a:t>
            </a:r>
            <a:r>
              <a:rPr lang="el-GR" dirty="0">
                <a:solidFill>
                  <a:schemeClr val="bg1"/>
                </a:solidFill>
              </a:rPr>
              <a:t> ως πλατφόρμα LMS, ονομάστε 3 άλλες πλατφόρμες που έχετε χρησιμοποιήσει πρόσφατα κατά τη διάρκεια της πανδημίας COVID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l-GR" dirty="0">
                <a:solidFill>
                  <a:schemeClr val="bg1"/>
                </a:solidFill>
              </a:rPr>
              <a:t>19 ως μέρος της σχολικής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εργασίας σας: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4800" spc="-150" dirty="0">
                <a:solidFill>
                  <a:schemeClr val="tx1"/>
                </a:solidFill>
                <a:ea typeface="Times New Roman"/>
              </a:rPr>
              <a:t>Άσκηση</a:t>
            </a:r>
            <a:endParaRPr lang="en-US" altLang="zh-CN" sz="4800" spc="-150" dirty="0">
              <a:solidFill>
                <a:schemeClr val="tx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86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D61D-BBD8-4F2B-AD84-6D85A012C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55B7B-0212-430A-9A69-D795A6470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8C539-29DF-4047-AFD7-E18E331E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hteck: obere Ecken abgeschnitten 5">
            <a:extLst>
              <a:ext uri="{FF2B5EF4-FFF2-40B4-BE49-F238E27FC236}">
                <a16:creationId xmlns:a16="http://schemas.microsoft.com/office/drawing/2014/main" id="{17717BC8-5809-4489-9814-1ACD7F5B8C40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4800" spc="-150" dirty="0">
                <a:solidFill>
                  <a:schemeClr val="tx1"/>
                </a:solidFill>
                <a:ea typeface="Times New Roman"/>
              </a:rPr>
              <a:t>Άσκηση</a:t>
            </a:r>
            <a:endParaRPr lang="en-US" altLang="zh-CN" sz="4800" spc="-15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E725524-BF27-41DA-A482-958B2CB4F4A6}"/>
              </a:ext>
            </a:extLst>
          </p:cNvPr>
          <p:cNvSpPr txBox="1"/>
          <p:nvPr/>
        </p:nvSpPr>
        <p:spPr>
          <a:xfrm>
            <a:off x="1291909" y="473217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6D845-FED1-4CDA-9297-0DC3A0573AE2}"/>
              </a:ext>
            </a:extLst>
          </p:cNvPr>
          <p:cNvSpPr txBox="1"/>
          <p:nvPr/>
        </p:nvSpPr>
        <p:spPr>
          <a:xfrm>
            <a:off x="1467591" y="1409371"/>
            <a:ext cx="8250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Ποιες είναι οι πολλά υποσχόμενες προσεγγίσεις που πρέπει να προσαρμοστούν στις προσπάθειες αξιοποίησης των πλεονεκτημάτων της ψηφιακής τεχνολογίας στις εκπαιδευτικές διαδικασίες;</a:t>
            </a:r>
          </a:p>
          <a:p>
            <a:r>
              <a:rPr lang="el-GR" dirty="0">
                <a:solidFill>
                  <a:schemeClr val="bg1"/>
                </a:solidFill>
              </a:rPr>
              <a:t>Α) Πώς θα προστατεύσετε τα παιδιά και τους εκπαιδευτικούς του Ηνωμένου Βασιλείου σε έναν ψηφιακό κόσμο;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83136-2EB5-4ED9-99EB-DF413B0185F1}"/>
              </a:ext>
            </a:extLst>
          </p:cNvPr>
          <p:cNvSpPr txBox="1"/>
          <p:nvPr/>
        </p:nvSpPr>
        <p:spPr>
          <a:xfrm>
            <a:off x="1515538" y="3277918"/>
            <a:ext cx="800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l-GR" dirty="0">
                <a:solidFill>
                  <a:schemeClr val="bg1"/>
                </a:solidFill>
              </a:rPr>
              <a:t>Ο ψηφιακός μετασχηματισμός ανοίγει το δρόμο για αποδοτικούς πόρους κύκλους υλικών στο Ηνωμένο Βασίλειο; </a:t>
            </a:r>
          </a:p>
          <a:p>
            <a:r>
              <a:rPr lang="el-GR" dirty="0">
                <a:solidFill>
                  <a:schemeClr val="bg1"/>
                </a:solidFill>
              </a:rPr>
              <a:t>Δώστε παραδείγματα.</a:t>
            </a:r>
          </a:p>
          <a:p>
            <a:r>
              <a:rPr lang="el-GR" dirty="0">
                <a:solidFill>
                  <a:schemeClr val="bg1"/>
                </a:solidFill>
              </a:rPr>
              <a:t>Α) Πώς μπορεί να αυξηθεί αυτό το ποσοστό και να απορριφθούν τα απόβλητα με τρόπο που να είναι ασφαλέστερο και πιο φιλικό προς το περιβάλλον;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890486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sz="3600" spc="-150" dirty="0">
                <a:solidFill>
                  <a:schemeClr val="bg1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chemeClr val="bg1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1125043" y="961017"/>
            <a:ext cx="768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Μία από τις σημαντικές εταιρικές σχέσεις με την </a:t>
            </a:r>
            <a:r>
              <a:rPr lang="el-GR" dirty="0" err="1">
                <a:solidFill>
                  <a:schemeClr val="bg1"/>
                </a:solidFill>
              </a:rPr>
              <a:t>ψηφιοποίηση</a:t>
            </a:r>
            <a:r>
              <a:rPr lang="el-GR" dirty="0">
                <a:solidFill>
                  <a:schemeClr val="bg1"/>
                </a:solidFill>
              </a:rPr>
              <a:t> είναι αυτή μεταξύ διαφορετικών ευρωπαϊκών χωρών γνωστών ως </a:t>
            </a:r>
            <a:r>
              <a:rPr lang="el-GR" dirty="0" err="1">
                <a:solidFill>
                  <a:schemeClr val="bg1"/>
                </a:solidFill>
              </a:rPr>
              <a:t>Erasmus</a:t>
            </a:r>
            <a:r>
              <a:rPr lang="el-GR" dirty="0">
                <a:solidFill>
                  <a:schemeClr val="bg1"/>
                </a:solidFill>
              </a:rPr>
              <a:t> + EDUC European </a:t>
            </a:r>
            <a:r>
              <a:rPr lang="el-GR" dirty="0" err="1">
                <a:solidFill>
                  <a:schemeClr val="bg1"/>
                </a:solidFill>
              </a:rPr>
              <a:t>Digital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UniverCity</a:t>
            </a:r>
            <a:r>
              <a:rPr lang="el-GR" dirty="0">
                <a:solidFill>
                  <a:schemeClr val="bg1"/>
                </a:solidFill>
              </a:rPr>
              <a:t>. Το πιο κάτω δείχνει τους στόχους του ίδιου του έργου.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4800" spc="-150" dirty="0">
                <a:solidFill>
                  <a:schemeClr val="tx1"/>
                </a:solidFill>
                <a:ea typeface="Times New Roman"/>
              </a:rPr>
              <a:t>Άσκηση</a:t>
            </a:r>
            <a:endParaRPr lang="en-US" altLang="zh-CN" sz="4800" spc="-150" dirty="0">
              <a:solidFill>
                <a:schemeClr val="tx1"/>
              </a:solidFill>
              <a:ea typeface="Times New Roman"/>
            </a:endParaRPr>
          </a:p>
        </p:txBody>
      </p:sp>
      <p:pic>
        <p:nvPicPr>
          <p:cNvPr id="7" name="Picture 6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3168DAC5-1ABE-0E4F-9A00-45FE7160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43" y="2715343"/>
            <a:ext cx="8386041" cy="2628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2E354C-A53F-844B-8C6C-B1B596FFC8F6}"/>
              </a:ext>
            </a:extLst>
          </p:cNvPr>
          <p:cNvSpPr txBox="1"/>
          <p:nvPr/>
        </p:nvSpPr>
        <p:spPr>
          <a:xfrm>
            <a:off x="1125043" y="5344243"/>
            <a:ext cx="574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www.uni-potsdam.de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/educ/index</a:t>
            </a:r>
          </a:p>
        </p:txBody>
      </p:sp>
    </p:spTree>
    <p:extLst>
      <p:ext uri="{BB962C8B-B14F-4D97-AF65-F5344CB8AC3E}">
        <p14:creationId xmlns:p14="http://schemas.microsoft.com/office/powerpoint/2010/main" val="34681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91490" y="985104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Άσκηση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F6F56-6C64-8943-80CB-C425AD71611A}"/>
              </a:ext>
            </a:extLst>
          </p:cNvPr>
          <p:cNvSpPr txBox="1"/>
          <p:nvPr/>
        </p:nvSpPr>
        <p:spPr>
          <a:xfrm>
            <a:off x="1191490" y="1787236"/>
            <a:ext cx="802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Ποιος από τους τέσσερις στόχους σχετίζεται περισσότερο με την </a:t>
            </a:r>
            <a:r>
              <a:rPr lang="el-GR" dirty="0" err="1">
                <a:solidFill>
                  <a:schemeClr val="bg1"/>
                </a:solidFill>
              </a:rPr>
              <a:t>ψηφιοποίηση</a:t>
            </a:r>
            <a:r>
              <a:rPr lang="el-GR" dirty="0">
                <a:solidFill>
                  <a:schemeClr val="bg1"/>
                </a:solidFill>
              </a:rPr>
              <a:t> και πώς θα μπορούσε να ενσωματωθεί;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559374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Άσκηση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3B56C-45E7-A64A-87F3-8236ABA15BD4}"/>
              </a:ext>
            </a:extLst>
          </p:cNvPr>
          <p:cNvSpPr txBox="1"/>
          <p:nvPr/>
        </p:nvSpPr>
        <p:spPr>
          <a:xfrm>
            <a:off x="1738708" y="3565648"/>
            <a:ext cx="92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Link: https://www.greentalents.de/sustainable-digitalisation.php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550A3-4D0A-BB47-A93A-6DB80FA4A82A}"/>
              </a:ext>
            </a:extLst>
          </p:cNvPr>
          <p:cNvSpPr txBox="1"/>
          <p:nvPr/>
        </p:nvSpPr>
        <p:spPr>
          <a:xfrm>
            <a:off x="4078224" y="1633033"/>
            <a:ext cx="526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Κοιτάξτε την εικόνα στα αριστερά. Ποιες λέξεις θα προσδιορίζατε ότι περιγράφουν την </a:t>
            </a:r>
            <a:r>
              <a:rPr lang="el-GR" sz="2400" dirty="0" err="1">
                <a:solidFill>
                  <a:schemeClr val="bg1"/>
                </a:solidFill>
              </a:rPr>
              <a:t>ψηφιοποίηση</a:t>
            </a:r>
            <a:r>
              <a:rPr lang="el-GR" sz="2400" dirty="0">
                <a:solidFill>
                  <a:schemeClr val="bg1"/>
                </a:solidFill>
              </a:rPr>
              <a:t> ως φιλική προς το περιβάλλον;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2937673" cy="1710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ARVET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279 Bethnal Green Road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London E2 6AH</a:t>
            </a:r>
          </a:p>
          <a:p>
            <a:pPr>
              <a:lnSpc>
                <a:spcPts val="1920"/>
              </a:lnSpc>
            </a:pPr>
            <a:r>
              <a:rPr lang="en-GB" sz="1600" dirty="0">
                <a:solidFill>
                  <a:schemeClr val="bg1"/>
                </a:solidFill>
              </a:rPr>
              <a:t>United Kingdom</a:t>
            </a:r>
          </a:p>
          <a:p>
            <a:pPr>
              <a:lnSpc>
                <a:spcPts val="192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ts val="1920"/>
              </a:lnSpc>
            </a:pPr>
            <a:r>
              <a:rPr lang="en-GB" sz="1600" b="1" dirty="0">
                <a:solidFill>
                  <a:schemeClr val="bg1"/>
                </a:solidFill>
              </a:rPr>
              <a:t>http://</a:t>
            </a:r>
            <a:r>
              <a:rPr lang="en-GB" sz="1600" b="1" dirty="0" err="1">
                <a:solidFill>
                  <a:schemeClr val="bg1"/>
                </a:solidFill>
              </a:rPr>
              <a:t>elnpartner.co.uk</a:t>
            </a:r>
            <a:endParaRPr lang="en-GB" sz="1600" b="1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FEFEFE"/>
                </a:solidFill>
                <a:ea typeface="Times New Roman"/>
              </a:rPr>
              <a:t>http://digivet.e</a:t>
            </a: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duproject.eu/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613546" cy="1945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Rajesh S. Pathak</a:t>
            </a:r>
            <a:endParaRPr lang="en-US" altLang="zh-CN" sz="1600" b="1" spc="-80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+44 792 791 1120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  <a:hlinkClick r:id="rId3"/>
              </a:rPr>
              <a:t>info@elnpartner.co.uk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 err="1">
                <a:solidFill>
                  <a:srgbClr val="FEFEFE"/>
                </a:solidFill>
                <a:ea typeface="Times New Roman"/>
              </a:rPr>
              <a:t>Gelija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 </a:t>
            </a:r>
            <a:r>
              <a:rPr lang="en-US" altLang="zh-CN" sz="1600" spc="5" dirty="0" err="1">
                <a:solidFill>
                  <a:srgbClr val="FEFEFE"/>
                </a:solidFill>
                <a:ea typeface="Times New Roman"/>
              </a:rPr>
              <a:t>Tamulyte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Tel:             +44 754 099 3287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E-mail:        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  <a:hlinkClick r:id="rId4"/>
              </a:rPr>
              <a:t>gelija.tamulyte@gmail.com</a:t>
            </a: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endParaRPr lang="en-US" altLang="zh-CN" sz="1600" spc="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182745" y="5480586"/>
            <a:ext cx="5844932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ctr">
              <a:lnSpc>
                <a:spcPct val="100000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ctr" hangingPunct="0">
              <a:lnSpc>
                <a:spcPct val="95416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942864" y="910909"/>
            <a:ext cx="8913974" cy="1567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zh-CN" sz="3600" spc="-300" dirty="0">
                <a:solidFill>
                  <a:srgbClr val="FEFEFE"/>
                </a:solidFill>
                <a:ea typeface="Times New Roman"/>
              </a:rPr>
              <a:t>Ενότητα</a:t>
            </a:r>
            <a:r>
              <a:rPr lang="en-US" altLang="zh-CN" sz="3600" spc="-300" dirty="0">
                <a:solidFill>
                  <a:srgbClr val="FEFEFE"/>
                </a:solidFill>
                <a:ea typeface="Times New Roman"/>
              </a:rPr>
              <a:t>2:  </a:t>
            </a:r>
            <a:r>
              <a:rPr lang="el-GR" altLang="zh-CN" sz="3600" spc="-300" dirty="0">
                <a:solidFill>
                  <a:srgbClr val="FEFEFE"/>
                </a:solidFill>
                <a:ea typeface="Times New Roman"/>
              </a:rPr>
              <a:t>Σημασία της </a:t>
            </a:r>
            <a:r>
              <a:rPr lang="el-GR" altLang="zh-CN" sz="3600" spc="-300" dirty="0" err="1">
                <a:solidFill>
                  <a:srgbClr val="FEFEFE"/>
                </a:solidFill>
                <a:ea typeface="Times New Roman"/>
              </a:rPr>
              <a:t>Ψηφιοποίησης</a:t>
            </a:r>
            <a:r>
              <a:rPr lang="el-GR" altLang="zh-CN" sz="3600" spc="-300" dirty="0">
                <a:solidFill>
                  <a:srgbClr val="FEFEFE"/>
                </a:solidFill>
                <a:ea typeface="Times New Roman"/>
              </a:rPr>
              <a:t> και των στόχων DIGI-VET</a:t>
            </a:r>
            <a:endParaRPr lang="en-US" altLang="zh-CN" sz="3600" spc="-30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670741" y="2434640"/>
            <a:ext cx="9494078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Η σημασία της </a:t>
            </a:r>
            <a:r>
              <a:rPr lang="el-GR" altLang="zh-CN" sz="2800" b="1" spc="-15" dirty="0" err="1">
                <a:solidFill>
                  <a:srgbClr val="FEFEFE"/>
                </a:solidFill>
                <a:ea typeface="Times New Roman"/>
              </a:rPr>
              <a:t>ψηφιοποίησης</a:t>
            </a: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 στην εκπαίδευση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Η σημασία της </a:t>
            </a:r>
            <a:r>
              <a:rPr lang="el-GR" altLang="zh-CN" sz="2800" b="1" spc="-15" dirty="0" err="1">
                <a:solidFill>
                  <a:srgbClr val="FEFEFE"/>
                </a:solidFill>
                <a:ea typeface="Times New Roman"/>
              </a:rPr>
              <a:t>Ψηφιοποίησης</a:t>
            </a: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 στη Βιομηχανία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Στόχοι του προγράμματος </a:t>
            </a:r>
            <a:r>
              <a:rPr lang="el-GR" altLang="zh-CN" sz="2800" b="1" spc="-15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-VET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altLang="zh-CN" sz="2800" b="1" spc="-15" dirty="0">
                <a:solidFill>
                  <a:srgbClr val="FEFEFE"/>
                </a:solidFill>
                <a:ea typeface="Times New Roman"/>
              </a:rPr>
              <a:t>Άσκηση μαθητών</a:t>
            </a:r>
            <a:endParaRPr lang="en-US" altLang="zh-CN" sz="2800" spc="-15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7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Ευκαιρίες στην Εκπαίδευση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610727344"/>
              </p:ext>
            </p:extLst>
          </p:nvPr>
        </p:nvGraphicFramePr>
        <p:xfrm>
          <a:off x="1357745" y="647803"/>
          <a:ext cx="9273309" cy="55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6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58099" y="64780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200" spc="-150" dirty="0" err="1">
                <a:solidFill>
                  <a:srgbClr val="FEFEFE"/>
                </a:solidFill>
                <a:ea typeface="Times New Roman"/>
              </a:rPr>
              <a:t>Ψηφιοποίηση</a:t>
            </a:r>
            <a:r>
              <a:rPr lang="el-GR" altLang="zh-CN" sz="3200" spc="-150" dirty="0">
                <a:solidFill>
                  <a:srgbClr val="FEFEFE"/>
                </a:solidFill>
                <a:ea typeface="Times New Roman"/>
              </a:rPr>
              <a:t> και Βιομηχανία</a:t>
            </a:r>
            <a:endParaRPr lang="en-US" altLang="zh-CN" sz="32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427ECB-28DD-7A42-A922-89F0BB1BD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996209"/>
              </p:ext>
            </p:extLst>
          </p:nvPr>
        </p:nvGraphicFramePr>
        <p:xfrm>
          <a:off x="1644073" y="1576450"/>
          <a:ext cx="8128000" cy="475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37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48826" y="78016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200" spc="-150" dirty="0">
                <a:solidFill>
                  <a:srgbClr val="FEFEFE"/>
                </a:solidFill>
                <a:ea typeface="Times New Roman"/>
              </a:rPr>
              <a:t>Το πρόγραμμα 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DIGI-VET </a:t>
            </a:r>
            <a:r>
              <a:rPr lang="el-GR" altLang="zh-CN" sz="3200" spc="-150" dirty="0">
                <a:solidFill>
                  <a:srgbClr val="FEFEFE"/>
                </a:solidFill>
                <a:ea typeface="Times New Roman"/>
              </a:rPr>
              <a:t>και οι στόχοι του</a:t>
            </a:r>
            <a:endParaRPr lang="en-US" altLang="zh-CN" sz="32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64FD2-2DD9-9A46-856B-87C355458854}"/>
              </a:ext>
            </a:extLst>
          </p:cNvPr>
          <p:cNvSpPr txBox="1"/>
          <p:nvPr/>
        </p:nvSpPr>
        <p:spPr>
          <a:xfrm>
            <a:off x="743086" y="1947520"/>
            <a:ext cx="8732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Πρόκειται για ένα πρόγραμμα που χρηματοδοτείται από την Ευρωπαϊκή Ένωση.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Με βάση την </a:t>
            </a:r>
            <a:r>
              <a:rPr lang="el-GR" dirty="0" err="1">
                <a:solidFill>
                  <a:schemeClr val="bg1"/>
                </a:solidFill>
              </a:rPr>
              <a:t>Ψηφιοποίηση</a:t>
            </a:r>
            <a:r>
              <a:rPr lang="el-GR" dirty="0">
                <a:solidFill>
                  <a:schemeClr val="bg1"/>
                </a:solidFill>
              </a:rPr>
              <a:t> και τη Βιομηχανία 4.0 στην Επαγγελματική Εκπαίδευση.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Θα πραγματοποιηθεί από 1 Δεκεμβρίου 2018 έως 30 Νοεμβρίου 2020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5 οργανισμοί (εταίροι)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Ο συντονιστής του προγράμματος είναι η </a:t>
            </a:r>
            <a:r>
              <a:rPr lang="el-GR" dirty="0" err="1">
                <a:solidFill>
                  <a:schemeClr val="bg1"/>
                </a:solidFill>
              </a:rPr>
              <a:t>Ingenious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Knowledge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GmbH</a:t>
            </a:r>
            <a:r>
              <a:rPr lang="el-GR" dirty="0">
                <a:solidFill>
                  <a:schemeClr val="bg1"/>
                </a:solidFill>
              </a:rPr>
              <a:t> (με έδρα τη Γερμανία).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95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48826" y="661442"/>
            <a:ext cx="8913974" cy="874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sz="3200" spc="-150" dirty="0">
                <a:solidFill>
                  <a:srgbClr val="FEFEFE"/>
                </a:solidFill>
                <a:ea typeface="Times New Roman"/>
              </a:rPr>
              <a:t>Το πρόγραμμα 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DIGI-VET </a:t>
            </a:r>
            <a:r>
              <a:rPr lang="el-GR" altLang="zh-CN" sz="3200" spc="-150" dirty="0">
                <a:solidFill>
                  <a:srgbClr val="FEFEFE"/>
                </a:solidFill>
                <a:ea typeface="Times New Roman"/>
              </a:rPr>
              <a:t>και οι στόχοι του</a:t>
            </a:r>
            <a:endParaRPr lang="en-US" altLang="zh-CN" sz="32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64FD2-2DD9-9A46-856B-87C355458854}"/>
              </a:ext>
            </a:extLst>
          </p:cNvPr>
          <p:cNvSpPr txBox="1"/>
          <p:nvPr/>
        </p:nvSpPr>
        <p:spPr>
          <a:xfrm>
            <a:off x="948826" y="643649"/>
            <a:ext cx="87325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Το πρόγραμμα </a:t>
            </a:r>
            <a:r>
              <a:rPr lang="el-GR" sz="1600" dirty="0" err="1">
                <a:solidFill>
                  <a:schemeClr val="bg1"/>
                </a:solidFill>
              </a:rPr>
              <a:t>Digi</a:t>
            </a:r>
            <a:r>
              <a:rPr lang="el-GR" sz="1600" dirty="0">
                <a:solidFill>
                  <a:schemeClr val="bg1"/>
                </a:solidFill>
              </a:rPr>
              <a:t>-VET αφορά την ευκαιρία (</a:t>
            </a:r>
            <a:r>
              <a:rPr lang="el-GR" sz="1600" dirty="0" err="1">
                <a:solidFill>
                  <a:schemeClr val="bg1"/>
                </a:solidFill>
              </a:rPr>
              <a:t>ανα</a:t>
            </a:r>
            <a:r>
              <a:rPr lang="el-GR" sz="1600" dirty="0">
                <a:solidFill>
                  <a:schemeClr val="bg1"/>
                </a:solidFill>
              </a:rPr>
              <a:t> το παγκόσμιο) που προκαλείται από την </a:t>
            </a:r>
            <a:r>
              <a:rPr lang="el-GR" sz="1600" dirty="0" err="1">
                <a:solidFill>
                  <a:schemeClr val="bg1"/>
                </a:solidFill>
              </a:rPr>
              <a:t>ψηφιοποίηση</a:t>
            </a:r>
            <a:r>
              <a:rPr lang="el-GR" sz="1600" dirty="0">
                <a:solidFill>
                  <a:schemeClr val="bg1"/>
                </a:solidFill>
              </a:rPr>
              <a:t> στην Εκπαίδευση και τη Βιομηχανία.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Επικεντρώνεται στις ενέργειες που πρέπει να πραγματοποιηθούν για να προσαρμοστούν σε αυτές τις αλλαγές.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ΣΤΟΧΟΣ: </a:t>
            </a:r>
            <a:r>
              <a:rPr lang="el-GR" sz="1600" dirty="0">
                <a:solidFill>
                  <a:schemeClr val="bg1"/>
                </a:solidFill>
              </a:rPr>
              <a:t>να γίνει ποιοτική και ποσοτική έρευνα στις χώρες εταίρους για παροχή μιας διαδικτυακής πλατφόρμας για την ΕΕΚ στον </a:t>
            </a:r>
            <a:r>
              <a:rPr lang="el-GR" sz="1600" dirty="0" err="1">
                <a:solidFill>
                  <a:schemeClr val="bg1"/>
                </a:solidFill>
              </a:rPr>
              <a:t>ιστότοπο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DiGI</a:t>
            </a:r>
            <a:r>
              <a:rPr lang="el-GR" sz="1600" dirty="0">
                <a:solidFill>
                  <a:schemeClr val="bg1"/>
                </a:solidFill>
              </a:rPr>
              <a:t>-VET και η δημιουργία ενός βιβλίου με βασικές πληροφορίες και διδακτικές συμβουλές για εκπαιδευτικούς και εκπαιδευτές ΕΕΚ.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</a:rPr>
              <a:t>Βασικές πτυχές: Έρευνα / Ανάπτυξη προγράμματος σπουδών και υλικών / Ενίσχυση της ευαισθητοποίησης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766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788088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σημασία της </a:t>
            </a:r>
            <a:r>
              <a:rPr lang="el-GR" dirty="0" err="1">
                <a:solidFill>
                  <a:schemeClr val="bg1"/>
                </a:solidFill>
              </a:rPr>
              <a:t>ψηφιοποίησης</a:t>
            </a:r>
            <a:r>
              <a:rPr lang="el-GR" dirty="0">
                <a:solidFill>
                  <a:schemeClr val="bg1"/>
                </a:solidFill>
              </a:rPr>
              <a:t> είναι </a:t>
            </a:r>
            <a:r>
              <a:rPr lang="en-US" dirty="0">
                <a:solidFill>
                  <a:schemeClr val="bg1"/>
                </a:solidFill>
              </a:rPr>
              <a:t>_______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Αναφέρετε τρεις τρόπους με τους οποίους η </a:t>
            </a:r>
            <a:r>
              <a:rPr lang="el-GR" dirty="0" err="1">
                <a:solidFill>
                  <a:schemeClr val="bg1"/>
                </a:solidFill>
              </a:rPr>
              <a:t>ψηφιοποίηση</a:t>
            </a:r>
            <a:r>
              <a:rPr lang="el-GR" dirty="0">
                <a:solidFill>
                  <a:schemeClr val="bg1"/>
                </a:solidFill>
              </a:rPr>
              <a:t> επηρεάζει την εκπαίδευση και ποια είναι η σημασία για τις μαθησιακές συνήθειες της κοινωνίας:</a:t>
            </a:r>
          </a:p>
          <a:p>
            <a:r>
              <a:rPr lang="en-US" dirty="0">
                <a:solidFill>
                  <a:schemeClr val="bg1"/>
                </a:solidFill>
              </a:rPr>
              <a:t>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Λαμβάνοντας υπόψη τα 5 παραδείγματα συνεργασιών </a:t>
            </a:r>
            <a:r>
              <a:rPr lang="el-GR" dirty="0" err="1">
                <a:solidFill>
                  <a:schemeClr val="bg1"/>
                </a:solidFill>
              </a:rPr>
              <a:t>Ψηφιοποίησης</a:t>
            </a:r>
            <a:r>
              <a:rPr lang="el-GR" dirty="0">
                <a:solidFill>
                  <a:schemeClr val="bg1"/>
                </a:solidFill>
              </a:rPr>
              <a:t> και Βιομηχανίας, επιλέξτε ένα που φαίνεται το πιο σημαντικό και δώστε τους λόγους για την επιλογή σας: </a:t>
            </a:r>
            <a:r>
              <a:rPr lang="en-US" dirty="0">
                <a:solidFill>
                  <a:schemeClr val="bg1"/>
                </a:solidFill>
              </a:rPr>
              <a:t>_____________ , </a:t>
            </a:r>
            <a:r>
              <a:rPr lang="el-GR" dirty="0">
                <a:solidFill>
                  <a:schemeClr val="bg1"/>
                </a:solidFill>
              </a:rPr>
              <a:t>επειδή</a:t>
            </a:r>
            <a:r>
              <a:rPr lang="en-US" dirty="0">
                <a:solidFill>
                  <a:schemeClr val="bg1"/>
                </a:solidFill>
              </a:rPr>
              <a:t> ____________ .</a:t>
            </a:r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ΆΣΚΗΣΗ</a:t>
            </a:r>
            <a:endParaRPr lang="de-DE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3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412168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1291909" y="1536599"/>
            <a:ext cx="8913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Εξηγήστε με δικά σας λόγια. Το πρόγραμμα </a:t>
            </a:r>
            <a:r>
              <a:rPr lang="en-US" dirty="0">
                <a:solidFill>
                  <a:schemeClr val="bg1"/>
                </a:solidFill>
              </a:rPr>
              <a:t>Digi-VET </a:t>
            </a:r>
            <a:r>
              <a:rPr lang="el-GR" dirty="0">
                <a:solidFill>
                  <a:schemeClr val="bg1"/>
                </a:solidFill>
              </a:rPr>
              <a:t>είναι</a:t>
            </a:r>
            <a:r>
              <a:rPr lang="en-US" dirty="0">
                <a:solidFill>
                  <a:schemeClr val="bg1"/>
                </a:solidFill>
              </a:rPr>
              <a:t>: ______________ 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l-GR" dirty="0">
                <a:solidFill>
                  <a:schemeClr val="bg1"/>
                </a:solidFill>
              </a:rPr>
              <a:t>Παρέχετε διάφορες συστάσεις για συνεργαζόμενα ιδρύματα που βελτιώνουν την ερευνητική διαδικασία για την επίτευξη των καθορισμένων στόχων.</a:t>
            </a:r>
          </a:p>
          <a:p>
            <a:r>
              <a:rPr lang="en-US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-</a:t>
            </a:r>
          </a:p>
          <a:p>
            <a:r>
              <a:rPr lang="en-US" dirty="0">
                <a:solidFill>
                  <a:schemeClr val="bg1"/>
                </a:solidFill>
              </a:rPr>
              <a:t>-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l-GR" dirty="0">
                <a:solidFill>
                  <a:schemeClr val="bg1"/>
                </a:solidFill>
              </a:rPr>
              <a:t>Γιατί είναι σημαντικό αυτό το πρόγραμμα για την κοινωνία</a:t>
            </a:r>
            <a:r>
              <a:rPr lang="en-US" dirty="0">
                <a:solidFill>
                  <a:schemeClr val="bg1"/>
                </a:solidFill>
              </a:rPr>
              <a:t>? ________________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l-GR" dirty="0">
                <a:solidFill>
                  <a:schemeClr val="bg1"/>
                </a:solidFill>
              </a:rPr>
              <a:t>Πώς η Πανδημία (Covid-19) θα μπορούσε να έχει επηρεάσει την έρευνα και πώς οι τεχνολογίες αποδείχθηκαν αποτελεσματικές για την επιδίωξη του προγράμματος; </a:t>
            </a:r>
            <a:r>
              <a:rPr lang="en-US" dirty="0">
                <a:solidFill>
                  <a:schemeClr val="bg1"/>
                </a:solidFill>
              </a:rPr>
              <a:t>____________________ .</a:t>
            </a:r>
          </a:p>
          <a:p>
            <a:pPr marL="342900" indent="-342900">
              <a:buAutoNum type="arabicPeriod" startAt="4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4800" spc="-150" dirty="0">
                <a:solidFill>
                  <a:schemeClr val="tx1"/>
                </a:solidFill>
                <a:ea typeface="Times New Roman"/>
              </a:rPr>
              <a:t>Άσκηση</a:t>
            </a:r>
            <a:endParaRPr lang="en-US" altLang="zh-CN" sz="4800" spc="-150" dirty="0">
              <a:solidFill>
                <a:schemeClr val="tx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49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81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91909" y="412168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altLang="zh-CN" sz="3600" spc="-150" dirty="0">
                <a:solidFill>
                  <a:srgbClr val="FEFEFE"/>
                </a:solidFill>
                <a:ea typeface="Times New Roman"/>
              </a:rPr>
              <a:t>Άσκηση</a:t>
            </a:r>
            <a:endParaRPr lang="en-US" altLang="zh-CN" sz="36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E3D3A-2277-C347-BF44-6E66BA5E05D3}"/>
              </a:ext>
            </a:extLst>
          </p:cNvPr>
          <p:cNvSpPr txBox="1"/>
          <p:nvPr/>
        </p:nvSpPr>
        <p:spPr>
          <a:xfrm>
            <a:off x="958788" y="1481709"/>
            <a:ext cx="89139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Μία από τις ευκαιρίες </a:t>
            </a:r>
            <a:r>
              <a:rPr lang="el-GR" dirty="0" err="1">
                <a:solidFill>
                  <a:schemeClr val="bg1"/>
                </a:solidFill>
              </a:rPr>
              <a:t>ψηφιοποίησης</a:t>
            </a:r>
            <a:r>
              <a:rPr lang="el-GR" dirty="0">
                <a:solidFill>
                  <a:schemeClr val="bg1"/>
                </a:solidFill>
              </a:rPr>
              <a:t> στην εκπαίδευση είναι το MOOC. </a:t>
            </a:r>
          </a:p>
          <a:p>
            <a:r>
              <a:rPr lang="el-GR" dirty="0">
                <a:solidFill>
                  <a:schemeClr val="bg1"/>
                </a:solidFill>
              </a:rPr>
              <a:t>Τι σημαίνει MOOC; _______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Αναφέρετε τρεις πλατφόρμες MOOC που χρησιμοποιήσατε πρόσφατα κατά τη διάρκεια της πανδημίας COVID19 στο πλαίσιο της εργασίας σας στο σχολείο / κολέγιο:</a:t>
            </a:r>
          </a:p>
          <a:p>
            <a:r>
              <a:rPr lang="en-US" dirty="0">
                <a:solidFill>
                  <a:schemeClr val="bg1"/>
                </a:solidFill>
              </a:rPr>
              <a:t>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hteck: obere Ecken abgeschnitten 5">
            <a:extLst>
              <a:ext uri="{FF2B5EF4-FFF2-40B4-BE49-F238E27FC236}">
                <a16:creationId xmlns:a16="http://schemas.microsoft.com/office/drawing/2014/main" id="{D3AEBFD8-F112-4071-823A-BBE771CB7825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4800" spc="-150" dirty="0">
                <a:solidFill>
                  <a:schemeClr val="tx1"/>
                </a:solidFill>
                <a:ea typeface="Times New Roman"/>
              </a:rPr>
              <a:t>Άσκηση</a:t>
            </a:r>
            <a:endParaRPr lang="en-US" altLang="zh-CN" sz="4800" spc="-150" dirty="0">
              <a:solidFill>
                <a:schemeClr val="tx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389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Breitbild</PresentationFormat>
  <Paragraphs>163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elnpartner@outlook.com</dc:creator>
  <cp:lastModifiedBy>jsc</cp:lastModifiedBy>
  <cp:revision>36</cp:revision>
  <dcterms:created xsi:type="dcterms:W3CDTF">2020-05-19T07:29:51Z</dcterms:created>
  <dcterms:modified xsi:type="dcterms:W3CDTF">2021-07-14T14:38:28Z</dcterms:modified>
</cp:coreProperties>
</file>