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286" r:id="rId15"/>
    <p:sldId id="30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7EA33-FC0E-469E-9E11-836AA42F0B0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DE"/>
        </a:p>
      </dgm:t>
    </dgm:pt>
    <dgm:pt modelId="{7E30205C-89A9-4065-AE0D-F9F0EACCE658}">
      <dgm:prSet phldrT="[Text]"/>
      <dgm:spPr/>
      <dgm:t>
        <a:bodyPr/>
        <a:lstStyle/>
        <a:p>
          <a:r>
            <a:rPr lang="de-DE" dirty="0"/>
            <a:t>Industry 1.0</a:t>
          </a:r>
        </a:p>
      </dgm:t>
    </dgm:pt>
    <dgm:pt modelId="{A5ABBD1F-F117-4B82-A527-021A46D096D5}" type="parTrans" cxnId="{69150A40-F0B9-417D-8BEA-14DB4EF12B6B}">
      <dgm:prSet/>
      <dgm:spPr/>
      <dgm:t>
        <a:bodyPr/>
        <a:lstStyle/>
        <a:p>
          <a:endParaRPr lang="de-DE"/>
        </a:p>
      </dgm:t>
    </dgm:pt>
    <dgm:pt modelId="{501369D9-6A62-42B7-A53E-60A11D45AA5B}" type="sibTrans" cxnId="{69150A40-F0B9-417D-8BEA-14DB4EF12B6B}">
      <dgm:prSet/>
      <dgm:spPr/>
      <dgm:t>
        <a:bodyPr/>
        <a:lstStyle/>
        <a:p>
          <a:endParaRPr lang="de-DE"/>
        </a:p>
      </dgm:t>
    </dgm:pt>
    <dgm:pt modelId="{79B31F48-BD70-43CD-95E4-C4856693025C}">
      <dgm:prSet phldrT="[Text]"/>
      <dgm:spPr/>
      <dgm:t>
        <a:bodyPr/>
        <a:lstStyle/>
        <a:p>
          <a:r>
            <a:rPr lang="de-DE" dirty="0" err="1"/>
            <a:t>Mechanical</a:t>
          </a:r>
          <a:r>
            <a:rPr lang="de-DE" dirty="0"/>
            <a:t> </a:t>
          </a:r>
          <a:r>
            <a:rPr lang="de-DE" dirty="0" err="1"/>
            <a:t>production</a:t>
          </a:r>
          <a:r>
            <a:rPr lang="de-DE" dirty="0"/>
            <a:t> </a:t>
          </a:r>
          <a:r>
            <a:rPr lang="de-DE" dirty="0" err="1"/>
            <a:t>equipment</a:t>
          </a:r>
          <a:r>
            <a:rPr lang="de-DE" dirty="0"/>
            <a:t> </a:t>
          </a:r>
          <a:r>
            <a:rPr lang="de-DE" dirty="0" err="1"/>
            <a:t>powered</a:t>
          </a:r>
          <a:r>
            <a:rPr lang="de-DE" dirty="0"/>
            <a:t> </a:t>
          </a:r>
          <a:r>
            <a:rPr lang="de-DE" dirty="0" err="1"/>
            <a:t>by</a:t>
          </a:r>
          <a:r>
            <a:rPr lang="de-DE" dirty="0"/>
            <a:t> </a:t>
          </a:r>
          <a:r>
            <a:rPr lang="de-DE" dirty="0" err="1"/>
            <a:t>steam</a:t>
          </a:r>
          <a:endParaRPr lang="de-DE" dirty="0"/>
        </a:p>
      </dgm:t>
    </dgm:pt>
    <dgm:pt modelId="{98CA4614-6118-47FF-89B8-A6823BE30838}" type="parTrans" cxnId="{AA489A99-7124-4774-A142-AF20E3EE7DCC}">
      <dgm:prSet/>
      <dgm:spPr/>
      <dgm:t>
        <a:bodyPr/>
        <a:lstStyle/>
        <a:p>
          <a:endParaRPr lang="de-DE"/>
        </a:p>
      </dgm:t>
    </dgm:pt>
    <dgm:pt modelId="{8266C4D0-3F49-4587-BCF6-6EF1BBF91468}" type="sibTrans" cxnId="{AA489A99-7124-4774-A142-AF20E3EE7DCC}">
      <dgm:prSet/>
      <dgm:spPr/>
      <dgm:t>
        <a:bodyPr/>
        <a:lstStyle/>
        <a:p>
          <a:endParaRPr lang="de-DE"/>
        </a:p>
      </dgm:t>
    </dgm:pt>
    <dgm:pt modelId="{1F776CC3-59A2-4EE7-A1FC-320A5BD56E07}">
      <dgm:prSet phldrT="[Text]"/>
      <dgm:spPr/>
      <dgm:t>
        <a:bodyPr/>
        <a:lstStyle/>
        <a:p>
          <a:r>
            <a:rPr lang="de-DE" dirty="0"/>
            <a:t>Industry 2.0</a:t>
          </a:r>
        </a:p>
      </dgm:t>
    </dgm:pt>
    <dgm:pt modelId="{06B36311-68BE-4CB1-8115-4ECA41BDE071}" type="parTrans" cxnId="{970A5E56-570D-4974-8758-43D1305F9A30}">
      <dgm:prSet/>
      <dgm:spPr/>
      <dgm:t>
        <a:bodyPr/>
        <a:lstStyle/>
        <a:p>
          <a:endParaRPr lang="de-DE"/>
        </a:p>
      </dgm:t>
    </dgm:pt>
    <dgm:pt modelId="{FA1D0190-1801-4515-982E-120D10732B92}" type="sibTrans" cxnId="{970A5E56-570D-4974-8758-43D1305F9A30}">
      <dgm:prSet/>
      <dgm:spPr/>
      <dgm:t>
        <a:bodyPr/>
        <a:lstStyle/>
        <a:p>
          <a:endParaRPr lang="de-DE"/>
        </a:p>
      </dgm:t>
    </dgm:pt>
    <dgm:pt modelId="{A865B6C5-98E9-4BB3-97BB-86602EBAE646}">
      <dgm:prSet phldrT="[Text]"/>
      <dgm:spPr/>
      <dgm:t>
        <a:bodyPr/>
        <a:lstStyle/>
        <a:p>
          <a:r>
            <a:rPr lang="de-DE" dirty="0" err="1"/>
            <a:t>Mass</a:t>
          </a:r>
          <a:r>
            <a:rPr lang="de-DE" dirty="0"/>
            <a:t> </a:t>
          </a:r>
          <a:r>
            <a:rPr lang="de-DE" dirty="0" err="1"/>
            <a:t>production</a:t>
          </a:r>
          <a:r>
            <a:rPr lang="de-DE" dirty="0"/>
            <a:t> </a:t>
          </a:r>
        </a:p>
      </dgm:t>
    </dgm:pt>
    <dgm:pt modelId="{8ACFF672-3DF3-465C-B43E-CC5A8B5DC88C}" type="parTrans" cxnId="{0480C48F-FCF8-4D17-8715-ED47AD66A182}">
      <dgm:prSet/>
      <dgm:spPr/>
      <dgm:t>
        <a:bodyPr/>
        <a:lstStyle/>
        <a:p>
          <a:endParaRPr lang="de-DE"/>
        </a:p>
      </dgm:t>
    </dgm:pt>
    <dgm:pt modelId="{0C3A339D-5A21-4618-A9A4-EE15550D53CD}" type="sibTrans" cxnId="{0480C48F-FCF8-4D17-8715-ED47AD66A182}">
      <dgm:prSet/>
      <dgm:spPr/>
      <dgm:t>
        <a:bodyPr/>
        <a:lstStyle/>
        <a:p>
          <a:endParaRPr lang="de-DE"/>
        </a:p>
      </dgm:t>
    </dgm:pt>
    <dgm:pt modelId="{2F9A0A5C-718E-42E2-962D-013062CDA5CA}">
      <dgm:prSet phldrT="[Text]"/>
      <dgm:spPr/>
      <dgm:t>
        <a:bodyPr/>
        <a:lstStyle/>
        <a:p>
          <a:r>
            <a:rPr lang="de-DE" dirty="0"/>
            <a:t>Industry 4.0 </a:t>
          </a:r>
        </a:p>
      </dgm:t>
    </dgm:pt>
    <dgm:pt modelId="{942D0979-D3EF-4952-B817-8ACFE3A60B05}" type="parTrans" cxnId="{C9FEDB5C-729C-4CEE-8154-3E45D5EB2669}">
      <dgm:prSet/>
      <dgm:spPr/>
      <dgm:t>
        <a:bodyPr/>
        <a:lstStyle/>
        <a:p>
          <a:endParaRPr lang="de-DE"/>
        </a:p>
      </dgm:t>
    </dgm:pt>
    <dgm:pt modelId="{FACB03CD-E0FE-4732-B964-AB26411A742E}" type="sibTrans" cxnId="{C9FEDB5C-729C-4CEE-8154-3E45D5EB2669}">
      <dgm:prSet/>
      <dgm:spPr/>
      <dgm:t>
        <a:bodyPr/>
        <a:lstStyle/>
        <a:p>
          <a:endParaRPr lang="de-DE"/>
        </a:p>
      </dgm:t>
    </dgm:pt>
    <dgm:pt modelId="{20C18115-0203-4A15-8533-354B03793C5A}">
      <dgm:prSet phldrT="[Text]"/>
      <dgm:spPr/>
      <dgm:t>
        <a:bodyPr/>
        <a:lstStyle/>
        <a:p>
          <a:r>
            <a:rPr lang="de-DE" dirty="0"/>
            <a:t>Intelligent </a:t>
          </a:r>
          <a:r>
            <a:rPr lang="de-DE" dirty="0" err="1"/>
            <a:t>production</a:t>
          </a:r>
          <a:r>
            <a:rPr lang="de-DE" dirty="0"/>
            <a:t> </a:t>
          </a:r>
        </a:p>
      </dgm:t>
    </dgm:pt>
    <dgm:pt modelId="{9D9A4C1D-7CFF-4525-9E54-BCBEA98583AA}" type="parTrans" cxnId="{F57EC9CA-CDEB-4171-8BA1-B7CA23DC49B5}">
      <dgm:prSet/>
      <dgm:spPr/>
      <dgm:t>
        <a:bodyPr/>
        <a:lstStyle/>
        <a:p>
          <a:endParaRPr lang="de-DE"/>
        </a:p>
      </dgm:t>
    </dgm:pt>
    <dgm:pt modelId="{12C6A7F0-DCAA-4104-92CC-BD2CF459BFEE}" type="sibTrans" cxnId="{F57EC9CA-CDEB-4171-8BA1-B7CA23DC49B5}">
      <dgm:prSet/>
      <dgm:spPr/>
      <dgm:t>
        <a:bodyPr/>
        <a:lstStyle/>
        <a:p>
          <a:endParaRPr lang="de-DE"/>
        </a:p>
      </dgm:t>
    </dgm:pt>
    <dgm:pt modelId="{661A4F65-D95C-4C15-B84D-6A25453221CA}">
      <dgm:prSet phldrT="[Text]"/>
      <dgm:spPr/>
      <dgm:t>
        <a:bodyPr/>
        <a:lstStyle/>
        <a:p>
          <a:r>
            <a:rPr lang="de-DE" dirty="0"/>
            <a:t>Industry 3.0</a:t>
          </a:r>
        </a:p>
      </dgm:t>
    </dgm:pt>
    <dgm:pt modelId="{045665F4-B634-47B8-850F-C10DA0A938B2}" type="parTrans" cxnId="{A4BBFF29-7D28-4119-9A88-0A0313943E37}">
      <dgm:prSet/>
      <dgm:spPr/>
      <dgm:t>
        <a:bodyPr/>
        <a:lstStyle/>
        <a:p>
          <a:endParaRPr lang="de-DE"/>
        </a:p>
      </dgm:t>
    </dgm:pt>
    <dgm:pt modelId="{DE441915-6FEE-41EC-A412-33E0FC83B2BA}" type="sibTrans" cxnId="{A4BBFF29-7D28-4119-9A88-0A0313943E37}">
      <dgm:prSet/>
      <dgm:spPr/>
      <dgm:t>
        <a:bodyPr/>
        <a:lstStyle/>
        <a:p>
          <a:endParaRPr lang="de-DE"/>
        </a:p>
      </dgm:t>
    </dgm:pt>
    <dgm:pt modelId="{2EE86891-8A2F-4668-827B-9D9F541D945F}">
      <dgm:prSet phldrT="[Text]"/>
      <dgm:spPr/>
      <dgm:t>
        <a:bodyPr/>
        <a:lstStyle/>
        <a:p>
          <a:r>
            <a:rPr lang="de-DE" dirty="0" err="1"/>
            <a:t>Autmated</a:t>
          </a:r>
          <a:r>
            <a:rPr lang="de-DE" dirty="0"/>
            <a:t> </a:t>
          </a:r>
          <a:r>
            <a:rPr lang="de-DE" dirty="0" err="1"/>
            <a:t>production</a:t>
          </a:r>
          <a:endParaRPr lang="de-DE" dirty="0"/>
        </a:p>
      </dgm:t>
    </dgm:pt>
    <dgm:pt modelId="{A29ABC67-8C1F-4565-AAB7-519710588BFE}" type="parTrans" cxnId="{1AC1C9EA-7ED1-49AA-856B-CC2FD7CE3398}">
      <dgm:prSet/>
      <dgm:spPr/>
      <dgm:t>
        <a:bodyPr/>
        <a:lstStyle/>
        <a:p>
          <a:endParaRPr lang="de-DE"/>
        </a:p>
      </dgm:t>
    </dgm:pt>
    <dgm:pt modelId="{96214CDB-A5ED-469E-9943-C3C9A0C3396B}" type="sibTrans" cxnId="{1AC1C9EA-7ED1-49AA-856B-CC2FD7CE3398}">
      <dgm:prSet/>
      <dgm:spPr/>
      <dgm:t>
        <a:bodyPr/>
        <a:lstStyle/>
        <a:p>
          <a:endParaRPr lang="de-DE"/>
        </a:p>
      </dgm:t>
    </dgm:pt>
    <dgm:pt modelId="{01AD32DA-D4A1-44CB-BD78-042E54D89BF7}" type="pres">
      <dgm:prSet presAssocID="{C507EA33-FC0E-469E-9E11-836AA42F0B00}" presName="linearFlow" presStyleCnt="0">
        <dgm:presLayoutVars>
          <dgm:dir/>
          <dgm:animLvl val="lvl"/>
          <dgm:resizeHandles/>
        </dgm:presLayoutVars>
      </dgm:prSet>
      <dgm:spPr/>
    </dgm:pt>
    <dgm:pt modelId="{CF1BB0EB-30A0-4D5D-A0C0-FE9885157B91}" type="pres">
      <dgm:prSet presAssocID="{7E30205C-89A9-4065-AE0D-F9F0EACCE658}" presName="compositeNode" presStyleCnt="0">
        <dgm:presLayoutVars>
          <dgm:bulletEnabled val="1"/>
        </dgm:presLayoutVars>
      </dgm:prSet>
      <dgm:spPr/>
    </dgm:pt>
    <dgm:pt modelId="{A6C7F4A2-465B-42DD-A729-F98EED61F323}" type="pres">
      <dgm:prSet presAssocID="{7E30205C-89A9-4065-AE0D-F9F0EACCE658}"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abrik"/>
        </a:ext>
      </dgm:extLst>
    </dgm:pt>
    <dgm:pt modelId="{05AC2C3B-845C-4C99-B6F6-44ABA1F9118C}" type="pres">
      <dgm:prSet presAssocID="{7E30205C-89A9-4065-AE0D-F9F0EACCE658}" presName="childNode" presStyleLbl="node1" presStyleIdx="0" presStyleCnt="4" custScaleY="74633">
        <dgm:presLayoutVars>
          <dgm:bulletEnabled val="1"/>
        </dgm:presLayoutVars>
      </dgm:prSet>
      <dgm:spPr/>
    </dgm:pt>
    <dgm:pt modelId="{7845E99D-2E77-4468-AD02-D101B440D76D}" type="pres">
      <dgm:prSet presAssocID="{7E30205C-89A9-4065-AE0D-F9F0EACCE658}" presName="parentNode" presStyleLbl="revTx" presStyleIdx="0" presStyleCnt="4">
        <dgm:presLayoutVars>
          <dgm:chMax val="0"/>
          <dgm:bulletEnabled val="1"/>
        </dgm:presLayoutVars>
      </dgm:prSet>
      <dgm:spPr/>
    </dgm:pt>
    <dgm:pt modelId="{8809C725-E650-464A-AAEA-3E7C7501B8C1}" type="pres">
      <dgm:prSet presAssocID="{501369D9-6A62-42B7-A53E-60A11D45AA5B}" presName="sibTrans" presStyleCnt="0"/>
      <dgm:spPr/>
    </dgm:pt>
    <dgm:pt modelId="{7029AA1E-ABD4-4E0D-A2B0-AABE991F6F4B}" type="pres">
      <dgm:prSet presAssocID="{1F776CC3-59A2-4EE7-A1FC-320A5BD56E07}" presName="compositeNode" presStyleCnt="0">
        <dgm:presLayoutVars>
          <dgm:bulletEnabled val="1"/>
        </dgm:presLayoutVars>
      </dgm:prSet>
      <dgm:spPr/>
    </dgm:pt>
    <dgm:pt modelId="{3DE64A63-50E0-468E-A54E-5E2EB0928565}" type="pres">
      <dgm:prSet presAssocID="{1F776CC3-59A2-4EE7-A1FC-320A5BD56E07}"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oldat"/>
        </a:ext>
      </dgm:extLst>
    </dgm:pt>
    <dgm:pt modelId="{58B9792A-FBAC-431B-8342-23F9CF876B38}" type="pres">
      <dgm:prSet presAssocID="{1F776CC3-59A2-4EE7-A1FC-320A5BD56E07}" presName="childNode" presStyleLbl="node1" presStyleIdx="1" presStyleCnt="4" custScaleY="74633">
        <dgm:presLayoutVars>
          <dgm:bulletEnabled val="1"/>
        </dgm:presLayoutVars>
      </dgm:prSet>
      <dgm:spPr/>
    </dgm:pt>
    <dgm:pt modelId="{2E50DF05-2A43-4F93-85CF-381F2B563C53}" type="pres">
      <dgm:prSet presAssocID="{1F776CC3-59A2-4EE7-A1FC-320A5BD56E07}" presName="parentNode" presStyleLbl="revTx" presStyleIdx="1" presStyleCnt="4">
        <dgm:presLayoutVars>
          <dgm:chMax val="0"/>
          <dgm:bulletEnabled val="1"/>
        </dgm:presLayoutVars>
      </dgm:prSet>
      <dgm:spPr/>
    </dgm:pt>
    <dgm:pt modelId="{CA8DEFDB-BB41-46C8-BAAC-308B2C4E7B82}" type="pres">
      <dgm:prSet presAssocID="{FA1D0190-1801-4515-982E-120D10732B92}" presName="sibTrans" presStyleCnt="0"/>
      <dgm:spPr/>
    </dgm:pt>
    <dgm:pt modelId="{A03C5E6F-053C-49DD-A534-5EC35B695D02}" type="pres">
      <dgm:prSet presAssocID="{661A4F65-D95C-4C15-B84D-6A25453221CA}" presName="compositeNode" presStyleCnt="0">
        <dgm:presLayoutVars>
          <dgm:bulletEnabled val="1"/>
        </dgm:presLayoutVars>
      </dgm:prSet>
      <dgm:spPr/>
    </dgm:pt>
    <dgm:pt modelId="{180C7E4A-E3CF-4BE4-A38B-5B91B0689189}" type="pres">
      <dgm:prSet presAssocID="{661A4F65-D95C-4C15-B84D-6A25453221CA}"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bot"/>
        </a:ext>
      </dgm:extLst>
    </dgm:pt>
    <dgm:pt modelId="{5A5635F4-4CA4-44BF-AB95-567B8352693C}" type="pres">
      <dgm:prSet presAssocID="{661A4F65-D95C-4C15-B84D-6A25453221CA}" presName="childNode" presStyleLbl="node1" presStyleIdx="2" presStyleCnt="4" custScaleY="74633">
        <dgm:presLayoutVars>
          <dgm:bulletEnabled val="1"/>
        </dgm:presLayoutVars>
      </dgm:prSet>
      <dgm:spPr/>
    </dgm:pt>
    <dgm:pt modelId="{5858FC22-C75E-4DB0-82FB-3772A3F6682A}" type="pres">
      <dgm:prSet presAssocID="{661A4F65-D95C-4C15-B84D-6A25453221CA}" presName="parentNode" presStyleLbl="revTx" presStyleIdx="2" presStyleCnt="4">
        <dgm:presLayoutVars>
          <dgm:chMax val="0"/>
          <dgm:bulletEnabled val="1"/>
        </dgm:presLayoutVars>
      </dgm:prSet>
      <dgm:spPr/>
    </dgm:pt>
    <dgm:pt modelId="{10706995-06F7-42CC-BF02-C512DA38E099}" type="pres">
      <dgm:prSet presAssocID="{DE441915-6FEE-41EC-A412-33E0FC83B2BA}" presName="sibTrans" presStyleCnt="0"/>
      <dgm:spPr/>
    </dgm:pt>
    <dgm:pt modelId="{7324E716-36DD-42AC-9F0A-E15B4BC69636}" type="pres">
      <dgm:prSet presAssocID="{2F9A0A5C-718E-42E2-962D-013062CDA5CA}" presName="compositeNode" presStyleCnt="0">
        <dgm:presLayoutVars>
          <dgm:bulletEnabled val="1"/>
        </dgm:presLayoutVars>
      </dgm:prSet>
      <dgm:spPr/>
    </dgm:pt>
    <dgm:pt modelId="{D038ECAC-F88C-4519-8B65-BB1FF8037BAB}" type="pres">
      <dgm:prSet presAssocID="{2F9A0A5C-718E-42E2-962D-013062CDA5CA}"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ternet"/>
        </a:ext>
      </dgm:extLst>
    </dgm:pt>
    <dgm:pt modelId="{956F13C7-9431-43A3-AA74-FAACB4526EA1}" type="pres">
      <dgm:prSet presAssocID="{2F9A0A5C-718E-42E2-962D-013062CDA5CA}" presName="childNode" presStyleLbl="node1" presStyleIdx="3" presStyleCnt="4" custScaleY="74633">
        <dgm:presLayoutVars>
          <dgm:bulletEnabled val="1"/>
        </dgm:presLayoutVars>
      </dgm:prSet>
      <dgm:spPr/>
    </dgm:pt>
    <dgm:pt modelId="{9E893645-03E0-4617-803C-EBB1EC7D75AE}" type="pres">
      <dgm:prSet presAssocID="{2F9A0A5C-718E-42E2-962D-013062CDA5CA}" presName="parentNode" presStyleLbl="revTx" presStyleIdx="3" presStyleCnt="4">
        <dgm:presLayoutVars>
          <dgm:chMax val="0"/>
          <dgm:bulletEnabled val="1"/>
        </dgm:presLayoutVars>
      </dgm:prSet>
      <dgm:spPr/>
    </dgm:pt>
  </dgm:ptLst>
  <dgm:cxnLst>
    <dgm:cxn modelId="{C6105806-6D16-447E-BC7C-83CC6C17350E}" type="presOf" srcId="{20C18115-0203-4A15-8533-354B03793C5A}" destId="{956F13C7-9431-43A3-AA74-FAACB4526EA1}" srcOrd="0" destOrd="0" presId="urn:microsoft.com/office/officeart/2005/8/layout/hList2"/>
    <dgm:cxn modelId="{A4BBFF29-7D28-4119-9A88-0A0313943E37}" srcId="{C507EA33-FC0E-469E-9E11-836AA42F0B00}" destId="{661A4F65-D95C-4C15-B84D-6A25453221CA}" srcOrd="2" destOrd="0" parTransId="{045665F4-B634-47B8-850F-C10DA0A938B2}" sibTransId="{DE441915-6FEE-41EC-A412-33E0FC83B2BA}"/>
    <dgm:cxn modelId="{C6184537-C6D0-43B0-B394-40607CFE7C2E}" type="presOf" srcId="{661A4F65-D95C-4C15-B84D-6A25453221CA}" destId="{5858FC22-C75E-4DB0-82FB-3772A3F6682A}" srcOrd="0" destOrd="0" presId="urn:microsoft.com/office/officeart/2005/8/layout/hList2"/>
    <dgm:cxn modelId="{BBA2713B-D98D-4598-96A6-79FFDD8939E4}" type="presOf" srcId="{C507EA33-FC0E-469E-9E11-836AA42F0B00}" destId="{01AD32DA-D4A1-44CB-BD78-042E54D89BF7}" srcOrd="0" destOrd="0" presId="urn:microsoft.com/office/officeart/2005/8/layout/hList2"/>
    <dgm:cxn modelId="{69150A40-F0B9-417D-8BEA-14DB4EF12B6B}" srcId="{C507EA33-FC0E-469E-9E11-836AA42F0B00}" destId="{7E30205C-89A9-4065-AE0D-F9F0EACCE658}" srcOrd="0" destOrd="0" parTransId="{A5ABBD1F-F117-4B82-A527-021A46D096D5}" sibTransId="{501369D9-6A62-42B7-A53E-60A11D45AA5B}"/>
    <dgm:cxn modelId="{D074B440-9007-4CF1-8E8B-82C35B8835E4}" type="presOf" srcId="{2F9A0A5C-718E-42E2-962D-013062CDA5CA}" destId="{9E893645-03E0-4617-803C-EBB1EC7D75AE}" srcOrd="0" destOrd="0" presId="urn:microsoft.com/office/officeart/2005/8/layout/hList2"/>
    <dgm:cxn modelId="{C9FEDB5C-729C-4CEE-8154-3E45D5EB2669}" srcId="{C507EA33-FC0E-469E-9E11-836AA42F0B00}" destId="{2F9A0A5C-718E-42E2-962D-013062CDA5CA}" srcOrd="3" destOrd="0" parTransId="{942D0979-D3EF-4952-B817-8ACFE3A60B05}" sibTransId="{FACB03CD-E0FE-4732-B964-AB26411A742E}"/>
    <dgm:cxn modelId="{A5C41E74-D567-45B1-88C9-708F87120385}" type="presOf" srcId="{2EE86891-8A2F-4668-827B-9D9F541D945F}" destId="{5A5635F4-4CA4-44BF-AB95-567B8352693C}" srcOrd="0" destOrd="0" presId="urn:microsoft.com/office/officeart/2005/8/layout/hList2"/>
    <dgm:cxn modelId="{970A5E56-570D-4974-8758-43D1305F9A30}" srcId="{C507EA33-FC0E-469E-9E11-836AA42F0B00}" destId="{1F776CC3-59A2-4EE7-A1FC-320A5BD56E07}" srcOrd="1" destOrd="0" parTransId="{06B36311-68BE-4CB1-8115-4ECA41BDE071}" sibTransId="{FA1D0190-1801-4515-982E-120D10732B92}"/>
    <dgm:cxn modelId="{4D2D7A58-DCCF-468D-9C10-6409E530FC6D}" type="presOf" srcId="{7E30205C-89A9-4065-AE0D-F9F0EACCE658}" destId="{7845E99D-2E77-4468-AD02-D101B440D76D}" srcOrd="0" destOrd="0" presId="urn:microsoft.com/office/officeart/2005/8/layout/hList2"/>
    <dgm:cxn modelId="{391CDE8C-CB2A-42CC-9A75-E9062D550316}" type="presOf" srcId="{1F776CC3-59A2-4EE7-A1FC-320A5BD56E07}" destId="{2E50DF05-2A43-4F93-85CF-381F2B563C53}" srcOrd="0" destOrd="0" presId="urn:microsoft.com/office/officeart/2005/8/layout/hList2"/>
    <dgm:cxn modelId="{0480C48F-FCF8-4D17-8715-ED47AD66A182}" srcId="{1F776CC3-59A2-4EE7-A1FC-320A5BD56E07}" destId="{A865B6C5-98E9-4BB3-97BB-86602EBAE646}" srcOrd="0" destOrd="0" parTransId="{8ACFF672-3DF3-465C-B43E-CC5A8B5DC88C}" sibTransId="{0C3A339D-5A21-4618-A9A4-EE15550D53CD}"/>
    <dgm:cxn modelId="{C509FA97-84D4-470D-9D66-4E32E6857BE5}" type="presOf" srcId="{79B31F48-BD70-43CD-95E4-C4856693025C}" destId="{05AC2C3B-845C-4C99-B6F6-44ABA1F9118C}" srcOrd="0" destOrd="0" presId="urn:microsoft.com/office/officeart/2005/8/layout/hList2"/>
    <dgm:cxn modelId="{AA489A99-7124-4774-A142-AF20E3EE7DCC}" srcId="{7E30205C-89A9-4065-AE0D-F9F0EACCE658}" destId="{79B31F48-BD70-43CD-95E4-C4856693025C}" srcOrd="0" destOrd="0" parTransId="{98CA4614-6118-47FF-89B8-A6823BE30838}" sibTransId="{8266C4D0-3F49-4587-BCF6-6EF1BBF91468}"/>
    <dgm:cxn modelId="{FB78189F-45A2-489A-9EB9-36B9085F22E0}" type="presOf" srcId="{A865B6C5-98E9-4BB3-97BB-86602EBAE646}" destId="{58B9792A-FBAC-431B-8342-23F9CF876B38}" srcOrd="0" destOrd="0" presId="urn:microsoft.com/office/officeart/2005/8/layout/hList2"/>
    <dgm:cxn modelId="{F57EC9CA-CDEB-4171-8BA1-B7CA23DC49B5}" srcId="{2F9A0A5C-718E-42E2-962D-013062CDA5CA}" destId="{20C18115-0203-4A15-8533-354B03793C5A}" srcOrd="0" destOrd="0" parTransId="{9D9A4C1D-7CFF-4525-9E54-BCBEA98583AA}" sibTransId="{12C6A7F0-DCAA-4104-92CC-BD2CF459BFEE}"/>
    <dgm:cxn modelId="{1AC1C9EA-7ED1-49AA-856B-CC2FD7CE3398}" srcId="{661A4F65-D95C-4C15-B84D-6A25453221CA}" destId="{2EE86891-8A2F-4668-827B-9D9F541D945F}" srcOrd="0" destOrd="0" parTransId="{A29ABC67-8C1F-4565-AAB7-519710588BFE}" sibTransId="{96214CDB-A5ED-469E-9943-C3C9A0C3396B}"/>
    <dgm:cxn modelId="{43E58A7A-36C4-4D72-9D06-A7161CFE005A}" type="presParOf" srcId="{01AD32DA-D4A1-44CB-BD78-042E54D89BF7}" destId="{CF1BB0EB-30A0-4D5D-A0C0-FE9885157B91}" srcOrd="0" destOrd="0" presId="urn:microsoft.com/office/officeart/2005/8/layout/hList2"/>
    <dgm:cxn modelId="{B1D2B51B-EB84-418F-9A8F-F5B19B757B29}" type="presParOf" srcId="{CF1BB0EB-30A0-4D5D-A0C0-FE9885157B91}" destId="{A6C7F4A2-465B-42DD-A729-F98EED61F323}" srcOrd="0" destOrd="0" presId="urn:microsoft.com/office/officeart/2005/8/layout/hList2"/>
    <dgm:cxn modelId="{D0AB4FB5-175B-4CDD-AB6D-0E201C4E9953}" type="presParOf" srcId="{CF1BB0EB-30A0-4D5D-A0C0-FE9885157B91}" destId="{05AC2C3B-845C-4C99-B6F6-44ABA1F9118C}" srcOrd="1" destOrd="0" presId="urn:microsoft.com/office/officeart/2005/8/layout/hList2"/>
    <dgm:cxn modelId="{7A35C805-8C90-48E8-9808-A619D5080C6D}" type="presParOf" srcId="{CF1BB0EB-30A0-4D5D-A0C0-FE9885157B91}" destId="{7845E99D-2E77-4468-AD02-D101B440D76D}" srcOrd="2" destOrd="0" presId="urn:microsoft.com/office/officeart/2005/8/layout/hList2"/>
    <dgm:cxn modelId="{B4BDCFA8-1B2A-4155-BC71-FBC81BFDAE97}" type="presParOf" srcId="{01AD32DA-D4A1-44CB-BD78-042E54D89BF7}" destId="{8809C725-E650-464A-AAEA-3E7C7501B8C1}" srcOrd="1" destOrd="0" presId="urn:microsoft.com/office/officeart/2005/8/layout/hList2"/>
    <dgm:cxn modelId="{730EAF84-E5F0-4A64-BB3D-162894AD43EA}" type="presParOf" srcId="{01AD32DA-D4A1-44CB-BD78-042E54D89BF7}" destId="{7029AA1E-ABD4-4E0D-A2B0-AABE991F6F4B}" srcOrd="2" destOrd="0" presId="urn:microsoft.com/office/officeart/2005/8/layout/hList2"/>
    <dgm:cxn modelId="{5C3E29AD-D110-4146-A260-8730086C08D0}" type="presParOf" srcId="{7029AA1E-ABD4-4E0D-A2B0-AABE991F6F4B}" destId="{3DE64A63-50E0-468E-A54E-5E2EB0928565}" srcOrd="0" destOrd="0" presId="urn:microsoft.com/office/officeart/2005/8/layout/hList2"/>
    <dgm:cxn modelId="{9F78ECC2-CADE-4D66-9397-DA1AEABA23EE}" type="presParOf" srcId="{7029AA1E-ABD4-4E0D-A2B0-AABE991F6F4B}" destId="{58B9792A-FBAC-431B-8342-23F9CF876B38}" srcOrd="1" destOrd="0" presId="urn:microsoft.com/office/officeart/2005/8/layout/hList2"/>
    <dgm:cxn modelId="{01D2169E-4F67-427B-9047-0B5E9F6FA01C}" type="presParOf" srcId="{7029AA1E-ABD4-4E0D-A2B0-AABE991F6F4B}" destId="{2E50DF05-2A43-4F93-85CF-381F2B563C53}" srcOrd="2" destOrd="0" presId="urn:microsoft.com/office/officeart/2005/8/layout/hList2"/>
    <dgm:cxn modelId="{717B582B-C214-4243-93FE-5EA513A45865}" type="presParOf" srcId="{01AD32DA-D4A1-44CB-BD78-042E54D89BF7}" destId="{CA8DEFDB-BB41-46C8-BAAC-308B2C4E7B82}" srcOrd="3" destOrd="0" presId="urn:microsoft.com/office/officeart/2005/8/layout/hList2"/>
    <dgm:cxn modelId="{14D8528C-139E-4C4E-B61F-FBA3A316B386}" type="presParOf" srcId="{01AD32DA-D4A1-44CB-BD78-042E54D89BF7}" destId="{A03C5E6F-053C-49DD-A534-5EC35B695D02}" srcOrd="4" destOrd="0" presId="urn:microsoft.com/office/officeart/2005/8/layout/hList2"/>
    <dgm:cxn modelId="{445FDA8A-4FDB-420F-9C8B-A8E59673AC88}" type="presParOf" srcId="{A03C5E6F-053C-49DD-A534-5EC35B695D02}" destId="{180C7E4A-E3CF-4BE4-A38B-5B91B0689189}" srcOrd="0" destOrd="0" presId="urn:microsoft.com/office/officeart/2005/8/layout/hList2"/>
    <dgm:cxn modelId="{60369A98-31D6-4C86-8ED2-6C6E99F50D89}" type="presParOf" srcId="{A03C5E6F-053C-49DD-A534-5EC35B695D02}" destId="{5A5635F4-4CA4-44BF-AB95-567B8352693C}" srcOrd="1" destOrd="0" presId="urn:microsoft.com/office/officeart/2005/8/layout/hList2"/>
    <dgm:cxn modelId="{E9FA7AAF-5F2D-47A9-BD0E-CC5A463AA172}" type="presParOf" srcId="{A03C5E6F-053C-49DD-A534-5EC35B695D02}" destId="{5858FC22-C75E-4DB0-82FB-3772A3F6682A}" srcOrd="2" destOrd="0" presId="urn:microsoft.com/office/officeart/2005/8/layout/hList2"/>
    <dgm:cxn modelId="{2048D9F4-63B6-448A-BFAE-3B86C34E89BA}" type="presParOf" srcId="{01AD32DA-D4A1-44CB-BD78-042E54D89BF7}" destId="{10706995-06F7-42CC-BF02-C512DA38E099}" srcOrd="5" destOrd="0" presId="urn:microsoft.com/office/officeart/2005/8/layout/hList2"/>
    <dgm:cxn modelId="{3763A3CF-7A41-4686-A246-2DB4456B9D98}" type="presParOf" srcId="{01AD32DA-D4A1-44CB-BD78-042E54D89BF7}" destId="{7324E716-36DD-42AC-9F0A-E15B4BC69636}" srcOrd="6" destOrd="0" presId="urn:microsoft.com/office/officeart/2005/8/layout/hList2"/>
    <dgm:cxn modelId="{0C94EF2B-FB29-42A3-B398-D1C54F5F092B}" type="presParOf" srcId="{7324E716-36DD-42AC-9F0A-E15B4BC69636}" destId="{D038ECAC-F88C-4519-8B65-BB1FF8037BAB}" srcOrd="0" destOrd="0" presId="urn:microsoft.com/office/officeart/2005/8/layout/hList2"/>
    <dgm:cxn modelId="{9FF8CAC5-8D60-436E-BE74-30D0ED4CEA2A}" type="presParOf" srcId="{7324E716-36DD-42AC-9F0A-E15B4BC69636}" destId="{956F13C7-9431-43A3-AA74-FAACB4526EA1}" srcOrd="1" destOrd="0" presId="urn:microsoft.com/office/officeart/2005/8/layout/hList2"/>
    <dgm:cxn modelId="{C27B8128-0A83-4057-BA5B-588CC010CC20}" type="presParOf" srcId="{7324E716-36DD-42AC-9F0A-E15B4BC69636}" destId="{9E893645-03E0-4617-803C-EBB1EC7D75A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E99D-2E77-4468-AD02-D101B440D76D}">
      <dsp:nvSpPr>
        <dsp:cNvPr id="0" name=""/>
        <dsp:cNvSpPr/>
      </dsp:nvSpPr>
      <dsp:spPr>
        <a:xfrm rot="16200000">
          <a:off x="-1546651" y="2351904"/>
          <a:ext cx="3578267" cy="36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494" bIns="0" numCol="1" spcCol="1270" anchor="t" anchorCtr="0">
          <a:noAutofit/>
        </a:bodyPr>
        <a:lstStyle/>
        <a:p>
          <a:pPr marL="0" lvl="0" indent="0" algn="r" defTabSz="1289050">
            <a:lnSpc>
              <a:spcPct val="90000"/>
            </a:lnSpc>
            <a:spcBef>
              <a:spcPct val="0"/>
            </a:spcBef>
            <a:spcAft>
              <a:spcPct val="35000"/>
            </a:spcAft>
            <a:buNone/>
          </a:pPr>
          <a:r>
            <a:rPr lang="de-DE" sz="2900" kern="1200" dirty="0"/>
            <a:t>Industry 1.0</a:t>
          </a:r>
        </a:p>
      </dsp:txBody>
      <dsp:txXfrm>
        <a:off x="-1546651" y="2351904"/>
        <a:ext cx="3578267" cy="363394"/>
      </dsp:txXfrm>
    </dsp:sp>
    <dsp:sp modelId="{05AC2C3B-845C-4C99-B6F6-44ABA1F9118C}">
      <dsp:nvSpPr>
        <dsp:cNvPr id="0" name=""/>
        <dsp:cNvSpPr/>
      </dsp:nvSpPr>
      <dsp:spPr>
        <a:xfrm>
          <a:off x="424179" y="1198317"/>
          <a:ext cx="1810089" cy="26705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0494" rIns="184912" bIns="184912"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a:t>Mechanical</a:t>
          </a:r>
          <a:r>
            <a:rPr lang="de-DE" sz="2000" kern="1200" dirty="0"/>
            <a:t> </a:t>
          </a:r>
          <a:r>
            <a:rPr lang="de-DE" sz="2000" kern="1200" dirty="0" err="1"/>
            <a:t>production</a:t>
          </a:r>
          <a:r>
            <a:rPr lang="de-DE" sz="2000" kern="1200" dirty="0"/>
            <a:t> </a:t>
          </a:r>
          <a:r>
            <a:rPr lang="de-DE" sz="2000" kern="1200" dirty="0" err="1"/>
            <a:t>equipment</a:t>
          </a:r>
          <a:r>
            <a:rPr lang="de-DE" sz="2000" kern="1200" dirty="0"/>
            <a:t> </a:t>
          </a:r>
          <a:r>
            <a:rPr lang="de-DE" sz="2000" kern="1200" dirty="0" err="1"/>
            <a:t>powered</a:t>
          </a:r>
          <a:r>
            <a:rPr lang="de-DE" sz="2000" kern="1200" dirty="0"/>
            <a:t> </a:t>
          </a:r>
          <a:r>
            <a:rPr lang="de-DE" sz="2000" kern="1200" dirty="0" err="1"/>
            <a:t>by</a:t>
          </a:r>
          <a:r>
            <a:rPr lang="de-DE" sz="2000" kern="1200" dirty="0"/>
            <a:t> </a:t>
          </a:r>
          <a:r>
            <a:rPr lang="de-DE" sz="2000" kern="1200" dirty="0" err="1"/>
            <a:t>steam</a:t>
          </a:r>
          <a:endParaRPr lang="de-DE" sz="2000" kern="1200" dirty="0"/>
        </a:p>
      </dsp:txBody>
      <dsp:txXfrm>
        <a:off x="424179" y="1198317"/>
        <a:ext cx="1810089" cy="2670568"/>
      </dsp:txXfrm>
    </dsp:sp>
    <dsp:sp modelId="{A6C7F4A2-465B-42DD-A729-F98EED61F323}">
      <dsp:nvSpPr>
        <dsp:cNvPr id="0" name=""/>
        <dsp:cNvSpPr/>
      </dsp:nvSpPr>
      <dsp:spPr>
        <a:xfrm>
          <a:off x="60785" y="264787"/>
          <a:ext cx="726788" cy="7267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0DF05-2A43-4F93-85CF-381F2B563C53}">
      <dsp:nvSpPr>
        <dsp:cNvPr id="0" name=""/>
        <dsp:cNvSpPr/>
      </dsp:nvSpPr>
      <dsp:spPr>
        <a:xfrm rot="16200000">
          <a:off x="1103602" y="2351904"/>
          <a:ext cx="3578267" cy="36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494" bIns="0" numCol="1" spcCol="1270" anchor="t" anchorCtr="0">
          <a:noAutofit/>
        </a:bodyPr>
        <a:lstStyle/>
        <a:p>
          <a:pPr marL="0" lvl="0" indent="0" algn="r" defTabSz="1289050">
            <a:lnSpc>
              <a:spcPct val="90000"/>
            </a:lnSpc>
            <a:spcBef>
              <a:spcPct val="0"/>
            </a:spcBef>
            <a:spcAft>
              <a:spcPct val="35000"/>
            </a:spcAft>
            <a:buNone/>
          </a:pPr>
          <a:r>
            <a:rPr lang="de-DE" sz="2900" kern="1200" dirty="0"/>
            <a:t>Industry 2.0</a:t>
          </a:r>
        </a:p>
      </dsp:txBody>
      <dsp:txXfrm>
        <a:off x="1103602" y="2351904"/>
        <a:ext cx="3578267" cy="363394"/>
      </dsp:txXfrm>
    </dsp:sp>
    <dsp:sp modelId="{58B9792A-FBAC-431B-8342-23F9CF876B38}">
      <dsp:nvSpPr>
        <dsp:cNvPr id="0" name=""/>
        <dsp:cNvSpPr/>
      </dsp:nvSpPr>
      <dsp:spPr>
        <a:xfrm>
          <a:off x="3074433" y="1198317"/>
          <a:ext cx="1810089" cy="26705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0494" rIns="184912" bIns="184912"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a:t>Mass</a:t>
          </a:r>
          <a:r>
            <a:rPr lang="de-DE" sz="2000" kern="1200" dirty="0"/>
            <a:t> </a:t>
          </a:r>
          <a:r>
            <a:rPr lang="de-DE" sz="2000" kern="1200" dirty="0" err="1"/>
            <a:t>production</a:t>
          </a:r>
          <a:r>
            <a:rPr lang="de-DE" sz="2000" kern="1200" dirty="0"/>
            <a:t> </a:t>
          </a:r>
        </a:p>
      </dsp:txBody>
      <dsp:txXfrm>
        <a:off x="3074433" y="1198317"/>
        <a:ext cx="1810089" cy="2670568"/>
      </dsp:txXfrm>
    </dsp:sp>
    <dsp:sp modelId="{3DE64A63-50E0-468E-A54E-5E2EB0928565}">
      <dsp:nvSpPr>
        <dsp:cNvPr id="0" name=""/>
        <dsp:cNvSpPr/>
      </dsp:nvSpPr>
      <dsp:spPr>
        <a:xfrm>
          <a:off x="2711039" y="264787"/>
          <a:ext cx="726788" cy="7267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8FC22-C75E-4DB0-82FB-3772A3F6682A}">
      <dsp:nvSpPr>
        <dsp:cNvPr id="0" name=""/>
        <dsp:cNvSpPr/>
      </dsp:nvSpPr>
      <dsp:spPr>
        <a:xfrm rot="16200000">
          <a:off x="3753857" y="2351904"/>
          <a:ext cx="3578267" cy="36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494" bIns="0" numCol="1" spcCol="1270" anchor="t" anchorCtr="0">
          <a:noAutofit/>
        </a:bodyPr>
        <a:lstStyle/>
        <a:p>
          <a:pPr marL="0" lvl="0" indent="0" algn="r" defTabSz="1289050">
            <a:lnSpc>
              <a:spcPct val="90000"/>
            </a:lnSpc>
            <a:spcBef>
              <a:spcPct val="0"/>
            </a:spcBef>
            <a:spcAft>
              <a:spcPct val="35000"/>
            </a:spcAft>
            <a:buNone/>
          </a:pPr>
          <a:r>
            <a:rPr lang="de-DE" sz="2900" kern="1200" dirty="0"/>
            <a:t>Industry 3.0</a:t>
          </a:r>
        </a:p>
      </dsp:txBody>
      <dsp:txXfrm>
        <a:off x="3753857" y="2351904"/>
        <a:ext cx="3578267" cy="363394"/>
      </dsp:txXfrm>
    </dsp:sp>
    <dsp:sp modelId="{5A5635F4-4CA4-44BF-AB95-567B8352693C}">
      <dsp:nvSpPr>
        <dsp:cNvPr id="0" name=""/>
        <dsp:cNvSpPr/>
      </dsp:nvSpPr>
      <dsp:spPr>
        <a:xfrm>
          <a:off x="5724688" y="1198317"/>
          <a:ext cx="1810089" cy="26705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0494" rIns="184912" bIns="184912"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a:t>Autmated</a:t>
          </a:r>
          <a:r>
            <a:rPr lang="de-DE" sz="2000" kern="1200" dirty="0"/>
            <a:t> </a:t>
          </a:r>
          <a:r>
            <a:rPr lang="de-DE" sz="2000" kern="1200" dirty="0" err="1"/>
            <a:t>production</a:t>
          </a:r>
          <a:endParaRPr lang="de-DE" sz="2000" kern="1200" dirty="0"/>
        </a:p>
      </dsp:txBody>
      <dsp:txXfrm>
        <a:off x="5724688" y="1198317"/>
        <a:ext cx="1810089" cy="2670568"/>
      </dsp:txXfrm>
    </dsp:sp>
    <dsp:sp modelId="{180C7E4A-E3CF-4BE4-A38B-5B91B0689189}">
      <dsp:nvSpPr>
        <dsp:cNvPr id="0" name=""/>
        <dsp:cNvSpPr/>
      </dsp:nvSpPr>
      <dsp:spPr>
        <a:xfrm>
          <a:off x="5361293" y="264787"/>
          <a:ext cx="726788" cy="7267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93645-03E0-4617-803C-EBB1EC7D75AE}">
      <dsp:nvSpPr>
        <dsp:cNvPr id="0" name=""/>
        <dsp:cNvSpPr/>
      </dsp:nvSpPr>
      <dsp:spPr>
        <a:xfrm rot="16200000">
          <a:off x="6404111" y="2351904"/>
          <a:ext cx="3578267" cy="36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0494" bIns="0" numCol="1" spcCol="1270" anchor="t" anchorCtr="0">
          <a:noAutofit/>
        </a:bodyPr>
        <a:lstStyle/>
        <a:p>
          <a:pPr marL="0" lvl="0" indent="0" algn="r" defTabSz="1289050">
            <a:lnSpc>
              <a:spcPct val="90000"/>
            </a:lnSpc>
            <a:spcBef>
              <a:spcPct val="0"/>
            </a:spcBef>
            <a:spcAft>
              <a:spcPct val="35000"/>
            </a:spcAft>
            <a:buNone/>
          </a:pPr>
          <a:r>
            <a:rPr lang="de-DE" sz="2900" kern="1200" dirty="0"/>
            <a:t>Industry 4.0 </a:t>
          </a:r>
        </a:p>
      </dsp:txBody>
      <dsp:txXfrm>
        <a:off x="6404111" y="2351904"/>
        <a:ext cx="3578267" cy="363394"/>
      </dsp:txXfrm>
    </dsp:sp>
    <dsp:sp modelId="{956F13C7-9431-43A3-AA74-FAACB4526EA1}">
      <dsp:nvSpPr>
        <dsp:cNvPr id="0" name=""/>
        <dsp:cNvSpPr/>
      </dsp:nvSpPr>
      <dsp:spPr>
        <a:xfrm>
          <a:off x="8374942" y="1198317"/>
          <a:ext cx="1810089" cy="26705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20494" rIns="184912" bIns="184912" numCol="1" spcCol="1270" anchor="t" anchorCtr="0">
          <a:noAutofit/>
        </a:bodyPr>
        <a:lstStyle/>
        <a:p>
          <a:pPr marL="228600" lvl="1" indent="-228600" algn="l" defTabSz="889000">
            <a:lnSpc>
              <a:spcPct val="90000"/>
            </a:lnSpc>
            <a:spcBef>
              <a:spcPct val="0"/>
            </a:spcBef>
            <a:spcAft>
              <a:spcPct val="15000"/>
            </a:spcAft>
            <a:buChar char="•"/>
          </a:pPr>
          <a:r>
            <a:rPr lang="de-DE" sz="2000" kern="1200" dirty="0"/>
            <a:t>Intelligent </a:t>
          </a:r>
          <a:r>
            <a:rPr lang="de-DE" sz="2000" kern="1200" dirty="0" err="1"/>
            <a:t>production</a:t>
          </a:r>
          <a:r>
            <a:rPr lang="de-DE" sz="2000" kern="1200" dirty="0"/>
            <a:t> </a:t>
          </a:r>
        </a:p>
      </dsp:txBody>
      <dsp:txXfrm>
        <a:off x="8374942" y="1198317"/>
        <a:ext cx="1810089" cy="2670568"/>
      </dsp:txXfrm>
    </dsp:sp>
    <dsp:sp modelId="{D038ECAC-F88C-4519-8B65-BB1FF8037BAB}">
      <dsp:nvSpPr>
        <dsp:cNvPr id="0" name=""/>
        <dsp:cNvSpPr/>
      </dsp:nvSpPr>
      <dsp:spPr>
        <a:xfrm>
          <a:off x="8011548" y="264787"/>
          <a:ext cx="726788" cy="7267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B7AED-2868-4E82-B1FC-95796512F4FA}" type="datetimeFigureOut">
              <a:rPr lang="en-GB" smtClean="0"/>
              <a:t>14/07/2021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0A8ED-3D11-4AFF-BDF0-973886B42D99}" type="slidenum">
              <a:rPr lang="en-GB" smtClean="0"/>
              <a:t>‹Nr.›</a:t>
            </a:fld>
            <a:endParaRPr lang="en-GB"/>
          </a:p>
        </p:txBody>
      </p:sp>
    </p:spTree>
    <p:extLst>
      <p:ext uri="{BB962C8B-B14F-4D97-AF65-F5344CB8AC3E}">
        <p14:creationId xmlns:p14="http://schemas.microsoft.com/office/powerpoint/2010/main" val="314812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F0BA2E-3DC6-45F9-BDA5-7E9E59D79800}" type="datetime1">
              <a:rPr lang="en-US" smtClean="0"/>
              <a:t>7/14/2021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BA5AA-33E9-45C7-B84D-E3C1BC07562F}"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240EB-61EB-4D65-9C2A-F3693501B841}"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089449-C1C2-46BB-B859-4F4D5EF9622B}"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62E76-2AE4-4250-9158-669644DCFC29}"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514E44C-32E9-4AD5-A154-E399B218961D}" type="datetime1">
              <a:rPr lang="en-US" smtClean="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B143AC-1FC5-4228-9DC8-0D3172173576}" type="datetime1">
              <a:rPr lang="en-US" smtClean="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86672-B9C4-4291-9144-7B2EE86B133F}" type="datetime1">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84CBF-EB21-4238-A1DD-EF6F492EFA95}" type="datetime1">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81E3A2-77E9-478B-AB15-D7C1CBCA341A}" type="datetime1">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F30BE-EB59-474B-B6A9-49FABB7F1224}" type="datetime1">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518C6B-7455-4736-BBFA-4D1252AE844D}"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BE5DE-2DFB-4B02-B9EE-ABD626343C02}" type="datetime1">
              <a:rPr lang="en-US" smtClean="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E33A9-F6D7-464E-AF0D-5CAF4CB7D048}" type="datetime1">
              <a:rPr lang="en-US" smtClean="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3E3C9-9415-4DD9-AE67-BBD6CB935468}" type="datetime1">
              <a:rPr lang="en-US" smtClean="0"/>
              <a:t>7/14/2021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8FD9C-3C73-43F0-ABA3-B97455A323BD}"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8526D-600B-425B-B3FA-BB1D219F3016}" type="datetime1">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37D714-7EDD-4C73-BE7F-8D6E8ECA0EB6}" type="datetime1">
              <a:rPr lang="en-US" smtClean="0"/>
              <a:t>7/14/2021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techutzpah.com/evolution-of-industrial-revolution-4-0/"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www.pexels.com/photo/high-angle-view-of-a-man-256381/" TargetMode="External"/><Relationship Id="rId7" Type="http://schemas.openxmlformats.org/officeDocument/2006/relationships/hyperlink" Target="https://pixabay.com/photos/industrial-4-0-information-2470457/" TargetMode="Externa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hyperlink" Target="https://pixabay.com/photos/company-factory-production-186980/" TargetMode="External"/><Relationship Id="rId5" Type="http://schemas.openxmlformats.org/officeDocument/2006/relationships/hyperlink" Target="https://pixabay.com/vectors/factory-car-engine-assembling-35104/" TargetMode="External"/><Relationship Id="rId10" Type="http://schemas.openxmlformats.org/officeDocument/2006/relationships/hyperlink" Target="https://h5p.org/node/705116" TargetMode="External"/><Relationship Id="rId4" Type="http://schemas.openxmlformats.org/officeDocument/2006/relationships/image" Target="../media/image30.png"/><Relationship Id="rId9"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h5p.org/node/7051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youtube.com/watch?v=HPRURtORni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pixabay.com/photos/city-panorama-smartphone-control-321367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h5p.org/node/70502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pixabay.com/illustrations/cloud-computing-network-internet-2001090/" TargetMode="External"/><Relationship Id="rId4" Type="http://schemas.openxmlformats.org/officeDocument/2006/relationships/hyperlink" Target="https://pixabay.com/illustrations/industry-4-0-web-network-points-274177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5p.org/node/760844"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h5p.org/node/76085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photos/turn-on-turn-off-industry-energy-2923046/"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h5p.org/node/76085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8DC296F-9FE7-4D5F-B833-220BBF33D9F3}"/>
              </a:ext>
            </a:extLst>
          </p:cNvPr>
          <p:cNvSpPr txBox="1">
            <a:spLocks/>
          </p:cNvSpPr>
          <p:nvPr/>
        </p:nvSpPr>
        <p:spPr>
          <a:xfrm>
            <a:off x="3022948" y="2869164"/>
            <a:ext cx="6574161" cy="170315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r>
              <a:rPr lang="en-US" sz="5700" dirty="0">
                <a:solidFill>
                  <a:schemeClr val="bg2"/>
                </a:solidFill>
              </a:rPr>
              <a:t>Module B</a:t>
            </a:r>
            <a:br>
              <a:rPr lang="en-US" dirty="0">
                <a:solidFill>
                  <a:schemeClr val="bg2"/>
                </a:solidFill>
              </a:rPr>
            </a:br>
            <a:r>
              <a:rPr lang="en-US" sz="2400" cap="none" dirty="0">
                <a:solidFill>
                  <a:schemeClr val="bg2"/>
                </a:solidFill>
              </a:rPr>
              <a:t>Learner Module B : Industry 4.0 and history</a:t>
            </a:r>
            <a:br>
              <a:rPr lang="en-US" sz="2400" cap="none" dirty="0">
                <a:solidFill>
                  <a:schemeClr val="bg2"/>
                </a:solidFill>
              </a:rPr>
            </a:br>
            <a:br>
              <a:rPr lang="en-US" sz="2400" cap="none" dirty="0">
                <a:solidFill>
                  <a:schemeClr val="bg2"/>
                </a:solidFill>
              </a:rPr>
            </a:br>
            <a:endParaRPr lang="en-US" dirty="0">
              <a:solidFill>
                <a:schemeClr val="bg2"/>
              </a:solidFill>
            </a:endParaRPr>
          </a:p>
        </p:txBody>
      </p:sp>
      <p:sp>
        <p:nvSpPr>
          <p:cNvPr id="2" name="Title 1">
            <a:extLst>
              <a:ext uri="{FF2B5EF4-FFF2-40B4-BE49-F238E27FC236}">
                <a16:creationId xmlns:a16="http://schemas.microsoft.com/office/drawing/2014/main" id="{4A7FE225-39D0-4A61-BA50-A15D58A10B3F}"/>
              </a:ext>
            </a:extLst>
          </p:cNvPr>
          <p:cNvSpPr>
            <a:spLocks noGrp="1"/>
          </p:cNvSpPr>
          <p:nvPr>
            <p:ph type="ctrTitle"/>
          </p:nvPr>
        </p:nvSpPr>
        <p:spPr>
          <a:xfrm>
            <a:off x="2671937" y="655148"/>
            <a:ext cx="6848126" cy="1476024"/>
          </a:xfrm>
        </p:spPr>
        <p:txBody>
          <a:bodyPr>
            <a:normAutofit/>
          </a:bodyPr>
          <a:lstStyle/>
          <a:p>
            <a:pPr algn="ctr"/>
            <a:r>
              <a:rPr lang="en-US" sz="2400" cap="none" dirty="0"/>
              <a:t>DigI-VET</a:t>
            </a:r>
            <a:br>
              <a:rPr lang="en-US" sz="2400" cap="none" dirty="0"/>
            </a:br>
            <a:r>
              <a:rPr lang="en-US" sz="2400" cap="none" dirty="0"/>
              <a:t>Fostering Digitization and Industry 4.0 In Vocational Education and Training</a:t>
            </a:r>
            <a:endParaRPr lang="en-US" dirty="0"/>
          </a:p>
        </p:txBody>
      </p:sp>
      <p:sp>
        <p:nvSpPr>
          <p:cNvPr id="3" name="Subtitle 2">
            <a:extLst>
              <a:ext uri="{FF2B5EF4-FFF2-40B4-BE49-F238E27FC236}">
                <a16:creationId xmlns:a16="http://schemas.microsoft.com/office/drawing/2014/main" id="{51E70DC0-D35C-4076-8689-3F5E02AD91AB}"/>
              </a:ext>
            </a:extLst>
          </p:cNvPr>
          <p:cNvSpPr>
            <a:spLocks noGrp="1"/>
          </p:cNvSpPr>
          <p:nvPr>
            <p:ph type="subTitle" idx="1"/>
          </p:nvPr>
        </p:nvSpPr>
        <p:spPr>
          <a:xfrm>
            <a:off x="4333081" y="3964644"/>
            <a:ext cx="3953897" cy="516956"/>
          </a:xfrm>
        </p:spPr>
        <p:txBody>
          <a:bodyPr/>
          <a:lstStyle/>
          <a:p>
            <a:r>
              <a:rPr lang="en-US" sz="1600" dirty="0"/>
              <a:t>PROJECT No: 2018-1-DE02-KA202-005145</a:t>
            </a:r>
          </a:p>
          <a:p>
            <a:endParaRPr lang="en-US" dirty="0"/>
          </a:p>
        </p:txBody>
      </p:sp>
      <p:pic>
        <p:nvPicPr>
          <p:cNvPr id="7" name="Picture 6">
            <a:extLst>
              <a:ext uri="{FF2B5EF4-FFF2-40B4-BE49-F238E27FC236}">
                <a16:creationId xmlns:a16="http://schemas.microsoft.com/office/drawing/2014/main" id="{496ADCF8-9003-46C9-9F9F-3C4BD2E0EB3B}"/>
              </a:ext>
            </a:extLst>
          </p:cNvPr>
          <p:cNvPicPr>
            <a:picLocks noChangeAspect="1"/>
          </p:cNvPicPr>
          <p:nvPr/>
        </p:nvPicPr>
        <p:blipFill>
          <a:blip r:embed="rId2"/>
          <a:stretch>
            <a:fillRect/>
          </a:stretch>
        </p:blipFill>
        <p:spPr>
          <a:xfrm>
            <a:off x="9378525" y="145811"/>
            <a:ext cx="2656512" cy="1955192"/>
          </a:xfrm>
          <a:prstGeom prst="rect">
            <a:avLst/>
          </a:prstGeom>
        </p:spPr>
      </p:pic>
      <p:pic>
        <p:nvPicPr>
          <p:cNvPr id="8" name="Picture 7">
            <a:extLst>
              <a:ext uri="{FF2B5EF4-FFF2-40B4-BE49-F238E27FC236}">
                <a16:creationId xmlns:a16="http://schemas.microsoft.com/office/drawing/2014/main" id="{5552C858-EBD7-47FE-9EDC-602F9A6045E6}"/>
              </a:ext>
            </a:extLst>
          </p:cNvPr>
          <p:cNvPicPr>
            <a:picLocks noChangeAspect="1"/>
          </p:cNvPicPr>
          <p:nvPr/>
        </p:nvPicPr>
        <p:blipFill>
          <a:blip r:embed="rId3"/>
          <a:stretch>
            <a:fillRect/>
          </a:stretch>
        </p:blipFill>
        <p:spPr>
          <a:xfrm>
            <a:off x="203144" y="145811"/>
            <a:ext cx="1741791" cy="375815"/>
          </a:xfrm>
          <a:prstGeom prst="rect">
            <a:avLst/>
          </a:prstGeom>
        </p:spPr>
      </p:pic>
      <p:pic>
        <p:nvPicPr>
          <p:cNvPr id="10" name="Picture 9">
            <a:extLst>
              <a:ext uri="{FF2B5EF4-FFF2-40B4-BE49-F238E27FC236}">
                <a16:creationId xmlns:a16="http://schemas.microsoft.com/office/drawing/2014/main" id="{003E61A3-D07B-428A-80A7-0A27080B5114}"/>
              </a:ext>
            </a:extLst>
          </p:cNvPr>
          <p:cNvPicPr>
            <a:picLocks noChangeAspect="1"/>
          </p:cNvPicPr>
          <p:nvPr/>
        </p:nvPicPr>
        <p:blipFill>
          <a:blip r:embed="rId4"/>
          <a:stretch>
            <a:fillRect/>
          </a:stretch>
        </p:blipFill>
        <p:spPr>
          <a:xfrm>
            <a:off x="10960726" y="6301531"/>
            <a:ext cx="1074311" cy="375534"/>
          </a:xfrm>
          <a:prstGeom prst="rect">
            <a:avLst/>
          </a:prstGeom>
        </p:spPr>
      </p:pic>
      <p:sp>
        <p:nvSpPr>
          <p:cNvPr id="12" name="TextBox 11">
            <a:extLst>
              <a:ext uri="{FF2B5EF4-FFF2-40B4-BE49-F238E27FC236}">
                <a16:creationId xmlns:a16="http://schemas.microsoft.com/office/drawing/2014/main" id="{3C237488-7C5F-4E18-AF76-BBEB5F3DB1AD}"/>
              </a:ext>
            </a:extLst>
          </p:cNvPr>
          <p:cNvSpPr txBox="1"/>
          <p:nvPr/>
        </p:nvSpPr>
        <p:spPr>
          <a:xfrm>
            <a:off x="3808364" y="5948710"/>
            <a:ext cx="1154988" cy="307777"/>
          </a:xfrm>
          <a:prstGeom prst="rect">
            <a:avLst/>
          </a:prstGeom>
          <a:noFill/>
        </p:spPr>
        <p:txBody>
          <a:bodyPr wrap="square" rtlCol="0">
            <a:spAutoFit/>
          </a:bodyPr>
          <a:lstStyle/>
          <a:p>
            <a:r>
              <a:rPr lang="en-US" sz="1400" dirty="0"/>
              <a:t>Partners:</a:t>
            </a:r>
          </a:p>
        </p:txBody>
      </p:sp>
      <p:pic>
        <p:nvPicPr>
          <p:cNvPr id="16" name="Picture 15">
            <a:extLst>
              <a:ext uri="{FF2B5EF4-FFF2-40B4-BE49-F238E27FC236}">
                <a16:creationId xmlns:a16="http://schemas.microsoft.com/office/drawing/2014/main" id="{11B5E4AB-8E9E-419E-8C45-17B7583F72CE}"/>
              </a:ext>
            </a:extLst>
          </p:cNvPr>
          <p:cNvPicPr>
            <a:picLocks noChangeAspect="1"/>
          </p:cNvPicPr>
          <p:nvPr/>
        </p:nvPicPr>
        <p:blipFill>
          <a:blip r:embed="rId5"/>
          <a:stretch>
            <a:fillRect/>
          </a:stretch>
        </p:blipFill>
        <p:spPr>
          <a:xfrm>
            <a:off x="3871137" y="6286656"/>
            <a:ext cx="768990" cy="338356"/>
          </a:xfrm>
          <a:prstGeom prst="rect">
            <a:avLst/>
          </a:prstGeom>
        </p:spPr>
      </p:pic>
      <p:pic>
        <p:nvPicPr>
          <p:cNvPr id="20" name="Picture 19">
            <a:extLst>
              <a:ext uri="{FF2B5EF4-FFF2-40B4-BE49-F238E27FC236}">
                <a16:creationId xmlns:a16="http://schemas.microsoft.com/office/drawing/2014/main" id="{6D7D7796-5A0B-4FC6-8832-D8952F67CA67}"/>
              </a:ext>
            </a:extLst>
          </p:cNvPr>
          <p:cNvPicPr>
            <a:picLocks noChangeAspect="1"/>
          </p:cNvPicPr>
          <p:nvPr/>
        </p:nvPicPr>
        <p:blipFill>
          <a:blip r:embed="rId6"/>
          <a:stretch>
            <a:fillRect/>
          </a:stretch>
        </p:blipFill>
        <p:spPr>
          <a:xfrm>
            <a:off x="2399551" y="6307356"/>
            <a:ext cx="1244564" cy="340181"/>
          </a:xfrm>
          <a:prstGeom prst="rect">
            <a:avLst/>
          </a:prstGeom>
        </p:spPr>
      </p:pic>
      <p:sp>
        <p:nvSpPr>
          <p:cNvPr id="21" name="TextBox 20">
            <a:extLst>
              <a:ext uri="{FF2B5EF4-FFF2-40B4-BE49-F238E27FC236}">
                <a16:creationId xmlns:a16="http://schemas.microsoft.com/office/drawing/2014/main" id="{0A0752D1-822C-4265-AFE6-1220F3FC5E72}"/>
              </a:ext>
            </a:extLst>
          </p:cNvPr>
          <p:cNvSpPr txBox="1"/>
          <p:nvPr/>
        </p:nvSpPr>
        <p:spPr>
          <a:xfrm>
            <a:off x="2379765" y="5948711"/>
            <a:ext cx="1428599" cy="307777"/>
          </a:xfrm>
          <a:prstGeom prst="rect">
            <a:avLst/>
          </a:prstGeom>
          <a:noFill/>
        </p:spPr>
        <p:txBody>
          <a:bodyPr wrap="square" rtlCol="0">
            <a:spAutoFit/>
          </a:bodyPr>
          <a:lstStyle/>
          <a:p>
            <a:r>
              <a:rPr lang="en-US" sz="1400" dirty="0"/>
              <a:t>Coordinator:</a:t>
            </a:r>
          </a:p>
        </p:txBody>
      </p:sp>
      <p:pic>
        <p:nvPicPr>
          <p:cNvPr id="23" name="Picture 22">
            <a:extLst>
              <a:ext uri="{FF2B5EF4-FFF2-40B4-BE49-F238E27FC236}">
                <a16:creationId xmlns:a16="http://schemas.microsoft.com/office/drawing/2014/main" id="{CF123259-AE65-431F-B13E-FA5032EF0701}"/>
              </a:ext>
            </a:extLst>
          </p:cNvPr>
          <p:cNvPicPr>
            <a:picLocks noChangeAspect="1"/>
          </p:cNvPicPr>
          <p:nvPr/>
        </p:nvPicPr>
        <p:blipFill>
          <a:blip r:embed="rId7"/>
          <a:stretch>
            <a:fillRect/>
          </a:stretch>
        </p:blipFill>
        <p:spPr>
          <a:xfrm>
            <a:off x="5749480" y="6301531"/>
            <a:ext cx="1121103" cy="374869"/>
          </a:xfrm>
          <a:prstGeom prst="rect">
            <a:avLst/>
          </a:prstGeom>
        </p:spPr>
      </p:pic>
      <p:pic>
        <p:nvPicPr>
          <p:cNvPr id="26" name="Picture 25">
            <a:extLst>
              <a:ext uri="{FF2B5EF4-FFF2-40B4-BE49-F238E27FC236}">
                <a16:creationId xmlns:a16="http://schemas.microsoft.com/office/drawing/2014/main" id="{4B356FE3-C194-4126-922A-0F539F790C41}"/>
              </a:ext>
            </a:extLst>
          </p:cNvPr>
          <p:cNvPicPr>
            <a:picLocks noChangeAspect="1"/>
          </p:cNvPicPr>
          <p:nvPr/>
        </p:nvPicPr>
        <p:blipFill>
          <a:blip r:embed="rId8"/>
          <a:stretch>
            <a:fillRect/>
          </a:stretch>
        </p:blipFill>
        <p:spPr>
          <a:xfrm>
            <a:off x="6983607" y="6215180"/>
            <a:ext cx="368123" cy="419913"/>
          </a:xfrm>
          <a:prstGeom prst="rect">
            <a:avLst/>
          </a:prstGeom>
        </p:spPr>
      </p:pic>
      <p:pic>
        <p:nvPicPr>
          <p:cNvPr id="28" name="Picture 27">
            <a:extLst>
              <a:ext uri="{FF2B5EF4-FFF2-40B4-BE49-F238E27FC236}">
                <a16:creationId xmlns:a16="http://schemas.microsoft.com/office/drawing/2014/main" id="{076CC542-7EAA-4A29-A044-75FE7B9171D3}"/>
              </a:ext>
            </a:extLst>
          </p:cNvPr>
          <p:cNvPicPr>
            <a:picLocks noChangeAspect="1"/>
          </p:cNvPicPr>
          <p:nvPr/>
        </p:nvPicPr>
        <p:blipFill>
          <a:blip r:embed="rId9"/>
          <a:stretch>
            <a:fillRect/>
          </a:stretch>
        </p:blipFill>
        <p:spPr>
          <a:xfrm>
            <a:off x="4775209" y="6301531"/>
            <a:ext cx="768989" cy="323481"/>
          </a:xfrm>
          <a:prstGeom prst="rect">
            <a:avLst/>
          </a:prstGeom>
        </p:spPr>
      </p:pic>
      <p:sp>
        <p:nvSpPr>
          <p:cNvPr id="5" name="Slide Number Placeholder 4"/>
          <p:cNvSpPr>
            <a:spLocks noGrp="1"/>
          </p:cNvSpPr>
          <p:nvPr>
            <p:ph type="sldNum" sz="quarter" idx="12"/>
          </p:nvPr>
        </p:nvSpPr>
        <p:spPr>
          <a:xfrm>
            <a:off x="9896911" y="5410199"/>
            <a:ext cx="771089" cy="365125"/>
          </a:xfrm>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42321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FE97-9352-4E7F-8101-445BBE8E4F1E}"/>
              </a:ext>
            </a:extLst>
          </p:cNvPr>
          <p:cNvSpPr>
            <a:spLocks noGrp="1"/>
          </p:cNvSpPr>
          <p:nvPr>
            <p:ph type="title"/>
          </p:nvPr>
        </p:nvSpPr>
        <p:spPr>
          <a:xfrm>
            <a:off x="1143001" y="458833"/>
            <a:ext cx="9905998" cy="572718"/>
          </a:xfrm>
        </p:spPr>
        <p:txBody>
          <a:bodyPr>
            <a:normAutofit/>
          </a:bodyPr>
          <a:lstStyle/>
          <a:p>
            <a:pPr algn="ctr"/>
            <a:r>
              <a:rPr lang="en-US" sz="3200" dirty="0"/>
              <a:t>History of Industry 4.0</a:t>
            </a:r>
          </a:p>
        </p:txBody>
      </p:sp>
      <p:sp>
        <p:nvSpPr>
          <p:cNvPr id="6" name="Rectangle 5">
            <a:extLst>
              <a:ext uri="{FF2B5EF4-FFF2-40B4-BE49-F238E27FC236}">
                <a16:creationId xmlns:a16="http://schemas.microsoft.com/office/drawing/2014/main" id="{4B5FE20B-1AAF-43C6-8BB5-4C7CEF4D3768}"/>
              </a:ext>
            </a:extLst>
          </p:cNvPr>
          <p:cNvSpPr/>
          <p:nvPr/>
        </p:nvSpPr>
        <p:spPr>
          <a:xfrm>
            <a:off x="1143001" y="6060613"/>
            <a:ext cx="4376257" cy="338554"/>
          </a:xfrm>
          <a:prstGeom prst="rect">
            <a:avLst/>
          </a:prstGeom>
        </p:spPr>
        <p:txBody>
          <a:bodyPr wrap="square">
            <a:spAutoFit/>
          </a:bodyPr>
          <a:lstStyle/>
          <a:p>
            <a:r>
              <a:rPr lang="en-US" sz="800" dirty="0">
                <a:latin typeface="ClanPro"/>
              </a:rPr>
              <a:t>Source: followed  - Image from </a:t>
            </a:r>
            <a:r>
              <a:rPr lang="en-US" sz="800" dirty="0" err="1">
                <a:latin typeface="ClanPro"/>
              </a:rPr>
              <a:t>Techutzpah</a:t>
            </a:r>
            <a:br>
              <a:rPr lang="en-US" sz="800" dirty="0">
                <a:latin typeface="ClanPro"/>
              </a:rPr>
            </a:br>
            <a:r>
              <a:rPr lang="en-US" sz="800" dirty="0">
                <a:hlinkClick r:id="rId2"/>
              </a:rPr>
              <a:t>https://techutzpah.com/evolution-of-industrial-revolution-4-0/</a:t>
            </a:r>
            <a:endParaRPr lang="en-US" sz="1400" dirty="0">
              <a:latin typeface="ClanPro"/>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graphicFrame>
        <p:nvGraphicFramePr>
          <p:cNvPr id="8" name="Diagramm 7">
            <a:extLst>
              <a:ext uri="{FF2B5EF4-FFF2-40B4-BE49-F238E27FC236}">
                <a16:creationId xmlns:a16="http://schemas.microsoft.com/office/drawing/2014/main" id="{605D492D-C65E-43B3-8DE4-8C411719BA2B}"/>
              </a:ext>
            </a:extLst>
          </p:cNvPr>
          <p:cNvGraphicFramePr/>
          <p:nvPr>
            <p:extLst>
              <p:ext uri="{D42A27DB-BD31-4B8C-83A1-F6EECF244321}">
                <p14:modId xmlns:p14="http://schemas.microsoft.com/office/powerpoint/2010/main" val="3917455747"/>
              </p:ext>
            </p:extLst>
          </p:nvPr>
        </p:nvGraphicFramePr>
        <p:xfrm>
          <a:off x="801593" y="1295751"/>
          <a:ext cx="10245817" cy="4587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11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D59483-890C-4559-AC86-6F43845645EC}"/>
              </a:ext>
            </a:extLst>
          </p:cNvPr>
          <p:cNvSpPr>
            <a:spLocks noGrp="1"/>
          </p:cNvSpPr>
          <p:nvPr>
            <p:ph idx="1"/>
          </p:nvPr>
        </p:nvSpPr>
        <p:spPr>
          <a:xfrm>
            <a:off x="973631" y="508244"/>
            <a:ext cx="8875043" cy="1108747"/>
          </a:xfrm>
        </p:spPr>
        <p:txBody>
          <a:bodyPr>
            <a:normAutofit/>
          </a:bodyPr>
          <a:lstStyle/>
          <a:p>
            <a:pPr marL="0" indent="0">
              <a:buNone/>
            </a:pPr>
            <a:r>
              <a:rPr lang="en-US" sz="1400" dirty="0"/>
              <a:t>The </a:t>
            </a:r>
            <a:r>
              <a:rPr lang="en-US" sz="1400" b="1" dirty="0">
                <a:solidFill>
                  <a:schemeClr val="accent2">
                    <a:lumMod val="75000"/>
                  </a:schemeClr>
                </a:solidFill>
              </a:rPr>
              <a:t>First industrial revolution </a:t>
            </a:r>
            <a:r>
              <a:rPr lang="en-US" sz="1400" dirty="0"/>
              <a:t>began with the mechanization and mechanical power generation in 1800s. It brought the transition from manual work to the first manufacturing processes (mainly in the textile industry). An improved quality of life was a main driver of the change. </a:t>
            </a:r>
          </a:p>
        </p:txBody>
      </p:sp>
      <p:sp>
        <p:nvSpPr>
          <p:cNvPr id="4" name="Title 1">
            <a:extLst>
              <a:ext uri="{FF2B5EF4-FFF2-40B4-BE49-F238E27FC236}">
                <a16:creationId xmlns:a16="http://schemas.microsoft.com/office/drawing/2014/main" id="{5A3CE9EB-32C5-473F-A9F3-E513E5BAFD0D}"/>
              </a:ext>
            </a:extLst>
          </p:cNvPr>
          <p:cNvSpPr>
            <a:spLocks noGrp="1"/>
          </p:cNvSpPr>
          <p:nvPr>
            <p:ph type="title"/>
          </p:nvPr>
        </p:nvSpPr>
        <p:spPr>
          <a:xfrm>
            <a:off x="973631" y="219028"/>
            <a:ext cx="9905998" cy="380066"/>
          </a:xfrm>
        </p:spPr>
        <p:txBody>
          <a:bodyPr>
            <a:normAutofit/>
          </a:bodyPr>
          <a:lstStyle/>
          <a:p>
            <a:pPr algn="ctr"/>
            <a:r>
              <a:rPr lang="en-US" sz="2000" dirty="0"/>
              <a:t>History of Industry 4.0</a:t>
            </a:r>
          </a:p>
        </p:txBody>
      </p:sp>
      <p:pic>
        <p:nvPicPr>
          <p:cNvPr id="6" name="Picture 5">
            <a:extLst>
              <a:ext uri="{FF2B5EF4-FFF2-40B4-BE49-F238E27FC236}">
                <a16:creationId xmlns:a16="http://schemas.microsoft.com/office/drawing/2014/main" id="{7F9C81F4-C59F-4339-9AA5-D80BE221BCBB}"/>
              </a:ext>
            </a:extLst>
          </p:cNvPr>
          <p:cNvPicPr>
            <a:picLocks noChangeAspect="1"/>
          </p:cNvPicPr>
          <p:nvPr/>
        </p:nvPicPr>
        <p:blipFill>
          <a:blip r:embed="rId2"/>
          <a:stretch>
            <a:fillRect/>
          </a:stretch>
        </p:blipFill>
        <p:spPr>
          <a:xfrm>
            <a:off x="9732398" y="502054"/>
            <a:ext cx="1485970" cy="990647"/>
          </a:xfrm>
          <a:prstGeom prst="rect">
            <a:avLst/>
          </a:prstGeom>
        </p:spPr>
      </p:pic>
      <p:sp>
        <p:nvSpPr>
          <p:cNvPr id="7" name="Rectangle 6">
            <a:extLst>
              <a:ext uri="{FF2B5EF4-FFF2-40B4-BE49-F238E27FC236}">
                <a16:creationId xmlns:a16="http://schemas.microsoft.com/office/drawing/2014/main" id="{54E54A44-96B9-41A2-8306-728A826BC9E3}"/>
              </a:ext>
            </a:extLst>
          </p:cNvPr>
          <p:cNvSpPr/>
          <p:nvPr/>
        </p:nvSpPr>
        <p:spPr>
          <a:xfrm>
            <a:off x="9655966" y="1448453"/>
            <a:ext cx="2536034" cy="276999"/>
          </a:xfrm>
          <a:prstGeom prst="rect">
            <a:avLst/>
          </a:prstGeom>
        </p:spPr>
        <p:txBody>
          <a:bodyPr wrap="square">
            <a:spAutoFit/>
          </a:bodyPr>
          <a:lstStyle/>
          <a:p>
            <a:r>
              <a:rPr lang="en-US" sz="600" dirty="0">
                <a:latin typeface="ClanPro"/>
              </a:rPr>
              <a:t>Image from </a:t>
            </a:r>
            <a:r>
              <a:rPr lang="en-US" sz="600" dirty="0" err="1">
                <a:latin typeface="ClanPro"/>
              </a:rPr>
              <a:t>Pixabay</a:t>
            </a:r>
            <a:br>
              <a:rPr lang="en-US" sz="600" dirty="0">
                <a:latin typeface="ClanPro"/>
              </a:rPr>
            </a:br>
            <a:r>
              <a:rPr lang="en-US" sz="600" dirty="0">
                <a:hlinkClick r:id="rId3"/>
              </a:rPr>
              <a:t>https://www.pexels.com/photo/high-angle-view-of-a-man-256381/</a:t>
            </a:r>
            <a:r>
              <a:rPr lang="en-US" sz="600" dirty="0"/>
              <a:t> </a:t>
            </a:r>
            <a:endParaRPr lang="en-US" sz="1100" dirty="0">
              <a:latin typeface="ClanPro"/>
            </a:endParaRPr>
          </a:p>
        </p:txBody>
      </p:sp>
      <p:pic>
        <p:nvPicPr>
          <p:cNvPr id="10" name="Picture 9">
            <a:extLst>
              <a:ext uri="{FF2B5EF4-FFF2-40B4-BE49-F238E27FC236}">
                <a16:creationId xmlns:a16="http://schemas.microsoft.com/office/drawing/2014/main" id="{9F4FF658-4AA1-4C5B-81FF-4231B5C4486F}"/>
              </a:ext>
            </a:extLst>
          </p:cNvPr>
          <p:cNvPicPr>
            <a:picLocks noChangeAspect="1"/>
          </p:cNvPicPr>
          <p:nvPr/>
        </p:nvPicPr>
        <p:blipFill>
          <a:blip r:embed="rId4"/>
          <a:stretch>
            <a:fillRect/>
          </a:stretch>
        </p:blipFill>
        <p:spPr>
          <a:xfrm>
            <a:off x="1100863" y="1932935"/>
            <a:ext cx="1533668" cy="999280"/>
          </a:xfrm>
          <a:prstGeom prst="rect">
            <a:avLst/>
          </a:prstGeom>
        </p:spPr>
      </p:pic>
      <p:sp>
        <p:nvSpPr>
          <p:cNvPr id="11" name="Rectangle 10">
            <a:extLst>
              <a:ext uri="{FF2B5EF4-FFF2-40B4-BE49-F238E27FC236}">
                <a16:creationId xmlns:a16="http://schemas.microsoft.com/office/drawing/2014/main" id="{B462CD64-CDD8-4F2C-A412-46EE13586E43}"/>
              </a:ext>
            </a:extLst>
          </p:cNvPr>
          <p:cNvSpPr/>
          <p:nvPr/>
        </p:nvSpPr>
        <p:spPr>
          <a:xfrm>
            <a:off x="993705" y="2895888"/>
            <a:ext cx="2536034" cy="276999"/>
          </a:xfrm>
          <a:prstGeom prst="rect">
            <a:avLst/>
          </a:prstGeom>
        </p:spPr>
        <p:txBody>
          <a:bodyPr wrap="square">
            <a:spAutoFit/>
          </a:bodyPr>
          <a:lstStyle/>
          <a:p>
            <a:r>
              <a:rPr lang="en-US" sz="600" dirty="0">
                <a:latin typeface="ClanPro"/>
              </a:rPr>
              <a:t>Image from </a:t>
            </a:r>
            <a:r>
              <a:rPr lang="en-US" sz="600" dirty="0" err="1">
                <a:latin typeface="ClanPro"/>
              </a:rPr>
              <a:t>Pixabay</a:t>
            </a:r>
            <a:br>
              <a:rPr lang="en-US" sz="600" dirty="0">
                <a:latin typeface="ClanPro"/>
              </a:rPr>
            </a:br>
            <a:r>
              <a:rPr lang="en-US" sz="600" dirty="0">
                <a:hlinkClick r:id="rId5"/>
              </a:rPr>
              <a:t>https://pixabay.com/vectors/factory-car-engine-assembling-35104/</a:t>
            </a:r>
            <a:r>
              <a:rPr lang="en-US" sz="600" dirty="0"/>
              <a:t> </a:t>
            </a:r>
            <a:endParaRPr lang="en-US" sz="1100" dirty="0">
              <a:latin typeface="ClanPro"/>
            </a:endParaRPr>
          </a:p>
        </p:txBody>
      </p:sp>
      <p:sp>
        <p:nvSpPr>
          <p:cNvPr id="12" name="Rectangle 11">
            <a:extLst>
              <a:ext uri="{FF2B5EF4-FFF2-40B4-BE49-F238E27FC236}">
                <a16:creationId xmlns:a16="http://schemas.microsoft.com/office/drawing/2014/main" id="{027727EB-C13E-4DC5-AF0D-AB36CB74CBE3}"/>
              </a:ext>
            </a:extLst>
          </p:cNvPr>
          <p:cNvSpPr/>
          <p:nvPr/>
        </p:nvSpPr>
        <p:spPr>
          <a:xfrm>
            <a:off x="9665286" y="4352804"/>
            <a:ext cx="2536034" cy="276999"/>
          </a:xfrm>
          <a:prstGeom prst="rect">
            <a:avLst/>
          </a:prstGeom>
        </p:spPr>
        <p:txBody>
          <a:bodyPr wrap="square">
            <a:spAutoFit/>
          </a:bodyPr>
          <a:lstStyle/>
          <a:p>
            <a:r>
              <a:rPr lang="en-US" sz="600" dirty="0">
                <a:latin typeface="ClanPro"/>
              </a:rPr>
              <a:t>Image from </a:t>
            </a:r>
            <a:r>
              <a:rPr lang="en-US" sz="600" dirty="0" err="1">
                <a:latin typeface="ClanPro"/>
              </a:rPr>
              <a:t>Pixabay</a:t>
            </a:r>
            <a:br>
              <a:rPr lang="en-US" sz="600" dirty="0">
                <a:latin typeface="ClanPro"/>
              </a:rPr>
            </a:br>
            <a:r>
              <a:rPr lang="en-US" sz="600" dirty="0">
                <a:hlinkClick r:id="rId6"/>
              </a:rPr>
              <a:t>https://pixabay.com/photos/company-factory-production-186980/</a:t>
            </a:r>
            <a:r>
              <a:rPr lang="en-US" sz="600" dirty="0"/>
              <a:t> </a:t>
            </a:r>
            <a:endParaRPr lang="en-US" sz="1100" dirty="0">
              <a:latin typeface="ClanPro"/>
            </a:endParaRPr>
          </a:p>
        </p:txBody>
      </p:sp>
      <p:sp>
        <p:nvSpPr>
          <p:cNvPr id="13" name="Rectangle 12">
            <a:extLst>
              <a:ext uri="{FF2B5EF4-FFF2-40B4-BE49-F238E27FC236}">
                <a16:creationId xmlns:a16="http://schemas.microsoft.com/office/drawing/2014/main" id="{6619143D-755E-487B-B7D6-2D99CF90B0CB}"/>
              </a:ext>
            </a:extLst>
          </p:cNvPr>
          <p:cNvSpPr/>
          <p:nvPr/>
        </p:nvSpPr>
        <p:spPr>
          <a:xfrm>
            <a:off x="1026914" y="5868333"/>
            <a:ext cx="2536034" cy="276999"/>
          </a:xfrm>
          <a:prstGeom prst="rect">
            <a:avLst/>
          </a:prstGeom>
        </p:spPr>
        <p:txBody>
          <a:bodyPr wrap="square">
            <a:spAutoFit/>
          </a:bodyPr>
          <a:lstStyle/>
          <a:p>
            <a:r>
              <a:rPr lang="en-US" sz="600" dirty="0">
                <a:latin typeface="ClanPro"/>
              </a:rPr>
              <a:t>Image from </a:t>
            </a:r>
            <a:r>
              <a:rPr lang="en-US" sz="600" dirty="0" err="1">
                <a:latin typeface="ClanPro"/>
              </a:rPr>
              <a:t>Pixabay</a:t>
            </a:r>
            <a:endParaRPr lang="en-US" sz="600" dirty="0">
              <a:latin typeface="ClanPro"/>
            </a:endParaRPr>
          </a:p>
          <a:p>
            <a:r>
              <a:rPr lang="en-US" sz="600" dirty="0">
                <a:latin typeface="ClanPro"/>
                <a:hlinkClick r:id="rId7"/>
              </a:rPr>
              <a:t>https://pixabay.com/photos/industrial-4-0-information-2470457/</a:t>
            </a:r>
            <a:r>
              <a:rPr lang="en-US" sz="600" dirty="0">
                <a:latin typeface="ClanPro"/>
              </a:rPr>
              <a:t> </a:t>
            </a:r>
          </a:p>
        </p:txBody>
      </p:sp>
      <p:pic>
        <p:nvPicPr>
          <p:cNvPr id="15" name="Picture 14">
            <a:extLst>
              <a:ext uri="{FF2B5EF4-FFF2-40B4-BE49-F238E27FC236}">
                <a16:creationId xmlns:a16="http://schemas.microsoft.com/office/drawing/2014/main" id="{2D218963-7CED-48B6-8BFC-D2A7BEB0BD60}"/>
              </a:ext>
            </a:extLst>
          </p:cNvPr>
          <p:cNvPicPr>
            <a:picLocks noChangeAspect="1"/>
          </p:cNvPicPr>
          <p:nvPr/>
        </p:nvPicPr>
        <p:blipFill>
          <a:blip r:embed="rId8"/>
          <a:stretch>
            <a:fillRect/>
          </a:stretch>
        </p:blipFill>
        <p:spPr>
          <a:xfrm>
            <a:off x="9740040" y="3241377"/>
            <a:ext cx="1478328" cy="1108746"/>
          </a:xfrm>
          <a:prstGeom prst="rect">
            <a:avLst/>
          </a:prstGeom>
        </p:spPr>
      </p:pic>
      <p:sp>
        <p:nvSpPr>
          <p:cNvPr id="16" name="Content Placeholder 2">
            <a:extLst>
              <a:ext uri="{FF2B5EF4-FFF2-40B4-BE49-F238E27FC236}">
                <a16:creationId xmlns:a16="http://schemas.microsoft.com/office/drawing/2014/main" id="{264D42AB-5C89-4A56-80F6-BE7588B1360E}"/>
              </a:ext>
            </a:extLst>
          </p:cNvPr>
          <p:cNvSpPr txBox="1">
            <a:spLocks/>
          </p:cNvSpPr>
          <p:nvPr/>
        </p:nvSpPr>
        <p:spPr>
          <a:xfrm>
            <a:off x="2862163" y="2046792"/>
            <a:ext cx="8356205" cy="96820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700" dirty="0"/>
              <a:t>The </a:t>
            </a:r>
            <a:r>
              <a:rPr lang="en-US" sz="2700" b="1" dirty="0">
                <a:solidFill>
                  <a:schemeClr val="accent2">
                    <a:lumMod val="75000"/>
                  </a:schemeClr>
                </a:solidFill>
              </a:rPr>
              <a:t>Second industrial revolution </a:t>
            </a:r>
            <a:r>
              <a:rPr lang="en-US" sz="2700" dirty="0"/>
              <a:t>was triggered by electrification that enabled industrialization and mass production. </a:t>
            </a:r>
            <a:br>
              <a:rPr lang="en-US" sz="2700" dirty="0"/>
            </a:br>
            <a:r>
              <a:rPr lang="en-US" sz="2700" dirty="0"/>
              <a:t>It was a period when advances in steel production, electricity and petroleum caused a series of innovations that changed society. With the production of cost effective steel, railroads were expanded and more industrial machines were built.</a:t>
            </a:r>
            <a:endParaRPr lang="en-US" dirty="0"/>
          </a:p>
        </p:txBody>
      </p:sp>
      <p:sp>
        <p:nvSpPr>
          <p:cNvPr id="18" name="Content Placeholder 2">
            <a:extLst>
              <a:ext uri="{FF2B5EF4-FFF2-40B4-BE49-F238E27FC236}">
                <a16:creationId xmlns:a16="http://schemas.microsoft.com/office/drawing/2014/main" id="{B60834D0-5640-4FF3-B60D-D17BF61199F1}"/>
              </a:ext>
            </a:extLst>
          </p:cNvPr>
          <p:cNvSpPr txBox="1">
            <a:spLocks/>
          </p:cNvSpPr>
          <p:nvPr/>
        </p:nvSpPr>
        <p:spPr>
          <a:xfrm>
            <a:off x="3129094" y="4832374"/>
            <a:ext cx="8162488" cy="117445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a:t>Today we are in the </a:t>
            </a:r>
            <a:r>
              <a:rPr lang="en-US" sz="3200" b="1" dirty="0">
                <a:solidFill>
                  <a:schemeClr val="accent2">
                    <a:lumMod val="75000"/>
                  </a:schemeClr>
                </a:solidFill>
              </a:rPr>
              <a:t>Fourth industrial revolution </a:t>
            </a:r>
            <a:r>
              <a:rPr lang="en-US" sz="3200" dirty="0"/>
              <a:t>that was triggered by the development of Information and Communications Technologies (ICT). Its technological basis is smart automation of cyber-physical systems with decentralized control and advanced connectivity (IoT functionalities). The consequence of this new technology for industrial production systems is reorganization of the automation systems to a self-</a:t>
            </a:r>
            <a:r>
              <a:rPr lang="en-US" sz="3200" dirty="0" err="1"/>
              <a:t>organising</a:t>
            </a:r>
            <a:r>
              <a:rPr lang="en-US" sz="3200" dirty="0"/>
              <a:t> cyber physical production system, that allows flexible mass custom production and flexibility in production quantity.</a:t>
            </a:r>
          </a:p>
        </p:txBody>
      </p:sp>
      <p:sp>
        <p:nvSpPr>
          <p:cNvPr id="19" name="Content Placeholder 2">
            <a:extLst>
              <a:ext uri="{FF2B5EF4-FFF2-40B4-BE49-F238E27FC236}">
                <a16:creationId xmlns:a16="http://schemas.microsoft.com/office/drawing/2014/main" id="{8FB9D202-734C-41BF-8908-F07A246D7B30}"/>
              </a:ext>
            </a:extLst>
          </p:cNvPr>
          <p:cNvSpPr txBox="1">
            <a:spLocks/>
          </p:cNvSpPr>
          <p:nvPr/>
        </p:nvSpPr>
        <p:spPr>
          <a:xfrm>
            <a:off x="973631" y="3134582"/>
            <a:ext cx="8875043" cy="110874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The </a:t>
            </a:r>
            <a:r>
              <a:rPr lang="en-US" b="1" dirty="0">
                <a:solidFill>
                  <a:schemeClr val="accent2">
                    <a:lumMod val="75000"/>
                  </a:schemeClr>
                </a:solidFill>
              </a:rPr>
              <a:t>Third industrial revolution </a:t>
            </a:r>
            <a:r>
              <a:rPr lang="en-US" dirty="0"/>
              <a:t>is characterized by the </a:t>
            </a:r>
            <a:r>
              <a:rPr lang="en-US" dirty="0" err="1"/>
              <a:t>digitalisation</a:t>
            </a:r>
            <a:r>
              <a:rPr lang="en-US" dirty="0"/>
              <a:t> with introduction of microelectronics and automation. In manufacturing this facilitates flexible production, where a variety of products is manufactured on flexible production lines with programmable machines. Such production systems however still do not have flexibility concerning production quantity.</a:t>
            </a:r>
          </a:p>
          <a:p>
            <a:pPr marL="0" indent="0">
              <a:buFont typeface="Arial" panose="020B0604020202020204" pitchFamily="34" charset="0"/>
              <a:buNone/>
            </a:pPr>
            <a:endParaRPr lang="en-US" dirty="0"/>
          </a:p>
        </p:txBody>
      </p:sp>
      <p:pic>
        <p:nvPicPr>
          <p:cNvPr id="21" name="Picture 20">
            <a:extLst>
              <a:ext uri="{FF2B5EF4-FFF2-40B4-BE49-F238E27FC236}">
                <a16:creationId xmlns:a16="http://schemas.microsoft.com/office/drawing/2014/main" id="{C5817822-ADDB-4B87-A7AF-AC05A08BBB01}"/>
              </a:ext>
            </a:extLst>
          </p:cNvPr>
          <p:cNvPicPr>
            <a:picLocks noChangeAspect="1"/>
          </p:cNvPicPr>
          <p:nvPr/>
        </p:nvPicPr>
        <p:blipFill>
          <a:blip r:embed="rId9"/>
          <a:stretch>
            <a:fillRect/>
          </a:stretch>
        </p:blipFill>
        <p:spPr>
          <a:xfrm>
            <a:off x="1100863" y="4906879"/>
            <a:ext cx="1485970" cy="989873"/>
          </a:xfrm>
          <a:prstGeom prst="rect">
            <a:avLst/>
          </a:prstGeom>
        </p:spPr>
      </p:pic>
      <p:sp>
        <p:nvSpPr>
          <p:cNvPr id="2" name="Rectangle 1"/>
          <p:cNvSpPr/>
          <p:nvPr/>
        </p:nvSpPr>
        <p:spPr>
          <a:xfrm>
            <a:off x="8563845" y="6361922"/>
            <a:ext cx="4089973" cy="615553"/>
          </a:xfrm>
          <a:prstGeom prst="rect">
            <a:avLst/>
          </a:prstGeom>
        </p:spPr>
        <p:txBody>
          <a:bodyPr wrap="square">
            <a:spAutoFit/>
          </a:bodyPr>
          <a:lstStyle/>
          <a:p>
            <a:r>
              <a:rPr lang="en-US" sz="1600" dirty="0"/>
              <a:t>Exercise: </a:t>
            </a:r>
            <a:r>
              <a:rPr lang="en-US" sz="1600" u="sng" dirty="0">
                <a:hlinkClick r:id="rId10"/>
              </a:rPr>
              <a:t>https://h5p.org/node/705116</a:t>
            </a:r>
            <a:endParaRPr lang="en-GB" sz="1600" dirty="0"/>
          </a:p>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57334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5157" y="6336145"/>
            <a:ext cx="5544877" cy="369332"/>
          </a:xfrm>
          <a:prstGeom prst="rect">
            <a:avLst/>
          </a:prstGeom>
        </p:spPr>
        <p:txBody>
          <a:bodyPr wrap="square">
            <a:spAutoFit/>
          </a:bodyPr>
          <a:lstStyle/>
          <a:p>
            <a:r>
              <a:rPr lang="en-US" sz="1600" dirty="0"/>
              <a:t>Exercise can be found in the link </a:t>
            </a:r>
            <a:r>
              <a:rPr lang="en-GB" sz="1600" dirty="0">
                <a:hlinkClick r:id="rId2"/>
              </a:rPr>
              <a:t>https://h5p.org/node/705116</a:t>
            </a:r>
            <a:r>
              <a:rPr lang="en-US" dirty="0"/>
              <a:t>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701" y="101494"/>
            <a:ext cx="4759788" cy="6234651"/>
          </a:xfrm>
          <a:prstGeom prst="rect">
            <a:avLst/>
          </a:prstGeom>
        </p:spPr>
      </p:pic>
      <p:sp>
        <p:nvSpPr>
          <p:cNvPr id="8" name="Slide Number Placeholder 7"/>
          <p:cNvSpPr>
            <a:spLocks noGrp="1"/>
          </p:cNvSpPr>
          <p:nvPr>
            <p:ph type="sldNum" sz="quarter" idx="12"/>
          </p:nvPr>
        </p:nvSpPr>
        <p:spPr/>
        <p:txBody>
          <a:bodyPr/>
          <a:lstStyle/>
          <a:p>
            <a:fld id="{6D22F896-40B5-4ADD-8801-0D06FADFA095}" type="slidenum">
              <a:rPr lang="en-US" smtClean="0"/>
              <a:t>12</a:t>
            </a:fld>
            <a:endParaRPr lang="en-US" dirty="0"/>
          </a:p>
        </p:txBody>
      </p:sp>
      <p:sp>
        <p:nvSpPr>
          <p:cNvPr id="9" name="Rechteck: obere Ecken abgeschnitten 3">
            <a:extLst>
              <a:ext uri="{FF2B5EF4-FFF2-40B4-BE49-F238E27FC236}">
                <a16:creationId xmlns:a16="http://schemas.microsoft.com/office/drawing/2014/main" id="{C5352AF0-FD05-4FFC-A239-1D2F586CA25C}"/>
              </a:ext>
            </a:extLst>
          </p:cNvPr>
          <p:cNvSpPr/>
          <p:nvPr/>
        </p:nvSpPr>
        <p:spPr>
          <a:xfrm rot="5400000">
            <a:off x="-463459" y="3095825"/>
            <a:ext cx="1647354" cy="720436"/>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solidFill>
                  <a:schemeClr val="bg1"/>
                </a:solidFill>
              </a:rPr>
              <a:t>TASK</a:t>
            </a:r>
          </a:p>
        </p:txBody>
      </p:sp>
    </p:spTree>
    <p:extLst>
      <p:ext uri="{BB962C8B-B14F-4D97-AF65-F5344CB8AC3E}">
        <p14:creationId xmlns:p14="http://schemas.microsoft.com/office/powerpoint/2010/main" val="99645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5862-4280-4EB6-BA44-61F6AA637F15}"/>
              </a:ext>
            </a:extLst>
          </p:cNvPr>
          <p:cNvSpPr>
            <a:spLocks noGrp="1"/>
          </p:cNvSpPr>
          <p:nvPr>
            <p:ph type="title"/>
          </p:nvPr>
        </p:nvSpPr>
        <p:spPr>
          <a:xfrm>
            <a:off x="1143001" y="287327"/>
            <a:ext cx="9905998" cy="1085441"/>
          </a:xfrm>
        </p:spPr>
        <p:txBody>
          <a:bodyPr>
            <a:normAutofit/>
          </a:bodyPr>
          <a:lstStyle/>
          <a:p>
            <a:pPr algn="ctr"/>
            <a:r>
              <a:rPr lang="en-US" sz="3200" dirty="0"/>
              <a:t>industry 4.0 - The Fourth Industrial Revolution</a:t>
            </a:r>
          </a:p>
        </p:txBody>
      </p:sp>
      <p:pic>
        <p:nvPicPr>
          <p:cNvPr id="5" name="Content Placeholder 4">
            <a:hlinkClick r:id="rId2"/>
            <a:extLst>
              <a:ext uri="{FF2B5EF4-FFF2-40B4-BE49-F238E27FC236}">
                <a16:creationId xmlns:a16="http://schemas.microsoft.com/office/drawing/2014/main" id="{10184042-3833-450D-A436-0709200E4206}"/>
              </a:ext>
            </a:extLst>
          </p:cNvPr>
          <p:cNvPicPr>
            <a:picLocks noGrp="1" noChangeAspect="1"/>
          </p:cNvPicPr>
          <p:nvPr>
            <p:ph idx="1"/>
          </p:nvPr>
        </p:nvPicPr>
        <p:blipFill>
          <a:blip r:embed="rId3"/>
          <a:stretch>
            <a:fillRect/>
          </a:stretch>
        </p:blipFill>
        <p:spPr>
          <a:xfrm>
            <a:off x="3240503" y="2552976"/>
            <a:ext cx="5878772" cy="3225521"/>
          </a:xfrm>
        </p:spPr>
      </p:pic>
      <p:sp>
        <p:nvSpPr>
          <p:cNvPr id="6" name="Rectangle 5">
            <a:extLst>
              <a:ext uri="{FF2B5EF4-FFF2-40B4-BE49-F238E27FC236}">
                <a16:creationId xmlns:a16="http://schemas.microsoft.com/office/drawing/2014/main" id="{E2B4E358-8195-4D24-936A-DC88454E9F5E}"/>
              </a:ext>
            </a:extLst>
          </p:cNvPr>
          <p:cNvSpPr/>
          <p:nvPr/>
        </p:nvSpPr>
        <p:spPr>
          <a:xfrm>
            <a:off x="3813152" y="6129018"/>
            <a:ext cx="4733475" cy="369332"/>
          </a:xfrm>
          <a:prstGeom prst="rect">
            <a:avLst/>
          </a:prstGeom>
        </p:spPr>
        <p:txBody>
          <a:bodyPr wrap="none">
            <a:spAutoFit/>
          </a:bodyPr>
          <a:lstStyle/>
          <a:p>
            <a:r>
              <a:rPr lang="en-US" dirty="0">
                <a:hlinkClick r:id="rId2"/>
              </a:rPr>
              <a:t>https://www.youtube.com/watch?v=HPRURtORnis</a:t>
            </a:r>
            <a:endParaRPr lang="en-US" dirty="0"/>
          </a:p>
        </p:txBody>
      </p:sp>
      <p:sp>
        <p:nvSpPr>
          <p:cNvPr id="7" name="Rectangle 6">
            <a:extLst>
              <a:ext uri="{FF2B5EF4-FFF2-40B4-BE49-F238E27FC236}">
                <a16:creationId xmlns:a16="http://schemas.microsoft.com/office/drawing/2014/main" id="{EDAF9200-EE45-4024-922F-2A5059E9742E}"/>
              </a:ext>
            </a:extLst>
          </p:cNvPr>
          <p:cNvSpPr/>
          <p:nvPr/>
        </p:nvSpPr>
        <p:spPr>
          <a:xfrm>
            <a:off x="1507477" y="1215457"/>
            <a:ext cx="9400668" cy="1015663"/>
          </a:xfrm>
          <a:prstGeom prst="rect">
            <a:avLst/>
          </a:prstGeom>
        </p:spPr>
        <p:txBody>
          <a:bodyPr wrap="square">
            <a:spAutoFit/>
          </a:bodyPr>
          <a:lstStyle/>
          <a:p>
            <a:pPr algn="ctr"/>
            <a:r>
              <a:rPr lang="en-US" sz="2000" dirty="0"/>
              <a:t>Check out this </a:t>
            </a:r>
            <a:r>
              <a:rPr lang="en-US" sz="2000" dirty="0">
                <a:hlinkClick r:id="rId2"/>
              </a:rPr>
              <a:t>video</a:t>
            </a:r>
            <a:r>
              <a:rPr lang="en-US" sz="2000" dirty="0"/>
              <a:t>, produced by the Siemens company regarding Industry 4.0 and the vision of tomorrow's manufacturing…</a:t>
            </a:r>
            <a:br>
              <a:rPr lang="en-US" sz="2000" dirty="0"/>
            </a:br>
            <a:r>
              <a:rPr lang="en-US" sz="2000" dirty="0"/>
              <a:t>What are your thoughts on this?</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
        <p:nvSpPr>
          <p:cNvPr id="9" name="Rechteck: obere Ecken abgeschnitten 3">
            <a:extLst>
              <a:ext uri="{FF2B5EF4-FFF2-40B4-BE49-F238E27FC236}">
                <a16:creationId xmlns:a16="http://schemas.microsoft.com/office/drawing/2014/main" id="{C5352AF0-FD05-4FFC-A239-1D2F586CA25C}"/>
              </a:ext>
            </a:extLst>
          </p:cNvPr>
          <p:cNvSpPr/>
          <p:nvPr/>
        </p:nvSpPr>
        <p:spPr>
          <a:xfrm rot="5400000">
            <a:off x="-463459" y="3095825"/>
            <a:ext cx="1647354" cy="720436"/>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solidFill>
                  <a:schemeClr val="bg1"/>
                </a:solidFill>
              </a:rPr>
              <a:t>TASK</a:t>
            </a:r>
          </a:p>
        </p:txBody>
      </p:sp>
    </p:spTree>
    <p:extLst>
      <p:ext uri="{BB962C8B-B14F-4D97-AF65-F5344CB8AC3E}">
        <p14:creationId xmlns:p14="http://schemas.microsoft.com/office/powerpoint/2010/main" val="290856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46" name="TextBox 46"/>
          <p:cNvSpPr txBox="1"/>
          <p:nvPr/>
        </p:nvSpPr>
        <p:spPr>
          <a:xfrm>
            <a:off x="1001267" y="3358490"/>
            <a:ext cx="2933424" cy="1951101"/>
          </a:xfrm>
          <a:prstGeom prst="rect">
            <a:avLst/>
          </a:prstGeom>
          <a:noFill/>
        </p:spPr>
        <p:txBody>
          <a:bodyPr wrap="square" lIns="0" tIns="0" rIns="0" bIns="0" rtlCol="0">
            <a:spAutoFit/>
          </a:bodyPr>
          <a:lstStyle/>
          <a:p>
            <a:pPr marL="0">
              <a:lnSpc>
                <a:spcPct val="100000"/>
              </a:lnSpc>
            </a:pPr>
            <a:r>
              <a:rPr lang="en-US" altLang="zh-CN" sz="1600" b="1" spc="-50" dirty="0">
                <a:solidFill>
                  <a:srgbClr val="FEFEFE"/>
                </a:solidFill>
                <a:ea typeface="Times New Roman"/>
              </a:rPr>
              <a:t>Universität</a:t>
            </a:r>
            <a:r>
              <a:rPr lang="en-US" altLang="zh-CN" sz="1600" b="1" spc="15" dirty="0">
                <a:solidFill>
                  <a:srgbClr val="FEFEFE"/>
                </a:solidFill>
                <a:cs typeface="Times New Roman"/>
              </a:rPr>
              <a:t> </a:t>
            </a:r>
            <a:r>
              <a:rPr lang="en-US" altLang="zh-CN" sz="1600" b="1" spc="-60" dirty="0">
                <a:solidFill>
                  <a:srgbClr val="FEFEFE"/>
                </a:solidFill>
                <a:ea typeface="Times New Roman"/>
              </a:rPr>
              <a:t>Paderborn</a:t>
            </a:r>
          </a:p>
          <a:p>
            <a:pPr marL="0" hangingPunct="0">
              <a:lnSpc>
                <a:spcPct val="99583"/>
              </a:lnSpc>
            </a:pPr>
            <a:r>
              <a:rPr lang="en-US" altLang="zh-CN" sz="1600" spc="-30" dirty="0">
                <a:solidFill>
                  <a:srgbClr val="FEFEFE"/>
                </a:solidFill>
                <a:ea typeface="Times New Roman"/>
              </a:rPr>
              <a:t>Department</a:t>
            </a:r>
            <a:r>
              <a:rPr lang="en-US" altLang="zh-CN" sz="1600" spc="-204" dirty="0">
                <a:solidFill>
                  <a:srgbClr val="FEFEFE"/>
                </a:solidFill>
                <a:cs typeface="Times New Roman"/>
              </a:rPr>
              <a:t> </a:t>
            </a:r>
            <a:r>
              <a:rPr lang="en-US" altLang="zh-CN" sz="1600" spc="-25" dirty="0">
                <a:solidFill>
                  <a:srgbClr val="FEFEFE"/>
                </a:solidFill>
                <a:ea typeface="Times New Roman"/>
              </a:rPr>
              <a:t>Wirtschaftspädagogik</a:t>
            </a:r>
            <a:r>
              <a:rPr lang="en-US" altLang="zh-CN" sz="1600" dirty="0">
                <a:solidFill>
                  <a:srgbClr val="FEFEFE"/>
                </a:solidFill>
                <a:cs typeface="Times New Roman"/>
              </a:rPr>
              <a:t> </a:t>
            </a:r>
            <a:r>
              <a:rPr lang="en-US" altLang="zh-CN" sz="1600" spc="-55" dirty="0">
                <a:solidFill>
                  <a:srgbClr val="FEFEFE"/>
                </a:solidFill>
                <a:ea typeface="Times New Roman"/>
              </a:rPr>
              <a:t>Lehrstuhl</a:t>
            </a:r>
            <a:r>
              <a:rPr lang="en-US" altLang="zh-CN" sz="1600" spc="-25" dirty="0">
                <a:solidFill>
                  <a:srgbClr val="FEFEFE"/>
                </a:solidFill>
                <a:cs typeface="Times New Roman"/>
              </a:rPr>
              <a:t> </a:t>
            </a:r>
            <a:r>
              <a:rPr lang="en-US" altLang="zh-CN" sz="1600" spc="-55" dirty="0">
                <a:solidFill>
                  <a:srgbClr val="FEFEFE"/>
                </a:solidFill>
                <a:ea typeface="Times New Roman"/>
              </a:rPr>
              <a:t>Wirtschaftspädagogik</a:t>
            </a:r>
            <a:r>
              <a:rPr lang="en-US" altLang="zh-CN" sz="1600" spc="-30" dirty="0">
                <a:solidFill>
                  <a:srgbClr val="FEFEFE"/>
                </a:solidFill>
                <a:cs typeface="Times New Roman"/>
              </a:rPr>
              <a:t> </a:t>
            </a:r>
            <a:r>
              <a:rPr lang="en-US" altLang="zh-CN" sz="1600" spc="-55" dirty="0">
                <a:solidFill>
                  <a:srgbClr val="FEFEFE"/>
                </a:solidFill>
                <a:ea typeface="Times New Roman"/>
              </a:rPr>
              <a:t>II</a:t>
            </a:r>
            <a:r>
              <a:rPr lang="en-US" altLang="zh-CN" sz="1600" dirty="0">
                <a:solidFill>
                  <a:srgbClr val="FEFEFE"/>
                </a:solidFill>
                <a:cs typeface="Times New Roman"/>
              </a:rPr>
              <a:t> </a:t>
            </a:r>
            <a:r>
              <a:rPr lang="en-US" altLang="zh-CN" sz="1600" spc="-80" dirty="0">
                <a:solidFill>
                  <a:srgbClr val="FEFEFE"/>
                </a:solidFill>
                <a:ea typeface="Times New Roman"/>
              </a:rPr>
              <a:t>Warburger</a:t>
            </a:r>
            <a:r>
              <a:rPr lang="en-US" altLang="zh-CN" sz="1600" spc="-34" dirty="0">
                <a:solidFill>
                  <a:srgbClr val="FEFEFE"/>
                </a:solidFill>
                <a:cs typeface="Times New Roman"/>
              </a:rPr>
              <a:t> </a:t>
            </a:r>
            <a:r>
              <a:rPr lang="en-US" altLang="zh-CN" sz="1600" spc="-60" dirty="0">
                <a:solidFill>
                  <a:srgbClr val="FEFEFE"/>
                </a:solidFill>
                <a:ea typeface="Times New Roman"/>
              </a:rPr>
              <a:t>Str.</a:t>
            </a:r>
            <a:r>
              <a:rPr lang="en-US" altLang="zh-CN" sz="1600" spc="-45" dirty="0">
                <a:solidFill>
                  <a:srgbClr val="FEFEFE"/>
                </a:solidFill>
                <a:cs typeface="Times New Roman"/>
              </a:rPr>
              <a:t> </a:t>
            </a:r>
            <a:r>
              <a:rPr lang="en-US" altLang="zh-CN" sz="1600" spc="-69" dirty="0">
                <a:solidFill>
                  <a:srgbClr val="FEFEFE"/>
                </a:solidFill>
                <a:ea typeface="Times New Roman"/>
              </a:rPr>
              <a:t>100</a:t>
            </a:r>
          </a:p>
          <a:p>
            <a:pPr marL="0">
              <a:lnSpc>
                <a:spcPct val="100000"/>
              </a:lnSpc>
            </a:pPr>
            <a:r>
              <a:rPr lang="en-US" altLang="zh-CN" sz="1600" spc="-25" dirty="0">
                <a:solidFill>
                  <a:srgbClr val="FEFEFE"/>
                </a:solidFill>
                <a:ea typeface="Times New Roman"/>
              </a:rPr>
              <a:t>33098</a:t>
            </a:r>
            <a:r>
              <a:rPr lang="en-US" altLang="zh-CN" sz="1600" spc="30" dirty="0">
                <a:solidFill>
                  <a:srgbClr val="FEFEFE"/>
                </a:solidFill>
                <a:cs typeface="Times New Roman"/>
              </a:rPr>
              <a:t> </a:t>
            </a:r>
            <a:r>
              <a:rPr lang="en-US" altLang="zh-CN" sz="1600" spc="-25" dirty="0">
                <a:solidFill>
                  <a:srgbClr val="FEFEFE"/>
                </a:solidFill>
                <a:ea typeface="Times New Roman"/>
              </a:rPr>
              <a:t>Paderborn</a:t>
            </a:r>
          </a:p>
          <a:p>
            <a:pPr>
              <a:lnSpc>
                <a:spcPts val="1920"/>
              </a:lnSpc>
            </a:pPr>
            <a:endParaRPr lang="en-US" dirty="0"/>
          </a:p>
          <a:p>
            <a:pPr marL="0">
              <a:lnSpc>
                <a:spcPct val="100000"/>
              </a:lnSpc>
            </a:pPr>
            <a:r>
              <a:rPr lang="en-US" altLang="zh-CN" sz="1600" b="1" spc="10" dirty="0">
                <a:solidFill>
                  <a:srgbClr val="FEFEFE"/>
                </a:solidFill>
                <a:ea typeface="Times New Roman"/>
              </a:rPr>
              <a:t>http://www.</a:t>
            </a:r>
            <a:r>
              <a:rPr lang="en-US" altLang="zh-CN" sz="1600" b="1" spc="5" dirty="0">
                <a:solidFill>
                  <a:srgbClr val="FEFEFE"/>
                </a:solidFill>
                <a:ea typeface="Times New Roman"/>
              </a:rPr>
              <a:t>upb.de/wipaed</a:t>
            </a:r>
          </a:p>
          <a:p>
            <a:pPr marL="0">
              <a:lnSpc>
                <a:spcPct val="100000"/>
              </a:lnSpc>
            </a:pPr>
            <a:r>
              <a:rPr lang="en-US" altLang="zh-CN" sz="1600" b="1" spc="-20" dirty="0">
                <a:solidFill>
                  <a:srgbClr val="FEFEFE"/>
                </a:solidFill>
                <a:ea typeface="Times New Roman"/>
              </a:rPr>
              <a:t>http://digivet.e</a:t>
            </a:r>
            <a:r>
              <a:rPr lang="en-US" altLang="zh-CN" sz="1600" b="1" spc="-15" dirty="0">
                <a:solidFill>
                  <a:srgbClr val="FEFEFE"/>
                </a:solidFill>
                <a:ea typeface="Times New Roman"/>
              </a:rPr>
              <a:t>duproject.eu/</a:t>
            </a:r>
          </a:p>
        </p:txBody>
      </p:sp>
      <p:sp>
        <p:nvSpPr>
          <p:cNvPr id="47" name="TextBox 47"/>
          <p:cNvSpPr txBox="1"/>
          <p:nvPr/>
        </p:nvSpPr>
        <p:spPr>
          <a:xfrm>
            <a:off x="5897625" y="3439680"/>
            <a:ext cx="4234665" cy="935641"/>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Prof.</a:t>
            </a:r>
            <a:r>
              <a:rPr lang="en-US" altLang="zh-CN" sz="1600" b="1" spc="-44" dirty="0">
                <a:solidFill>
                  <a:srgbClr val="FEFEFE"/>
                </a:solidFill>
                <a:cs typeface="Times New Roman"/>
              </a:rPr>
              <a:t> </a:t>
            </a:r>
            <a:r>
              <a:rPr lang="en-US" altLang="zh-CN" sz="1600" b="1" spc="-80" dirty="0">
                <a:solidFill>
                  <a:srgbClr val="FEFEFE"/>
                </a:solidFill>
                <a:ea typeface="Times New Roman"/>
              </a:rPr>
              <a:t>Dr.</a:t>
            </a:r>
            <a:r>
              <a:rPr lang="en-US" altLang="zh-CN" sz="1600" b="1" spc="-44" dirty="0">
                <a:solidFill>
                  <a:srgbClr val="FEFEFE"/>
                </a:solidFill>
                <a:cs typeface="Times New Roman"/>
              </a:rPr>
              <a:t> </a:t>
            </a:r>
            <a:r>
              <a:rPr lang="en-US" altLang="zh-CN" sz="1600" b="1" spc="-94" dirty="0">
                <a:solidFill>
                  <a:srgbClr val="FEFEFE"/>
                </a:solidFill>
                <a:ea typeface="Times New Roman"/>
              </a:rPr>
              <a:t>Marc</a:t>
            </a:r>
            <a:r>
              <a:rPr lang="en-US" altLang="zh-CN" sz="1600" b="1" spc="-50" dirty="0">
                <a:solidFill>
                  <a:srgbClr val="FEFEFE"/>
                </a:solidFill>
                <a:cs typeface="Times New Roman"/>
              </a:rPr>
              <a:t> </a:t>
            </a:r>
            <a:r>
              <a:rPr lang="en-US" altLang="zh-CN" sz="1600" b="1" spc="-80" dirty="0">
                <a:solidFill>
                  <a:srgbClr val="FEFEFE"/>
                </a:solidFill>
                <a:ea typeface="Times New Roman"/>
              </a:rPr>
              <a:t>Beutner</a:t>
            </a: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0" dirty="0">
                <a:solidFill>
                  <a:srgbClr val="FEFEFE"/>
                </a:solidFill>
                <a:ea typeface="Times New Roman"/>
              </a:rPr>
              <a:t>52</a:t>
            </a:r>
            <a:r>
              <a:rPr lang="en-US" altLang="zh-CN" sz="1600" spc="40" dirty="0">
                <a:solidFill>
                  <a:srgbClr val="FEFEFE"/>
                </a:solidFill>
                <a:cs typeface="Times New Roman"/>
              </a:rPr>
              <a:t> </a:t>
            </a:r>
            <a:r>
              <a:rPr lang="en-US" altLang="zh-CN" sz="1600" spc="85" dirty="0">
                <a:solidFill>
                  <a:srgbClr val="FEFEFE"/>
                </a:solidFill>
                <a:ea typeface="Times New Roman"/>
              </a:rPr>
              <a:t>51</a:t>
            </a:r>
            <a:r>
              <a:rPr lang="en-US" altLang="zh-CN" sz="1600" spc="44" dirty="0">
                <a:solidFill>
                  <a:srgbClr val="FEFEFE"/>
                </a:solidFill>
                <a:cs typeface="Times New Roman"/>
              </a:rPr>
              <a:t> </a:t>
            </a:r>
            <a:r>
              <a:rPr lang="en-US" altLang="zh-CN" sz="1600" spc="44"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23</a:t>
            </a:r>
            <a:r>
              <a:rPr lang="en-US" altLang="zh-CN" sz="1600" spc="40" dirty="0">
                <a:solidFill>
                  <a:srgbClr val="FEFEFE"/>
                </a:solidFill>
                <a:cs typeface="Times New Roman"/>
              </a:rPr>
              <a:t> </a:t>
            </a:r>
            <a:r>
              <a:rPr lang="en-US" altLang="zh-CN" sz="1600" spc="85" dirty="0">
                <a:solidFill>
                  <a:srgbClr val="FEFEFE"/>
                </a:solidFill>
                <a:ea typeface="Times New Roman"/>
              </a:rPr>
              <a:t>67</a:t>
            </a:r>
          </a:p>
          <a:p>
            <a:pPr marL="0">
              <a:lnSpc>
                <a:spcPct val="89999"/>
              </a:lnSpc>
              <a:tabLst>
                <a:tab pos="914654" algn="l"/>
              </a:tabLst>
            </a:pPr>
            <a:r>
              <a:rPr lang="en-US" altLang="zh-CN" sz="1600" spc="-35" dirty="0">
                <a:solidFill>
                  <a:srgbClr val="FEFEFE"/>
                </a:solidFill>
                <a:ea typeface="Times New Roman"/>
              </a:rPr>
              <a:t>Fax:	</a:t>
            </a:r>
            <a:r>
              <a:rPr lang="en-US" altLang="zh-CN" sz="1600" spc="89" dirty="0">
                <a:solidFill>
                  <a:srgbClr val="FEFEFE"/>
                </a:solidFill>
                <a:ea typeface="Times New Roman"/>
              </a:rPr>
              <a:t>+</a:t>
            </a:r>
            <a:r>
              <a:rPr lang="en-US" altLang="zh-CN" sz="1600" spc="80"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5" dirty="0">
                <a:solidFill>
                  <a:srgbClr val="FEFEFE"/>
                </a:solidFill>
                <a:ea typeface="Times New Roman"/>
              </a:rPr>
              <a:t>52</a:t>
            </a:r>
            <a:r>
              <a:rPr lang="en-US" altLang="zh-CN" sz="1600" spc="40" dirty="0">
                <a:solidFill>
                  <a:srgbClr val="FEFEFE"/>
                </a:solidFill>
                <a:cs typeface="Times New Roman"/>
              </a:rPr>
              <a:t> </a:t>
            </a:r>
            <a:r>
              <a:rPr lang="en-US" altLang="zh-CN" sz="1600" spc="80" dirty="0">
                <a:solidFill>
                  <a:srgbClr val="FEFEFE"/>
                </a:solidFill>
                <a:ea typeface="Times New Roman"/>
              </a:rPr>
              <a:t>51</a:t>
            </a:r>
            <a:r>
              <a:rPr lang="en-US" altLang="zh-CN" sz="1600" spc="44" dirty="0">
                <a:solidFill>
                  <a:srgbClr val="FEFEFE"/>
                </a:solidFill>
                <a:cs typeface="Times New Roman"/>
              </a:rPr>
              <a:t> </a:t>
            </a:r>
            <a:r>
              <a:rPr lang="en-US" altLang="zh-CN" sz="1600" spc="50"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35</a:t>
            </a:r>
            <a:r>
              <a:rPr lang="en-US" altLang="zh-CN" sz="1600" spc="40" dirty="0">
                <a:solidFill>
                  <a:srgbClr val="FEFEFE"/>
                </a:solidFill>
                <a:cs typeface="Times New Roman"/>
              </a:rPr>
              <a:t> </a:t>
            </a:r>
            <a:r>
              <a:rPr lang="en-US" altLang="zh-CN" sz="1600" spc="85" dirty="0">
                <a:solidFill>
                  <a:srgbClr val="FEFEFE"/>
                </a:solidFill>
                <a:ea typeface="Times New Roman"/>
              </a:rPr>
              <a:t>63</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rPr>
              <a:t>marc.beutner@uni</a:t>
            </a:r>
            <a:r>
              <a:rPr lang="en-US" altLang="zh-CN" sz="1600" spc="80" dirty="0">
                <a:solidFill>
                  <a:srgbClr val="FEFEFE"/>
                </a:solidFill>
                <a:ea typeface="Times New Roman"/>
              </a:rPr>
              <a:t>-</a:t>
            </a:r>
            <a:r>
              <a:rPr lang="en-US" altLang="zh-CN" sz="1600" spc="5" dirty="0">
                <a:solidFill>
                  <a:srgbClr val="FEFEFE"/>
                </a:solidFill>
                <a:ea typeface="Times New Roman"/>
              </a:rPr>
              <a:t>paderborn.de</a:t>
            </a:r>
          </a:p>
        </p:txBody>
      </p:sp>
      <p:sp>
        <p:nvSpPr>
          <p:cNvPr id="48" name="TextBox 48"/>
          <p:cNvSpPr txBox="1"/>
          <p:nvPr/>
        </p:nvSpPr>
        <p:spPr>
          <a:xfrm>
            <a:off x="4182745" y="5480586"/>
            <a:ext cx="5844932" cy="710964"/>
          </a:xfrm>
          <a:prstGeom prst="rect">
            <a:avLst/>
          </a:prstGeom>
          <a:noFill/>
        </p:spPr>
        <p:txBody>
          <a:bodyPr wrap="square" lIns="0" tIns="0" rIns="0" bIns="0" rtlCol="0">
            <a:spAutoFit/>
          </a:bodyPr>
          <a:lstStyle/>
          <a:p>
            <a:pPr marL="0" indent="112776" algn="ctr">
              <a:lnSpc>
                <a:spcPct val="100000"/>
              </a:lnSpc>
            </a:pPr>
            <a:r>
              <a:rPr lang="en-US" altLang="zh-CN" sz="1200" spc="-20" dirty="0">
                <a:solidFill>
                  <a:srgbClr val="FEFEFE"/>
                </a:solidFill>
                <a:ea typeface="Times New Roman"/>
              </a:rPr>
              <a:t>The</a:t>
            </a:r>
            <a:r>
              <a:rPr lang="en-US" altLang="zh-CN" sz="1200" spc="-10" dirty="0">
                <a:solidFill>
                  <a:srgbClr val="FEFEFE"/>
                </a:solidFill>
                <a:cs typeface="Times New Roman"/>
              </a:rPr>
              <a:t> </a:t>
            </a:r>
            <a:r>
              <a:rPr lang="en-US" altLang="zh-CN" sz="1200" spc="-20" dirty="0">
                <a:solidFill>
                  <a:srgbClr val="FEFEFE"/>
                </a:solidFill>
                <a:ea typeface="Times New Roman"/>
              </a:rPr>
              <a:t>European</a:t>
            </a:r>
            <a:r>
              <a:rPr lang="en-US" altLang="zh-CN" sz="1200" spc="-10" dirty="0">
                <a:solidFill>
                  <a:srgbClr val="FEFEFE"/>
                </a:solidFill>
                <a:cs typeface="Times New Roman"/>
              </a:rPr>
              <a:t> </a:t>
            </a:r>
            <a:r>
              <a:rPr lang="en-US" altLang="zh-CN" sz="1200" spc="-20" dirty="0">
                <a:solidFill>
                  <a:srgbClr val="FEFEFE"/>
                </a:solidFill>
                <a:ea typeface="Times New Roman"/>
              </a:rPr>
              <a:t>Commission</a:t>
            </a:r>
            <a:r>
              <a:rPr lang="en-US" altLang="zh-CN" sz="1200" spc="-10" dirty="0">
                <a:solidFill>
                  <a:srgbClr val="FEFEFE"/>
                </a:solidFill>
                <a:cs typeface="Times New Roman"/>
              </a:rPr>
              <a:t> </a:t>
            </a:r>
            <a:r>
              <a:rPr lang="en-US" altLang="zh-CN" sz="1200" spc="-20" dirty="0">
                <a:solidFill>
                  <a:srgbClr val="FEFEFE"/>
                </a:solidFill>
                <a:ea typeface="Times New Roman"/>
              </a:rPr>
              <a:t>support</a:t>
            </a:r>
            <a:r>
              <a:rPr lang="en-US" altLang="zh-CN" sz="1200" spc="-10" dirty="0">
                <a:solidFill>
                  <a:srgbClr val="FEFEFE"/>
                </a:solidFill>
                <a:cs typeface="Times New Roman"/>
              </a:rPr>
              <a:t> </a:t>
            </a:r>
            <a:r>
              <a:rPr lang="en-US" altLang="zh-CN" sz="1200" spc="-20" dirty="0">
                <a:solidFill>
                  <a:srgbClr val="FEFEFE"/>
                </a:solidFill>
                <a:ea typeface="Times New Roman"/>
              </a:rPr>
              <a:t>for</a:t>
            </a:r>
            <a:r>
              <a:rPr lang="en-US" altLang="zh-CN" sz="1200" spc="-10" dirty="0">
                <a:solidFill>
                  <a:srgbClr val="FEFEFE"/>
                </a:solidFill>
                <a:cs typeface="Times New Roman"/>
              </a:rPr>
              <a:t> </a:t>
            </a:r>
            <a:r>
              <a:rPr lang="en-US" altLang="zh-CN" sz="1200" spc="-15" dirty="0">
                <a:solidFill>
                  <a:srgbClr val="FEFEFE"/>
                </a:solidFill>
                <a:ea typeface="Times New Roman"/>
              </a:rPr>
              <a:t>the</a:t>
            </a:r>
            <a:r>
              <a:rPr lang="en-US" altLang="zh-CN" sz="1200" spc="-10" dirty="0">
                <a:solidFill>
                  <a:srgbClr val="FEFEFE"/>
                </a:solidFill>
                <a:cs typeface="Times New Roman"/>
              </a:rPr>
              <a:t> </a:t>
            </a:r>
            <a:r>
              <a:rPr lang="en-US" altLang="zh-CN" sz="1200" spc="-20" dirty="0">
                <a:solidFill>
                  <a:srgbClr val="FEFEFE"/>
                </a:solidFill>
                <a:ea typeface="Times New Roman"/>
              </a:rPr>
              <a:t>production</a:t>
            </a:r>
            <a:r>
              <a:rPr lang="en-US" altLang="zh-CN" sz="1200" spc="-15" dirty="0">
                <a:solidFill>
                  <a:srgbClr val="FEFEFE"/>
                </a:solidFill>
                <a:cs typeface="Times New Roman"/>
              </a:rPr>
              <a:t> </a:t>
            </a:r>
            <a:r>
              <a:rPr lang="en-US" altLang="zh-CN" sz="1200" spc="-15" dirty="0">
                <a:solidFill>
                  <a:srgbClr val="FEFEFE"/>
                </a:solidFill>
                <a:ea typeface="Times New Roman"/>
              </a:rPr>
              <a:t>of</a:t>
            </a:r>
            <a:r>
              <a:rPr lang="en-US" altLang="zh-CN" sz="1200" spc="-10" dirty="0">
                <a:solidFill>
                  <a:srgbClr val="FEFEFE"/>
                </a:solidFill>
                <a:cs typeface="Times New Roman"/>
              </a:rPr>
              <a:t> </a:t>
            </a:r>
            <a:r>
              <a:rPr lang="en-US" altLang="zh-CN" sz="1200" spc="-15" dirty="0">
                <a:solidFill>
                  <a:srgbClr val="FEFEFE"/>
                </a:solidFill>
                <a:ea typeface="Times New Roman"/>
              </a:rPr>
              <a:t>this</a:t>
            </a:r>
            <a:r>
              <a:rPr lang="en-US" altLang="zh-CN" sz="1200" spc="-10" dirty="0">
                <a:solidFill>
                  <a:srgbClr val="FEFEFE"/>
                </a:solidFill>
                <a:cs typeface="Times New Roman"/>
              </a:rPr>
              <a:t> </a:t>
            </a:r>
            <a:r>
              <a:rPr lang="en-US" altLang="zh-CN" sz="1200" spc="-15" dirty="0">
                <a:solidFill>
                  <a:srgbClr val="FEFEFE"/>
                </a:solidFill>
                <a:ea typeface="Times New Roman"/>
              </a:rPr>
              <a:t>publication</a:t>
            </a:r>
            <a:r>
              <a:rPr lang="en-US" altLang="zh-CN" sz="1200" spc="-10" dirty="0">
                <a:solidFill>
                  <a:srgbClr val="FEFEFE"/>
                </a:solidFill>
                <a:cs typeface="Times New Roman"/>
              </a:rPr>
              <a:t> </a:t>
            </a:r>
            <a:r>
              <a:rPr lang="en-US" altLang="zh-CN" sz="1200" spc="-25" dirty="0">
                <a:solidFill>
                  <a:srgbClr val="FEFEFE"/>
                </a:solidFill>
                <a:ea typeface="Times New Roman"/>
              </a:rPr>
              <a:t>does</a:t>
            </a:r>
            <a:r>
              <a:rPr lang="en-US" altLang="zh-CN" sz="1200" spc="-10" dirty="0">
                <a:solidFill>
                  <a:srgbClr val="FEFEFE"/>
                </a:solidFill>
                <a:cs typeface="Times New Roman"/>
              </a:rPr>
              <a:t> </a:t>
            </a:r>
            <a:r>
              <a:rPr lang="en-US" altLang="zh-CN" sz="1200" spc="-20" dirty="0">
                <a:solidFill>
                  <a:srgbClr val="FEFEFE"/>
                </a:solidFill>
                <a:ea typeface="Times New Roman"/>
              </a:rPr>
              <a:t>not</a:t>
            </a:r>
            <a:r>
              <a:rPr lang="en-US" altLang="zh-CN" sz="1200" spc="-10" dirty="0">
                <a:solidFill>
                  <a:srgbClr val="FEFEFE"/>
                </a:solidFill>
                <a:cs typeface="Times New Roman"/>
              </a:rPr>
              <a:t> </a:t>
            </a:r>
            <a:r>
              <a:rPr lang="en-US" altLang="zh-CN" sz="1200" spc="-15" dirty="0">
                <a:solidFill>
                  <a:srgbClr val="FEFEFE"/>
                </a:solidFill>
                <a:ea typeface="Times New Roman"/>
              </a:rPr>
              <a:t>constitute</a:t>
            </a:r>
            <a:r>
              <a:rPr lang="en-US" altLang="zh-CN" sz="1200" spc="-15" dirty="0">
                <a:solidFill>
                  <a:srgbClr val="FEFEFE"/>
                </a:solidFill>
                <a:cs typeface="Times New Roman"/>
              </a:rPr>
              <a:t> </a:t>
            </a:r>
            <a:r>
              <a:rPr lang="en-US" altLang="zh-CN" sz="1200" spc="-25" dirty="0">
                <a:solidFill>
                  <a:srgbClr val="FEFEFE"/>
                </a:solidFill>
                <a:ea typeface="Times New Roman"/>
              </a:rPr>
              <a:t>an</a:t>
            </a:r>
          </a:p>
          <a:p>
            <a:pPr marL="0" indent="138683" algn="ctr" hangingPunct="0">
              <a:lnSpc>
                <a:spcPct val="95416"/>
              </a:lnSpc>
            </a:pPr>
            <a:r>
              <a:rPr lang="en-US" altLang="zh-CN" sz="1200" spc="-20" dirty="0">
                <a:solidFill>
                  <a:srgbClr val="FEFEFE"/>
                </a:solidFill>
                <a:ea typeface="Times New Roman"/>
              </a:rPr>
              <a:t>endorsement</a:t>
            </a:r>
            <a:r>
              <a:rPr lang="en-US" altLang="zh-CN" sz="1200" spc="-5" dirty="0">
                <a:solidFill>
                  <a:srgbClr val="FEFEFE"/>
                </a:solidFill>
                <a:cs typeface="Times New Roman"/>
              </a:rPr>
              <a:t> </a:t>
            </a:r>
            <a:r>
              <a:rPr lang="en-US" altLang="zh-CN" sz="1200" spc="-5" dirty="0">
                <a:solidFill>
                  <a:srgbClr val="FEFEFE"/>
                </a:solidFill>
                <a:ea typeface="Times New Roman"/>
              </a:rPr>
              <a:t>of</a:t>
            </a:r>
            <a:r>
              <a:rPr lang="en-US" altLang="zh-CN" sz="1200" spc="-10" dirty="0">
                <a:solidFill>
                  <a:srgbClr val="FEFEFE"/>
                </a:solidFill>
                <a:cs typeface="Times New Roman"/>
              </a:rPr>
              <a:t> </a:t>
            </a:r>
            <a:r>
              <a:rPr lang="en-US" altLang="zh-CN" sz="1200" spc="-15" dirty="0">
                <a:solidFill>
                  <a:srgbClr val="FEFEFE"/>
                </a:solidFill>
                <a:ea typeface="Times New Roman"/>
              </a:rPr>
              <a:t>the</a:t>
            </a:r>
            <a:r>
              <a:rPr lang="en-US" altLang="zh-CN" sz="1200" spc="-10" dirty="0">
                <a:solidFill>
                  <a:srgbClr val="FEFEFE"/>
                </a:solidFill>
                <a:cs typeface="Times New Roman"/>
              </a:rPr>
              <a:t> </a:t>
            </a:r>
            <a:r>
              <a:rPr lang="en-US" altLang="zh-CN" sz="1200" spc="-15" dirty="0">
                <a:solidFill>
                  <a:srgbClr val="FEFEFE"/>
                </a:solidFill>
                <a:ea typeface="Times New Roman"/>
              </a:rPr>
              <a:t>contents</a:t>
            </a:r>
            <a:r>
              <a:rPr lang="en-US" altLang="zh-CN" sz="1200" spc="-10" dirty="0">
                <a:solidFill>
                  <a:srgbClr val="FEFEFE"/>
                </a:solidFill>
                <a:cs typeface="Times New Roman"/>
              </a:rPr>
              <a:t> </a:t>
            </a:r>
            <a:r>
              <a:rPr lang="en-US" altLang="zh-CN" sz="1200" spc="-25" dirty="0">
                <a:solidFill>
                  <a:srgbClr val="FEFEFE"/>
                </a:solidFill>
                <a:ea typeface="Times New Roman"/>
              </a:rPr>
              <a:t>which</a:t>
            </a:r>
            <a:r>
              <a:rPr lang="en-US" altLang="zh-CN" sz="1200" spc="-10" dirty="0">
                <a:solidFill>
                  <a:srgbClr val="FEFEFE"/>
                </a:solidFill>
                <a:cs typeface="Times New Roman"/>
              </a:rPr>
              <a:t> </a:t>
            </a:r>
            <a:r>
              <a:rPr lang="en-US" altLang="zh-CN" sz="1200" spc="-15" dirty="0">
                <a:solidFill>
                  <a:srgbClr val="FEFEFE"/>
                </a:solidFill>
                <a:ea typeface="Times New Roman"/>
              </a:rPr>
              <a:t>reflects</a:t>
            </a:r>
            <a:r>
              <a:rPr lang="en-US" altLang="zh-CN" sz="1200" spc="-10" dirty="0">
                <a:solidFill>
                  <a:srgbClr val="FEFEFE"/>
                </a:solidFill>
                <a:cs typeface="Times New Roman"/>
              </a:rPr>
              <a:t> </a:t>
            </a:r>
            <a:r>
              <a:rPr lang="en-US" altLang="zh-CN" sz="1200" spc="-10" dirty="0">
                <a:solidFill>
                  <a:srgbClr val="FEFEFE"/>
                </a:solidFill>
                <a:ea typeface="Times New Roman"/>
              </a:rPr>
              <a:t>the</a:t>
            </a:r>
            <a:r>
              <a:rPr lang="en-US" altLang="zh-CN" sz="1200" spc="-10" dirty="0">
                <a:solidFill>
                  <a:srgbClr val="FEFEFE"/>
                </a:solidFill>
                <a:cs typeface="Times New Roman"/>
              </a:rPr>
              <a:t> </a:t>
            </a:r>
            <a:r>
              <a:rPr lang="en-US" altLang="zh-CN" sz="1200" spc="-20" dirty="0">
                <a:solidFill>
                  <a:srgbClr val="FEFEFE"/>
                </a:solidFill>
                <a:ea typeface="Times New Roman"/>
              </a:rPr>
              <a:t>views</a:t>
            </a:r>
            <a:r>
              <a:rPr lang="en-US" altLang="zh-CN" sz="1200" spc="-10" dirty="0">
                <a:solidFill>
                  <a:srgbClr val="FEFEFE"/>
                </a:solidFill>
                <a:cs typeface="Times New Roman"/>
              </a:rPr>
              <a:t> </a:t>
            </a:r>
            <a:r>
              <a:rPr lang="en-US" altLang="zh-CN" sz="1200" spc="-15" dirty="0">
                <a:solidFill>
                  <a:srgbClr val="FEFEFE"/>
                </a:solidFill>
                <a:ea typeface="Times New Roman"/>
              </a:rPr>
              <a:t>only</a:t>
            </a:r>
            <a:r>
              <a:rPr lang="en-US" altLang="zh-CN" sz="1200" spc="-10" dirty="0">
                <a:solidFill>
                  <a:srgbClr val="FEFEFE"/>
                </a:solidFill>
                <a:cs typeface="Times New Roman"/>
              </a:rPr>
              <a:t> </a:t>
            </a:r>
            <a:r>
              <a:rPr lang="en-US" altLang="zh-CN" sz="1200" spc="-15" dirty="0">
                <a:solidFill>
                  <a:srgbClr val="FEFEFE"/>
                </a:solidFill>
                <a:ea typeface="Times New Roman"/>
              </a:rPr>
              <a:t>of</a:t>
            </a:r>
            <a:r>
              <a:rPr lang="en-US" altLang="zh-CN" sz="1200" spc="-10" dirty="0">
                <a:solidFill>
                  <a:srgbClr val="FEFEFE"/>
                </a:solidFill>
                <a:cs typeface="Times New Roman"/>
              </a:rPr>
              <a:t> </a:t>
            </a:r>
            <a:r>
              <a:rPr lang="en-US" altLang="zh-CN" sz="1200" spc="-20" dirty="0">
                <a:solidFill>
                  <a:srgbClr val="FEFEFE"/>
                </a:solidFill>
                <a:ea typeface="Times New Roman"/>
              </a:rPr>
              <a:t>the</a:t>
            </a:r>
            <a:r>
              <a:rPr lang="en-US" altLang="zh-CN" sz="1200" spc="-5" dirty="0">
                <a:solidFill>
                  <a:srgbClr val="FEFEFE"/>
                </a:solidFill>
                <a:cs typeface="Times New Roman"/>
              </a:rPr>
              <a:t> </a:t>
            </a:r>
            <a:r>
              <a:rPr lang="en-US" altLang="zh-CN" sz="1200" spc="-15" dirty="0">
                <a:solidFill>
                  <a:srgbClr val="FEFEFE"/>
                </a:solidFill>
                <a:ea typeface="Times New Roman"/>
              </a:rPr>
              <a:t>authors,</a:t>
            </a:r>
            <a:r>
              <a:rPr lang="en-US" altLang="zh-CN" sz="1200" spc="-10" dirty="0">
                <a:solidFill>
                  <a:srgbClr val="FEFEFE"/>
                </a:solidFill>
                <a:cs typeface="Times New Roman"/>
              </a:rPr>
              <a:t> </a:t>
            </a:r>
            <a:r>
              <a:rPr lang="en-US" altLang="zh-CN" sz="1200" spc="-20" dirty="0">
                <a:solidFill>
                  <a:srgbClr val="FEFEFE"/>
                </a:solidFill>
                <a:ea typeface="Times New Roman"/>
              </a:rPr>
              <a:t>and</a:t>
            </a:r>
            <a:r>
              <a:rPr lang="en-US" altLang="zh-CN" sz="1200" spc="-10" dirty="0">
                <a:solidFill>
                  <a:srgbClr val="FEFEFE"/>
                </a:solidFill>
                <a:cs typeface="Times New Roman"/>
              </a:rPr>
              <a:t> </a:t>
            </a:r>
            <a:r>
              <a:rPr lang="en-US" altLang="zh-CN" sz="1200" spc="-15" dirty="0">
                <a:solidFill>
                  <a:srgbClr val="FEFEFE"/>
                </a:solidFill>
                <a:ea typeface="Times New Roman"/>
              </a:rPr>
              <a:t>the</a:t>
            </a:r>
            <a:r>
              <a:rPr lang="en-US" altLang="zh-CN" sz="1200" spc="-15" dirty="0">
                <a:solidFill>
                  <a:srgbClr val="FEFEFE"/>
                </a:solidFill>
                <a:cs typeface="Times New Roman"/>
              </a:rPr>
              <a:t> </a:t>
            </a:r>
            <a:r>
              <a:rPr lang="en-US" altLang="zh-CN" sz="1200" spc="-20" dirty="0">
                <a:solidFill>
                  <a:srgbClr val="FEFEFE"/>
                </a:solidFill>
                <a:ea typeface="Times New Roman"/>
              </a:rPr>
              <a:t>Commission</a:t>
            </a:r>
            <a:r>
              <a:rPr lang="en-US" altLang="zh-CN" sz="1200" dirty="0">
                <a:solidFill>
                  <a:srgbClr val="FEFEFE"/>
                </a:solidFill>
                <a:cs typeface="Times New Roman"/>
              </a:rPr>
              <a:t> </a:t>
            </a:r>
            <a:r>
              <a:rPr lang="en-US" altLang="zh-CN" sz="1200" dirty="0">
                <a:solidFill>
                  <a:srgbClr val="FEFEFE"/>
                </a:solidFill>
                <a:ea typeface="Times New Roman"/>
              </a:rPr>
              <a:t>cannot</a:t>
            </a:r>
            <a:r>
              <a:rPr lang="en-US" altLang="zh-CN" sz="1200" spc="-25" dirty="0">
                <a:solidFill>
                  <a:srgbClr val="FEFEFE"/>
                </a:solidFill>
                <a:cs typeface="Times New Roman"/>
              </a:rPr>
              <a:t> </a:t>
            </a:r>
            <a:r>
              <a:rPr lang="en-US" altLang="zh-CN" sz="1200" dirty="0">
                <a:solidFill>
                  <a:srgbClr val="FEFEFE"/>
                </a:solidFill>
                <a:ea typeface="Times New Roman"/>
              </a:rPr>
              <a:t>be</a:t>
            </a:r>
            <a:r>
              <a:rPr lang="en-US" altLang="zh-CN" sz="1200" spc="-25" dirty="0">
                <a:solidFill>
                  <a:srgbClr val="FEFEFE"/>
                </a:solidFill>
                <a:cs typeface="Times New Roman"/>
              </a:rPr>
              <a:t> </a:t>
            </a:r>
            <a:r>
              <a:rPr lang="en-US" altLang="zh-CN" sz="1200" dirty="0">
                <a:solidFill>
                  <a:srgbClr val="FEFEFE"/>
                </a:solidFill>
                <a:ea typeface="Times New Roman"/>
              </a:rPr>
              <a:t>held</a:t>
            </a:r>
            <a:r>
              <a:rPr lang="en-US" altLang="zh-CN" sz="1200" spc="-25" dirty="0">
                <a:solidFill>
                  <a:srgbClr val="FEFEFE"/>
                </a:solidFill>
                <a:cs typeface="Times New Roman"/>
              </a:rPr>
              <a:t> </a:t>
            </a:r>
            <a:r>
              <a:rPr lang="en-US" altLang="zh-CN" sz="1200" dirty="0">
                <a:solidFill>
                  <a:srgbClr val="FEFEFE"/>
                </a:solidFill>
                <a:ea typeface="Times New Roman"/>
              </a:rPr>
              <a:t>responsible</a:t>
            </a:r>
            <a:r>
              <a:rPr lang="en-US" altLang="zh-CN" sz="1200" spc="-30" dirty="0">
                <a:solidFill>
                  <a:srgbClr val="FEFEFE"/>
                </a:solidFill>
                <a:cs typeface="Times New Roman"/>
              </a:rPr>
              <a:t> </a:t>
            </a:r>
            <a:r>
              <a:rPr lang="en-US" altLang="zh-CN" sz="1200" dirty="0">
                <a:solidFill>
                  <a:srgbClr val="FEFEFE"/>
                </a:solidFill>
                <a:ea typeface="Times New Roman"/>
              </a:rPr>
              <a:t>for</a:t>
            </a:r>
            <a:r>
              <a:rPr lang="en-US" altLang="zh-CN" sz="1200" spc="-25" dirty="0">
                <a:solidFill>
                  <a:srgbClr val="FEFEFE"/>
                </a:solidFill>
                <a:cs typeface="Times New Roman"/>
              </a:rPr>
              <a:t> </a:t>
            </a:r>
            <a:r>
              <a:rPr lang="en-US" altLang="zh-CN" sz="1200" dirty="0">
                <a:solidFill>
                  <a:srgbClr val="FEFEFE"/>
                </a:solidFill>
                <a:ea typeface="Times New Roman"/>
              </a:rPr>
              <a:t>any</a:t>
            </a:r>
            <a:r>
              <a:rPr lang="en-US" altLang="zh-CN" sz="1200" spc="-25" dirty="0">
                <a:solidFill>
                  <a:srgbClr val="FEFEFE"/>
                </a:solidFill>
                <a:cs typeface="Times New Roman"/>
              </a:rPr>
              <a:t> </a:t>
            </a:r>
            <a:r>
              <a:rPr lang="en-US" altLang="zh-CN" sz="1200" dirty="0">
                <a:solidFill>
                  <a:srgbClr val="FEFEFE"/>
                </a:solidFill>
                <a:ea typeface="Times New Roman"/>
              </a:rPr>
              <a:t>use</a:t>
            </a:r>
            <a:r>
              <a:rPr lang="en-US" altLang="zh-CN" sz="1200" spc="-30" dirty="0">
                <a:solidFill>
                  <a:srgbClr val="FEFEFE"/>
                </a:solidFill>
                <a:cs typeface="Times New Roman"/>
              </a:rPr>
              <a:t> </a:t>
            </a:r>
            <a:r>
              <a:rPr lang="en-US" altLang="zh-CN" sz="1200" dirty="0">
                <a:solidFill>
                  <a:srgbClr val="FEFEFE"/>
                </a:solidFill>
                <a:ea typeface="Times New Roman"/>
              </a:rPr>
              <a:t>which</a:t>
            </a:r>
            <a:r>
              <a:rPr lang="en-US" altLang="zh-CN" sz="1200" spc="-25" dirty="0">
                <a:solidFill>
                  <a:srgbClr val="FEFEFE"/>
                </a:solidFill>
                <a:cs typeface="Times New Roman"/>
              </a:rPr>
              <a:t> </a:t>
            </a:r>
            <a:r>
              <a:rPr lang="en-US" altLang="zh-CN" sz="1200" dirty="0">
                <a:solidFill>
                  <a:srgbClr val="FEFEFE"/>
                </a:solidFill>
                <a:ea typeface="Times New Roman"/>
              </a:rPr>
              <a:t>may</a:t>
            </a:r>
            <a:r>
              <a:rPr lang="en-US" altLang="zh-CN" sz="1200" spc="-25" dirty="0">
                <a:solidFill>
                  <a:srgbClr val="FEFEFE"/>
                </a:solidFill>
                <a:cs typeface="Times New Roman"/>
              </a:rPr>
              <a:t> </a:t>
            </a:r>
            <a:r>
              <a:rPr lang="en-US" altLang="zh-CN" sz="1200" dirty="0">
                <a:solidFill>
                  <a:srgbClr val="FEFEFE"/>
                </a:solidFill>
                <a:ea typeface="Times New Roman"/>
              </a:rPr>
              <a:t>be</a:t>
            </a:r>
            <a:r>
              <a:rPr lang="en-US" altLang="zh-CN" sz="1200" spc="-30" dirty="0">
                <a:solidFill>
                  <a:srgbClr val="FEFEFE"/>
                </a:solidFill>
                <a:cs typeface="Times New Roman"/>
              </a:rPr>
              <a:t> </a:t>
            </a:r>
            <a:r>
              <a:rPr lang="en-US" altLang="zh-CN" sz="1200" dirty="0">
                <a:solidFill>
                  <a:srgbClr val="FEFEFE"/>
                </a:solidFill>
                <a:ea typeface="Times New Roman"/>
              </a:rPr>
              <a:t>made</a:t>
            </a:r>
            <a:r>
              <a:rPr lang="en-US" altLang="zh-CN" sz="1200" spc="-25" dirty="0">
                <a:solidFill>
                  <a:srgbClr val="FEFEFE"/>
                </a:solidFill>
                <a:cs typeface="Times New Roman"/>
              </a:rPr>
              <a:t> </a:t>
            </a:r>
            <a:r>
              <a:rPr lang="en-US" altLang="zh-CN" sz="1200" dirty="0">
                <a:solidFill>
                  <a:srgbClr val="FEFEFE"/>
                </a:solidFill>
                <a:ea typeface="Times New Roman"/>
              </a:rPr>
              <a:t>of</a:t>
            </a:r>
            <a:r>
              <a:rPr lang="en-US" altLang="zh-CN" sz="1200" spc="-25" dirty="0">
                <a:solidFill>
                  <a:srgbClr val="FEFEFE"/>
                </a:solidFill>
                <a:cs typeface="Times New Roman"/>
              </a:rPr>
              <a:t> </a:t>
            </a:r>
            <a:r>
              <a:rPr lang="en-US" altLang="zh-CN" sz="1200" dirty="0">
                <a:solidFill>
                  <a:srgbClr val="FEFEFE"/>
                </a:solidFill>
                <a:ea typeface="Times New Roman"/>
              </a:rPr>
              <a:t>the</a:t>
            </a:r>
            <a:r>
              <a:rPr lang="en-US" altLang="zh-CN" sz="1200" spc="-30" dirty="0">
                <a:solidFill>
                  <a:srgbClr val="FEFEFE"/>
                </a:solidFill>
                <a:cs typeface="Times New Roman"/>
              </a:rPr>
              <a:t> </a:t>
            </a:r>
            <a:r>
              <a:rPr lang="en-US" altLang="zh-CN" sz="1200" dirty="0">
                <a:solidFill>
                  <a:srgbClr val="FEFEFE"/>
                </a:solidFill>
                <a:ea typeface="Times New Roman"/>
              </a:rPr>
              <a:t>information</a:t>
            </a:r>
            <a:r>
              <a:rPr lang="en-US" altLang="zh-CN" sz="1200" spc="-25" dirty="0">
                <a:solidFill>
                  <a:srgbClr val="FEFEFE"/>
                </a:solidFill>
                <a:cs typeface="Times New Roman"/>
              </a:rPr>
              <a:t> </a:t>
            </a:r>
            <a:r>
              <a:rPr lang="en-US" altLang="zh-CN" sz="1200" dirty="0">
                <a:solidFill>
                  <a:srgbClr val="FEFEFE"/>
                </a:solidFill>
                <a:ea typeface="Times New Roman"/>
              </a:rPr>
              <a:t>contained</a:t>
            </a:r>
            <a:r>
              <a:rPr lang="en-US" altLang="zh-CN" sz="1200" spc="-30" dirty="0">
                <a:solidFill>
                  <a:srgbClr val="FEFEFE"/>
                </a:solidFill>
                <a:cs typeface="Times New Roman"/>
              </a:rPr>
              <a:t> </a:t>
            </a:r>
            <a:r>
              <a:rPr lang="en-US" altLang="zh-CN" sz="1200" dirty="0">
                <a:solidFill>
                  <a:srgbClr val="FEFEFE"/>
                </a:solidFill>
                <a:ea typeface="Times New Roman"/>
              </a:rPr>
              <a:t>therein</a:t>
            </a:r>
            <a:r>
              <a:rPr lang="en-US" altLang="zh-CN" sz="1200" dirty="0">
                <a:solidFill>
                  <a:srgbClr val="FEFEFE"/>
                </a:solidFill>
                <a:latin typeface="Times New Roman"/>
                <a:ea typeface="Times New Roman"/>
              </a:rPr>
              <a:t>.</a:t>
            </a: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14</a:t>
            </a:fld>
            <a:endParaRPr lang="en-US" sz="1800" dirty="0">
              <a:solidFill>
                <a:schemeClr val="bg1"/>
              </a:solidFill>
            </a:endParaRPr>
          </a:p>
        </p:txBody>
      </p:sp>
    </p:spTree>
    <p:extLst>
      <p:ext uri="{BB962C8B-B14F-4D97-AF65-F5344CB8AC3E}">
        <p14:creationId xmlns:p14="http://schemas.microsoft.com/office/powerpoint/2010/main" val="241427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272-A01C-4414-90B2-148E624AE8C8}"/>
              </a:ext>
            </a:extLst>
          </p:cNvPr>
          <p:cNvSpPr>
            <a:spLocks noGrp="1"/>
          </p:cNvSpPr>
          <p:nvPr>
            <p:ph type="title"/>
          </p:nvPr>
        </p:nvSpPr>
        <p:spPr>
          <a:xfrm>
            <a:off x="2570377" y="830952"/>
            <a:ext cx="7048065" cy="1210282"/>
          </a:xfrm>
        </p:spPr>
        <p:txBody>
          <a:bodyPr/>
          <a:lstStyle/>
          <a:p>
            <a:pPr algn="ctr"/>
            <a:r>
              <a:rPr lang="en-US" cap="none" dirty="0"/>
              <a:t>Thank you for your attention!</a:t>
            </a:r>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2505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887" y="327895"/>
            <a:ext cx="9905998" cy="388246"/>
          </a:xfrm>
        </p:spPr>
        <p:txBody>
          <a:bodyPr>
            <a:normAutofit fontScale="90000"/>
          </a:bodyPr>
          <a:lstStyle/>
          <a:p>
            <a:r>
              <a:rPr lang="en-GB" dirty="0"/>
              <a:t>What this module will cover</a:t>
            </a:r>
          </a:p>
        </p:txBody>
      </p:sp>
      <p:sp>
        <p:nvSpPr>
          <p:cNvPr id="3" name="Content Placeholder 2"/>
          <p:cNvSpPr>
            <a:spLocks noGrp="1"/>
          </p:cNvSpPr>
          <p:nvPr>
            <p:ph idx="1"/>
          </p:nvPr>
        </p:nvSpPr>
        <p:spPr>
          <a:xfrm>
            <a:off x="1667886" y="1122541"/>
            <a:ext cx="9905999" cy="5532258"/>
          </a:xfrm>
        </p:spPr>
        <p:txBody>
          <a:bodyPr>
            <a:normAutofit fontScale="85000" lnSpcReduction="10000"/>
          </a:bodyPr>
          <a:lstStyle/>
          <a:p>
            <a:pPr marL="0" indent="0">
              <a:buNone/>
            </a:pPr>
            <a:r>
              <a:rPr lang="en-US" b="1" dirty="0">
                <a:solidFill>
                  <a:srgbClr val="002060"/>
                </a:solidFill>
              </a:rPr>
              <a:t>SECTION A</a:t>
            </a:r>
          </a:p>
          <a:p>
            <a:r>
              <a:rPr lang="en-US" b="1" dirty="0"/>
              <a:t>What is industry 4.0? </a:t>
            </a:r>
            <a:r>
              <a:rPr lang="en-US" dirty="0"/>
              <a:t>&amp; Task</a:t>
            </a:r>
          </a:p>
          <a:p>
            <a:pPr marL="0" indent="0">
              <a:buNone/>
            </a:pPr>
            <a:r>
              <a:rPr lang="en-US" dirty="0"/>
              <a:t>Terms</a:t>
            </a:r>
          </a:p>
          <a:p>
            <a:pPr lvl="1"/>
            <a:r>
              <a:rPr lang="en-US" dirty="0"/>
              <a:t>Cyber-physical systems (CPS) &amp; Cloud computing &amp; Task</a:t>
            </a:r>
          </a:p>
          <a:p>
            <a:pPr lvl="1"/>
            <a:r>
              <a:rPr lang="en-US" dirty="0"/>
              <a:t>The internet of things (</a:t>
            </a:r>
            <a:r>
              <a:rPr lang="en-US" dirty="0" err="1"/>
              <a:t>IoT</a:t>
            </a:r>
            <a:r>
              <a:rPr lang="en-US" dirty="0"/>
              <a:t>) &amp; The Industrial internet of things (</a:t>
            </a:r>
            <a:r>
              <a:rPr lang="en-US" dirty="0" err="1"/>
              <a:t>IIoT</a:t>
            </a:r>
            <a:r>
              <a:rPr lang="en-US" dirty="0"/>
              <a:t>) &amp; Task</a:t>
            </a:r>
          </a:p>
          <a:p>
            <a:pPr marL="0" indent="0">
              <a:buNone/>
            </a:pPr>
            <a:r>
              <a:rPr lang="en-US" b="1" dirty="0">
                <a:solidFill>
                  <a:srgbClr val="002060"/>
                </a:solidFill>
              </a:rPr>
              <a:t>SECTION B</a:t>
            </a:r>
            <a:endParaRPr lang="en-US" dirty="0"/>
          </a:p>
          <a:p>
            <a:r>
              <a:rPr lang="en-US" b="1" dirty="0"/>
              <a:t>History of Industry 4.0 </a:t>
            </a:r>
            <a:r>
              <a:rPr lang="en-US" dirty="0"/>
              <a:t>&amp; Task</a:t>
            </a:r>
          </a:p>
          <a:p>
            <a:pPr lvl="1"/>
            <a:r>
              <a:rPr lang="en-US" dirty="0"/>
              <a:t>Industry 4.0 - The Fourth Industrial Revolution (video/task)</a:t>
            </a:r>
          </a:p>
          <a:p>
            <a:pPr marL="0" indent="0">
              <a:buNone/>
            </a:pPr>
            <a:r>
              <a:rPr lang="en-US" b="1" dirty="0">
                <a:solidFill>
                  <a:srgbClr val="002060"/>
                </a:solidFill>
              </a:rPr>
              <a:t>SECTION C</a:t>
            </a:r>
            <a:endParaRPr lang="en-US" dirty="0"/>
          </a:p>
          <a:p>
            <a:r>
              <a:rPr lang="en-US" b="1" dirty="0"/>
              <a:t>Agriculture 4.0 and Industry 4.0 </a:t>
            </a:r>
            <a:r>
              <a:rPr lang="en-US" dirty="0"/>
              <a:t>&amp; Task</a:t>
            </a:r>
          </a:p>
          <a:p>
            <a:pPr lvl="1"/>
            <a:r>
              <a:rPr lang="en-US" dirty="0"/>
              <a:t>How the use of drones will assist agriculture in Industry 4.0 &amp; Task</a:t>
            </a:r>
          </a:p>
          <a:p>
            <a:r>
              <a:rPr lang="en-US" dirty="0"/>
              <a:t>Contact</a:t>
            </a:r>
          </a:p>
          <a:p>
            <a:r>
              <a:rPr lang="en-US" dirty="0"/>
              <a:t>References</a:t>
            </a:r>
          </a:p>
          <a:p>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11970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9837-5D03-48D9-B2D8-E657CAD38873}"/>
              </a:ext>
            </a:extLst>
          </p:cNvPr>
          <p:cNvSpPr>
            <a:spLocks noGrp="1"/>
          </p:cNvSpPr>
          <p:nvPr>
            <p:ph type="title"/>
          </p:nvPr>
        </p:nvSpPr>
        <p:spPr>
          <a:xfrm>
            <a:off x="1141413" y="40991"/>
            <a:ext cx="9905998" cy="739285"/>
          </a:xfrm>
        </p:spPr>
        <p:txBody>
          <a:bodyPr/>
          <a:lstStyle/>
          <a:p>
            <a:pPr algn="ctr"/>
            <a:r>
              <a:rPr lang="en-US" dirty="0"/>
              <a:t>What is industry 4.0?</a:t>
            </a:r>
          </a:p>
        </p:txBody>
      </p:sp>
      <p:sp>
        <p:nvSpPr>
          <p:cNvPr id="3" name="Content Placeholder 2">
            <a:extLst>
              <a:ext uri="{FF2B5EF4-FFF2-40B4-BE49-F238E27FC236}">
                <a16:creationId xmlns:a16="http://schemas.microsoft.com/office/drawing/2014/main" id="{34B919ED-2E61-46CF-8145-3EDBD186ABBD}"/>
              </a:ext>
            </a:extLst>
          </p:cNvPr>
          <p:cNvSpPr>
            <a:spLocks noGrp="1"/>
          </p:cNvSpPr>
          <p:nvPr>
            <p:ph idx="1"/>
          </p:nvPr>
        </p:nvSpPr>
        <p:spPr>
          <a:xfrm>
            <a:off x="880844" y="821267"/>
            <a:ext cx="10846965" cy="3113170"/>
          </a:xfrm>
        </p:spPr>
        <p:txBody>
          <a:bodyPr>
            <a:normAutofit fontScale="70000" lnSpcReduction="20000"/>
          </a:bodyPr>
          <a:lstStyle/>
          <a:p>
            <a:r>
              <a:rPr lang="en-US" dirty="0"/>
              <a:t>Industry 4.0 is essentially the Digital Networking of people, machines and products.</a:t>
            </a:r>
          </a:p>
          <a:p>
            <a:r>
              <a:rPr lang="en-US" dirty="0"/>
              <a:t>It is also known as the 4</a:t>
            </a:r>
            <a:r>
              <a:rPr lang="en-US" baseline="30000" dirty="0"/>
              <a:t>th</a:t>
            </a:r>
            <a:r>
              <a:rPr lang="en-US" dirty="0"/>
              <a:t> industrial revolution that concerns industry. </a:t>
            </a:r>
          </a:p>
          <a:p>
            <a:r>
              <a:rPr lang="en-US" dirty="0"/>
              <a:t>Although the terms "industry 4.0" and "fourth industrial revolution" are often used interchangeably, “Industry 4.0" factories have machines which are intensified with wireless connectivity and sensors, connected to a system that can envision the entire production line and make decisions on its own.</a:t>
            </a:r>
          </a:p>
          <a:p>
            <a:r>
              <a:rPr lang="en-US" dirty="0"/>
              <a:t>Essentially, industry 4.0 is the trend towards automation and data exchange in manufacturing technologies and processes which include cyber-physical systems (CPS), the internet of things (IoT), industrial internet of things (IIOT), cloud computing, cognitive computing and artificial intelligence (AI).</a:t>
            </a:r>
            <a:br>
              <a:rPr lang="en-US" dirty="0"/>
            </a:br>
            <a:br>
              <a:rPr lang="en-US" dirty="0"/>
            </a:br>
            <a:endParaRPr lang="en-US" dirty="0"/>
          </a:p>
        </p:txBody>
      </p:sp>
      <p:pic>
        <p:nvPicPr>
          <p:cNvPr id="6" name="Picture 5">
            <a:extLst>
              <a:ext uri="{FF2B5EF4-FFF2-40B4-BE49-F238E27FC236}">
                <a16:creationId xmlns:a16="http://schemas.microsoft.com/office/drawing/2014/main" id="{F111B43F-B11F-4726-9677-C1733EC615E0}"/>
              </a:ext>
            </a:extLst>
          </p:cNvPr>
          <p:cNvPicPr>
            <a:picLocks noChangeAspect="1"/>
          </p:cNvPicPr>
          <p:nvPr/>
        </p:nvPicPr>
        <p:blipFill>
          <a:blip r:embed="rId2"/>
          <a:stretch>
            <a:fillRect/>
          </a:stretch>
        </p:blipFill>
        <p:spPr>
          <a:xfrm flipH="1">
            <a:off x="7994883" y="0"/>
            <a:ext cx="2691802" cy="1794535"/>
          </a:xfrm>
          <a:prstGeom prst="rect">
            <a:avLst/>
          </a:prstGeom>
        </p:spPr>
      </p:pic>
      <p:pic>
        <p:nvPicPr>
          <p:cNvPr id="7" name="Content Placeholder 4">
            <a:extLst>
              <a:ext uri="{FF2B5EF4-FFF2-40B4-BE49-F238E27FC236}">
                <a16:creationId xmlns:a16="http://schemas.microsoft.com/office/drawing/2014/main" id="{77D3A772-18B6-480D-83F4-3BAE2DDBBB72}"/>
              </a:ext>
            </a:extLst>
          </p:cNvPr>
          <p:cNvPicPr>
            <a:picLocks noChangeAspect="1"/>
          </p:cNvPicPr>
          <p:nvPr/>
        </p:nvPicPr>
        <p:blipFill rotWithShape="1">
          <a:blip r:embed="rId3"/>
          <a:srcRect t="23175" b="21361"/>
          <a:stretch/>
        </p:blipFill>
        <p:spPr>
          <a:xfrm>
            <a:off x="0" y="3869782"/>
            <a:ext cx="12192000" cy="2504114"/>
          </a:xfrm>
          <a:prstGeom prst="rect">
            <a:avLst/>
          </a:prstGeom>
        </p:spPr>
      </p:pic>
      <p:sp>
        <p:nvSpPr>
          <p:cNvPr id="8" name="Rectangle 7">
            <a:extLst>
              <a:ext uri="{FF2B5EF4-FFF2-40B4-BE49-F238E27FC236}">
                <a16:creationId xmlns:a16="http://schemas.microsoft.com/office/drawing/2014/main" id="{AB56F5E7-4FCE-4E92-8CF1-5337EEBEFFF6}"/>
              </a:ext>
            </a:extLst>
          </p:cNvPr>
          <p:cNvSpPr/>
          <p:nvPr/>
        </p:nvSpPr>
        <p:spPr>
          <a:xfrm>
            <a:off x="893941" y="6477501"/>
            <a:ext cx="3280065" cy="338554"/>
          </a:xfrm>
          <a:prstGeom prst="rect">
            <a:avLst/>
          </a:prstGeom>
        </p:spPr>
        <p:txBody>
          <a:bodyPr wrap="none">
            <a:spAutoFit/>
          </a:bodyPr>
          <a:lstStyle/>
          <a:p>
            <a:r>
              <a:rPr lang="en-US" sz="800" dirty="0">
                <a:latin typeface="ClanPro"/>
              </a:rPr>
              <a:t>Image from </a:t>
            </a:r>
            <a:r>
              <a:rPr lang="en-US" sz="800" dirty="0" err="1">
                <a:latin typeface="ClanPro"/>
              </a:rPr>
              <a:t>Pixabay</a:t>
            </a:r>
            <a:br>
              <a:rPr lang="en-US" sz="800" dirty="0">
                <a:latin typeface="ClanPro"/>
              </a:rPr>
            </a:br>
            <a:r>
              <a:rPr lang="en-US" sz="800" dirty="0">
                <a:hlinkClick r:id="rId4"/>
              </a:rPr>
              <a:t>https://pixabay.com/photos/city-panorama-smartphone-control-3213676/</a:t>
            </a:r>
            <a:endParaRPr lang="en-US" sz="800" b="0" i="0" dirty="0">
              <a:effectLst/>
              <a:latin typeface="ClanPro"/>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556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2365" y="5523347"/>
            <a:ext cx="5407170" cy="517236"/>
          </a:xfrm>
        </p:spPr>
        <p:txBody>
          <a:bodyPr>
            <a:normAutofit fontScale="62500" lnSpcReduction="20000"/>
          </a:bodyPr>
          <a:lstStyle/>
          <a:p>
            <a:pPr marL="0" indent="0">
              <a:buNone/>
            </a:pPr>
            <a:r>
              <a:rPr lang="en-US" dirty="0"/>
              <a:t>Exercise can be found in the link </a:t>
            </a:r>
            <a:r>
              <a:rPr lang="en-US" u="sng" dirty="0">
                <a:hlinkClick r:id="rId2"/>
              </a:rPr>
              <a:t>https://h5p.org/node/705021</a:t>
            </a:r>
            <a:r>
              <a:rPr lang="en-US" dirty="0"/>
              <a:t> </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34" y="1324961"/>
            <a:ext cx="10091431" cy="4156363"/>
          </a:xfrm>
          <a:prstGeom prst="rect">
            <a:avLst/>
          </a:prstGeom>
        </p:spPr>
      </p:pic>
      <p:sp>
        <p:nvSpPr>
          <p:cNvPr id="8" name="Slide Number Placeholder 7"/>
          <p:cNvSpPr>
            <a:spLocks noGrp="1"/>
          </p:cNvSpPr>
          <p:nvPr>
            <p:ph type="sldNum" sz="quarter" idx="12"/>
          </p:nvPr>
        </p:nvSpPr>
        <p:spPr/>
        <p:txBody>
          <a:bodyPr/>
          <a:lstStyle/>
          <a:p>
            <a:fld id="{6D22F896-40B5-4ADD-8801-0D06FADFA095}" type="slidenum">
              <a:rPr lang="en-US" smtClean="0"/>
              <a:t>4</a:t>
            </a:fld>
            <a:endParaRPr lang="en-US" dirty="0"/>
          </a:p>
        </p:txBody>
      </p:sp>
      <p:sp>
        <p:nvSpPr>
          <p:cNvPr id="9" name="Rechteck: obere Ecken abgeschnitten 3">
            <a:extLst>
              <a:ext uri="{FF2B5EF4-FFF2-40B4-BE49-F238E27FC236}">
                <a16:creationId xmlns:a16="http://schemas.microsoft.com/office/drawing/2014/main" id="{C5352AF0-FD05-4FFC-A239-1D2F586CA25C}"/>
              </a:ext>
            </a:extLst>
          </p:cNvPr>
          <p:cNvSpPr/>
          <p:nvPr/>
        </p:nvSpPr>
        <p:spPr>
          <a:xfrm rot="5400000">
            <a:off x="-463459" y="3095825"/>
            <a:ext cx="1647354" cy="720436"/>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solidFill>
                  <a:schemeClr val="bg1"/>
                </a:solidFill>
              </a:rPr>
              <a:t>TASK</a:t>
            </a:r>
          </a:p>
        </p:txBody>
      </p:sp>
    </p:spTree>
    <p:extLst>
      <p:ext uri="{BB962C8B-B14F-4D97-AF65-F5344CB8AC3E}">
        <p14:creationId xmlns:p14="http://schemas.microsoft.com/office/powerpoint/2010/main" val="62035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873A-EC2E-43B6-851F-C02544A73EE7}"/>
              </a:ext>
            </a:extLst>
          </p:cNvPr>
          <p:cNvSpPr>
            <a:spLocks noGrp="1"/>
          </p:cNvSpPr>
          <p:nvPr>
            <p:ph type="title"/>
          </p:nvPr>
        </p:nvSpPr>
        <p:spPr>
          <a:xfrm>
            <a:off x="1141413" y="618518"/>
            <a:ext cx="9905998" cy="505607"/>
          </a:xfrm>
        </p:spPr>
        <p:txBody>
          <a:bodyPr>
            <a:normAutofit/>
          </a:bodyPr>
          <a:lstStyle/>
          <a:p>
            <a:pPr algn="ctr"/>
            <a:r>
              <a:rPr lang="en-US" sz="2800" dirty="0"/>
              <a:t>What are all these terms?</a:t>
            </a:r>
          </a:p>
        </p:txBody>
      </p:sp>
      <p:sp>
        <p:nvSpPr>
          <p:cNvPr id="3" name="Content Placeholder 2">
            <a:extLst>
              <a:ext uri="{FF2B5EF4-FFF2-40B4-BE49-F238E27FC236}">
                <a16:creationId xmlns:a16="http://schemas.microsoft.com/office/drawing/2014/main" id="{898C263B-EB16-40FE-9B2D-B4DCC6E578DD}"/>
              </a:ext>
            </a:extLst>
          </p:cNvPr>
          <p:cNvSpPr>
            <a:spLocks noGrp="1"/>
          </p:cNvSpPr>
          <p:nvPr>
            <p:ph idx="1"/>
          </p:nvPr>
        </p:nvSpPr>
        <p:spPr>
          <a:xfrm>
            <a:off x="1141413" y="1907052"/>
            <a:ext cx="3875205" cy="753772"/>
          </a:xfrm>
        </p:spPr>
        <p:txBody>
          <a:bodyPr/>
          <a:lstStyle/>
          <a:p>
            <a:pPr marL="0" indent="0">
              <a:buNone/>
            </a:pPr>
            <a:r>
              <a:rPr lang="en-US" dirty="0"/>
              <a:t>Cyber-physical systems (CPS)</a:t>
            </a:r>
          </a:p>
        </p:txBody>
      </p:sp>
      <p:sp>
        <p:nvSpPr>
          <p:cNvPr id="4" name="Rectangle 3">
            <a:extLst>
              <a:ext uri="{FF2B5EF4-FFF2-40B4-BE49-F238E27FC236}">
                <a16:creationId xmlns:a16="http://schemas.microsoft.com/office/drawing/2014/main" id="{147D5C7C-3DE6-4976-8A38-414F83396C33}"/>
              </a:ext>
            </a:extLst>
          </p:cNvPr>
          <p:cNvSpPr/>
          <p:nvPr/>
        </p:nvSpPr>
        <p:spPr>
          <a:xfrm>
            <a:off x="7120857" y="3090266"/>
            <a:ext cx="3048000" cy="400110"/>
          </a:xfrm>
          <a:prstGeom prst="rect">
            <a:avLst/>
          </a:prstGeom>
        </p:spPr>
        <p:txBody>
          <a:bodyPr wrap="square">
            <a:spAutoFit/>
          </a:bodyPr>
          <a:lstStyle/>
          <a:p>
            <a:r>
              <a:rPr lang="en-US" sz="2000" dirty="0"/>
              <a:t>The internet of things (IoT)</a:t>
            </a:r>
          </a:p>
        </p:txBody>
      </p:sp>
      <p:sp>
        <p:nvSpPr>
          <p:cNvPr id="5" name="Rectangle 4">
            <a:extLst>
              <a:ext uri="{FF2B5EF4-FFF2-40B4-BE49-F238E27FC236}">
                <a16:creationId xmlns:a16="http://schemas.microsoft.com/office/drawing/2014/main" id="{9E56515C-2628-4C51-B536-D9C09BBC2846}"/>
              </a:ext>
            </a:extLst>
          </p:cNvPr>
          <p:cNvSpPr/>
          <p:nvPr/>
        </p:nvSpPr>
        <p:spPr>
          <a:xfrm>
            <a:off x="2149763" y="5257280"/>
            <a:ext cx="3243743" cy="369332"/>
          </a:xfrm>
          <a:prstGeom prst="rect">
            <a:avLst/>
          </a:prstGeom>
        </p:spPr>
        <p:txBody>
          <a:bodyPr wrap="square">
            <a:spAutoFit/>
          </a:bodyPr>
          <a:lstStyle/>
          <a:p>
            <a:r>
              <a:rPr lang="en-US" dirty="0"/>
              <a:t> Industrial internet of things (IIOT)</a:t>
            </a:r>
          </a:p>
        </p:txBody>
      </p:sp>
      <p:sp>
        <p:nvSpPr>
          <p:cNvPr id="6" name="Rectangle 5">
            <a:extLst>
              <a:ext uri="{FF2B5EF4-FFF2-40B4-BE49-F238E27FC236}">
                <a16:creationId xmlns:a16="http://schemas.microsoft.com/office/drawing/2014/main" id="{A3EB29B4-820F-4202-A239-9B527D9087D1}"/>
              </a:ext>
            </a:extLst>
          </p:cNvPr>
          <p:cNvSpPr/>
          <p:nvPr/>
        </p:nvSpPr>
        <p:spPr>
          <a:xfrm>
            <a:off x="7037753" y="1645442"/>
            <a:ext cx="2794759" cy="523220"/>
          </a:xfrm>
          <a:prstGeom prst="rect">
            <a:avLst/>
          </a:prstGeom>
        </p:spPr>
        <p:txBody>
          <a:bodyPr wrap="square">
            <a:spAutoFit/>
          </a:bodyPr>
          <a:lstStyle/>
          <a:p>
            <a:r>
              <a:rPr lang="en-US" sz="2800" dirty="0"/>
              <a:t>Cloud computing</a:t>
            </a:r>
          </a:p>
        </p:txBody>
      </p:sp>
      <p:sp>
        <p:nvSpPr>
          <p:cNvPr id="7" name="Rectangle 6">
            <a:extLst>
              <a:ext uri="{FF2B5EF4-FFF2-40B4-BE49-F238E27FC236}">
                <a16:creationId xmlns:a16="http://schemas.microsoft.com/office/drawing/2014/main" id="{6792771F-3E3E-4686-9158-DDE39D8815FD}"/>
              </a:ext>
            </a:extLst>
          </p:cNvPr>
          <p:cNvSpPr/>
          <p:nvPr/>
        </p:nvSpPr>
        <p:spPr>
          <a:xfrm>
            <a:off x="3007673" y="3501557"/>
            <a:ext cx="3480541" cy="400110"/>
          </a:xfrm>
          <a:prstGeom prst="rect">
            <a:avLst/>
          </a:prstGeom>
        </p:spPr>
        <p:txBody>
          <a:bodyPr wrap="square">
            <a:spAutoFit/>
          </a:bodyPr>
          <a:lstStyle/>
          <a:p>
            <a:r>
              <a:rPr lang="en-US" sz="2000" dirty="0"/>
              <a:t>Artificial intelligence (AI)</a:t>
            </a:r>
          </a:p>
        </p:txBody>
      </p:sp>
      <p:sp>
        <p:nvSpPr>
          <p:cNvPr id="8" name="Rectangle 7">
            <a:extLst>
              <a:ext uri="{FF2B5EF4-FFF2-40B4-BE49-F238E27FC236}">
                <a16:creationId xmlns:a16="http://schemas.microsoft.com/office/drawing/2014/main" id="{32371EEA-5953-41B6-AF9B-2D7BFF3A4457}"/>
              </a:ext>
            </a:extLst>
          </p:cNvPr>
          <p:cNvSpPr/>
          <p:nvPr/>
        </p:nvSpPr>
        <p:spPr>
          <a:xfrm>
            <a:off x="5877748" y="4590915"/>
            <a:ext cx="3064493" cy="523220"/>
          </a:xfrm>
          <a:prstGeom prst="rect">
            <a:avLst/>
          </a:prstGeom>
        </p:spPr>
        <p:txBody>
          <a:bodyPr wrap="square">
            <a:spAutoFit/>
          </a:bodyPr>
          <a:lstStyle/>
          <a:p>
            <a:r>
              <a:rPr lang="en-US" sz="2800" dirty="0"/>
              <a:t>Cognitive computing</a:t>
            </a:r>
          </a:p>
        </p:txBody>
      </p:sp>
      <p:pic>
        <p:nvPicPr>
          <p:cNvPr id="10" name="Picture 9">
            <a:extLst>
              <a:ext uri="{FF2B5EF4-FFF2-40B4-BE49-F238E27FC236}">
                <a16:creationId xmlns:a16="http://schemas.microsoft.com/office/drawing/2014/main" id="{D0802BF4-BCEC-4D89-BEEC-D5BAEC9E5156}"/>
              </a:ext>
            </a:extLst>
          </p:cNvPr>
          <p:cNvPicPr>
            <a:picLocks noChangeAspect="1"/>
          </p:cNvPicPr>
          <p:nvPr/>
        </p:nvPicPr>
        <p:blipFill>
          <a:blip r:embed="rId2"/>
          <a:stretch>
            <a:fillRect/>
          </a:stretch>
        </p:blipFill>
        <p:spPr>
          <a:xfrm>
            <a:off x="4945814" y="1600720"/>
            <a:ext cx="2300372" cy="4072582"/>
          </a:xfrm>
          <a:prstGeom prst="rect">
            <a:avLst/>
          </a:prstGeom>
        </p:spPr>
      </p:pic>
      <p:sp>
        <p:nvSpPr>
          <p:cNvPr id="11" name="Slide Number Placeholder 10"/>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67820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7719-9B7C-4940-9651-2A17A4D36C45}"/>
              </a:ext>
            </a:extLst>
          </p:cNvPr>
          <p:cNvSpPr>
            <a:spLocks noGrp="1"/>
          </p:cNvSpPr>
          <p:nvPr>
            <p:ph type="title"/>
          </p:nvPr>
        </p:nvSpPr>
        <p:spPr>
          <a:xfrm>
            <a:off x="977029" y="444549"/>
            <a:ext cx="3813085" cy="614664"/>
          </a:xfrm>
        </p:spPr>
        <p:txBody>
          <a:bodyPr>
            <a:normAutofit/>
          </a:bodyPr>
          <a:lstStyle/>
          <a:p>
            <a:r>
              <a:rPr lang="en-US" sz="2000" dirty="0"/>
              <a:t>cyber-physical systems (CPS)</a:t>
            </a:r>
          </a:p>
        </p:txBody>
      </p:sp>
      <p:sp>
        <p:nvSpPr>
          <p:cNvPr id="3" name="Content Placeholder 2">
            <a:extLst>
              <a:ext uri="{FF2B5EF4-FFF2-40B4-BE49-F238E27FC236}">
                <a16:creationId xmlns:a16="http://schemas.microsoft.com/office/drawing/2014/main" id="{59854C20-70AB-4892-B5BF-65DCBA3BCC64}"/>
              </a:ext>
            </a:extLst>
          </p:cNvPr>
          <p:cNvSpPr>
            <a:spLocks noGrp="1"/>
          </p:cNvSpPr>
          <p:nvPr>
            <p:ph idx="1"/>
          </p:nvPr>
        </p:nvSpPr>
        <p:spPr>
          <a:xfrm>
            <a:off x="977029" y="1098220"/>
            <a:ext cx="4568094" cy="1952436"/>
          </a:xfrm>
        </p:spPr>
        <p:txBody>
          <a:bodyPr>
            <a:normAutofit/>
          </a:bodyPr>
          <a:lstStyle/>
          <a:p>
            <a:pPr marL="0" indent="0">
              <a:buNone/>
            </a:pPr>
            <a:r>
              <a:rPr lang="en-US" sz="1400" dirty="0"/>
              <a:t>CPS are objects which have embedded software and electronics connected to each other in a system, for example, robots, drones and other movable machines. This way physical and mechanical objects and processes are connected with software-controlled objects and processes – with the real and virtual worlds converging. CPS can be used for traffic control or for managing intelligent electricity networks.</a:t>
            </a:r>
          </a:p>
        </p:txBody>
      </p:sp>
      <p:sp>
        <p:nvSpPr>
          <p:cNvPr id="5" name="Title 1">
            <a:extLst>
              <a:ext uri="{FF2B5EF4-FFF2-40B4-BE49-F238E27FC236}">
                <a16:creationId xmlns:a16="http://schemas.microsoft.com/office/drawing/2014/main" id="{80A2F47A-478F-422F-B68B-0E48C1790305}"/>
              </a:ext>
            </a:extLst>
          </p:cNvPr>
          <p:cNvSpPr txBox="1">
            <a:spLocks/>
          </p:cNvSpPr>
          <p:nvPr/>
        </p:nvSpPr>
        <p:spPr>
          <a:xfrm>
            <a:off x="6358856" y="3390349"/>
            <a:ext cx="2700747" cy="614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2000" dirty="0"/>
              <a:t>Cloud computing</a:t>
            </a:r>
          </a:p>
        </p:txBody>
      </p:sp>
      <p:sp>
        <p:nvSpPr>
          <p:cNvPr id="7" name="Content Placeholder 2">
            <a:extLst>
              <a:ext uri="{FF2B5EF4-FFF2-40B4-BE49-F238E27FC236}">
                <a16:creationId xmlns:a16="http://schemas.microsoft.com/office/drawing/2014/main" id="{36477880-1BBE-4A70-95D0-51EDA8013C56}"/>
              </a:ext>
            </a:extLst>
          </p:cNvPr>
          <p:cNvSpPr txBox="1">
            <a:spLocks/>
          </p:cNvSpPr>
          <p:nvPr/>
        </p:nvSpPr>
        <p:spPr>
          <a:xfrm>
            <a:off x="6358856" y="3882347"/>
            <a:ext cx="5310230" cy="255541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400" dirty="0"/>
              <a:t>Cloud computing covers all activities taking place on an online service (For example: sending e-mails, processing documents via an online platform and saving them there, playing videos or </a:t>
            </a:r>
            <a:r>
              <a:rPr lang="en-US" sz="1400" dirty="0" err="1"/>
              <a:t>analysing</a:t>
            </a:r>
            <a:r>
              <a:rPr lang="en-US" sz="1400" dirty="0"/>
              <a:t> data). </a:t>
            </a:r>
            <a:br>
              <a:rPr lang="en-US" sz="1400" dirty="0"/>
            </a:br>
            <a:r>
              <a:rPr lang="en-US" sz="1400" dirty="0"/>
              <a:t>It makes an IT infrastructure which makes it possible for data to be saved on </a:t>
            </a:r>
            <a:r>
              <a:rPr lang="en-US" sz="1400" dirty="0" err="1"/>
              <a:t>decentralised</a:t>
            </a:r>
            <a:r>
              <a:rPr lang="en-US" sz="1400" dirty="0"/>
              <a:t> computer systems via  the internet and to be available at any time at any place as long as there is an internet connection. Thus, a cloud provider offers a complete working place in a virtual form (such as computer, memory, platforms and software applications) creating great flexibility for the user.</a:t>
            </a:r>
          </a:p>
        </p:txBody>
      </p:sp>
      <p:pic>
        <p:nvPicPr>
          <p:cNvPr id="14" name="Picture 13">
            <a:extLst>
              <a:ext uri="{FF2B5EF4-FFF2-40B4-BE49-F238E27FC236}">
                <a16:creationId xmlns:a16="http://schemas.microsoft.com/office/drawing/2014/main" id="{CD2D6E8F-DC6E-410F-AB79-46A73F3A0C37}"/>
              </a:ext>
            </a:extLst>
          </p:cNvPr>
          <p:cNvPicPr>
            <a:picLocks noChangeAspect="1"/>
          </p:cNvPicPr>
          <p:nvPr/>
        </p:nvPicPr>
        <p:blipFill>
          <a:blip r:embed="rId2"/>
          <a:stretch>
            <a:fillRect/>
          </a:stretch>
        </p:blipFill>
        <p:spPr>
          <a:xfrm>
            <a:off x="6096000" y="386686"/>
            <a:ext cx="3945622" cy="2630414"/>
          </a:xfrm>
          <a:prstGeom prst="rect">
            <a:avLst/>
          </a:prstGeom>
        </p:spPr>
      </p:pic>
      <p:pic>
        <p:nvPicPr>
          <p:cNvPr id="18" name="Picture 17">
            <a:extLst>
              <a:ext uri="{FF2B5EF4-FFF2-40B4-BE49-F238E27FC236}">
                <a16:creationId xmlns:a16="http://schemas.microsoft.com/office/drawing/2014/main" id="{2EE61D96-7FAB-493B-82AD-5AE174F00472}"/>
              </a:ext>
            </a:extLst>
          </p:cNvPr>
          <p:cNvPicPr>
            <a:picLocks noChangeAspect="1"/>
          </p:cNvPicPr>
          <p:nvPr/>
        </p:nvPicPr>
        <p:blipFill>
          <a:blip r:embed="rId3"/>
          <a:stretch>
            <a:fillRect/>
          </a:stretch>
        </p:blipFill>
        <p:spPr>
          <a:xfrm>
            <a:off x="1017786" y="3844425"/>
            <a:ext cx="4201771" cy="2363496"/>
          </a:xfrm>
          <a:prstGeom prst="rect">
            <a:avLst/>
          </a:prstGeom>
        </p:spPr>
      </p:pic>
      <p:sp>
        <p:nvSpPr>
          <p:cNvPr id="19" name="Rectangle 18">
            <a:extLst>
              <a:ext uri="{FF2B5EF4-FFF2-40B4-BE49-F238E27FC236}">
                <a16:creationId xmlns:a16="http://schemas.microsoft.com/office/drawing/2014/main" id="{D8EF822F-775F-452B-88A0-F90709EDEC5E}"/>
              </a:ext>
            </a:extLst>
          </p:cNvPr>
          <p:cNvSpPr/>
          <p:nvPr/>
        </p:nvSpPr>
        <p:spPr>
          <a:xfrm>
            <a:off x="6358856" y="2865990"/>
            <a:ext cx="4376257" cy="338554"/>
          </a:xfrm>
          <a:prstGeom prst="rect">
            <a:avLst/>
          </a:prstGeom>
        </p:spPr>
        <p:txBody>
          <a:bodyPr wrap="square">
            <a:spAutoFit/>
          </a:bodyPr>
          <a:lstStyle/>
          <a:p>
            <a:r>
              <a:rPr lang="en-US" sz="800" dirty="0">
                <a:latin typeface="ClanPro"/>
              </a:rPr>
              <a:t>Image from </a:t>
            </a:r>
            <a:r>
              <a:rPr lang="en-US" sz="800" dirty="0" err="1">
                <a:latin typeface="ClanPro"/>
              </a:rPr>
              <a:t>Pixabay</a:t>
            </a:r>
            <a:br>
              <a:rPr lang="en-US" sz="800" dirty="0">
                <a:latin typeface="ClanPro"/>
              </a:rPr>
            </a:br>
            <a:r>
              <a:rPr lang="en-US" sz="800" dirty="0">
                <a:hlinkClick r:id="rId4"/>
              </a:rPr>
              <a:t>https://pixabay.com/illustrations/industry-4-0-web-network-points-2741774/</a:t>
            </a:r>
            <a:endParaRPr lang="en-US" sz="1400" dirty="0">
              <a:latin typeface="ClanPro"/>
            </a:endParaRPr>
          </a:p>
        </p:txBody>
      </p:sp>
      <p:sp>
        <p:nvSpPr>
          <p:cNvPr id="20" name="Rectangle 19">
            <a:extLst>
              <a:ext uri="{FF2B5EF4-FFF2-40B4-BE49-F238E27FC236}">
                <a16:creationId xmlns:a16="http://schemas.microsoft.com/office/drawing/2014/main" id="{C474C5A4-EF49-4B83-B85F-5D45F0A9402E}"/>
              </a:ext>
            </a:extLst>
          </p:cNvPr>
          <p:cNvSpPr/>
          <p:nvPr/>
        </p:nvSpPr>
        <p:spPr>
          <a:xfrm>
            <a:off x="977029" y="6253092"/>
            <a:ext cx="4376257" cy="338554"/>
          </a:xfrm>
          <a:prstGeom prst="rect">
            <a:avLst/>
          </a:prstGeom>
        </p:spPr>
        <p:txBody>
          <a:bodyPr wrap="square">
            <a:spAutoFit/>
          </a:bodyPr>
          <a:lstStyle/>
          <a:p>
            <a:r>
              <a:rPr lang="en-US" sz="800" dirty="0">
                <a:latin typeface="ClanPro"/>
              </a:rPr>
              <a:t>Image from </a:t>
            </a:r>
            <a:r>
              <a:rPr lang="en-US" sz="800" dirty="0" err="1">
                <a:latin typeface="ClanPro"/>
              </a:rPr>
              <a:t>Pixabay</a:t>
            </a:r>
            <a:br>
              <a:rPr lang="en-US" sz="800" dirty="0">
                <a:latin typeface="ClanPro"/>
              </a:rPr>
            </a:br>
            <a:r>
              <a:rPr lang="en-US" sz="800" dirty="0">
                <a:hlinkClick r:id="rId5"/>
              </a:rPr>
              <a:t>https://pixabay.com/illustrations/cloud-computing-network-internet-2001090/</a:t>
            </a:r>
            <a:r>
              <a:rPr lang="en-US" sz="800" dirty="0"/>
              <a:t> </a:t>
            </a:r>
            <a:endParaRPr lang="en-US" sz="1400" dirty="0">
              <a:latin typeface="ClanPro"/>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27093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047" y="115454"/>
            <a:ext cx="5568952" cy="2919450"/>
          </a:xfrm>
          <a:prstGeom prst="rect">
            <a:avLst/>
          </a:prstGeom>
        </p:spPr>
      </p:pic>
      <p:sp>
        <p:nvSpPr>
          <p:cNvPr id="6" name="Rectangle 5"/>
          <p:cNvSpPr/>
          <p:nvPr/>
        </p:nvSpPr>
        <p:spPr>
          <a:xfrm>
            <a:off x="3113231" y="2971320"/>
            <a:ext cx="5418984" cy="338554"/>
          </a:xfrm>
          <a:prstGeom prst="rect">
            <a:avLst/>
          </a:prstGeom>
        </p:spPr>
        <p:txBody>
          <a:bodyPr wrap="none">
            <a:spAutoFit/>
          </a:bodyPr>
          <a:lstStyle/>
          <a:p>
            <a:r>
              <a:rPr lang="en-US" sz="1600" dirty="0"/>
              <a:t>Exercise can be found in the link </a:t>
            </a:r>
            <a:r>
              <a:rPr lang="en-GB" sz="1600" dirty="0">
                <a:hlinkClick r:id="rId3"/>
              </a:rPr>
              <a:t>https://h5p.org/node/760844</a:t>
            </a:r>
            <a:endParaRPr lang="en-GB" sz="1600" dirty="0"/>
          </a:p>
        </p:txBody>
      </p:sp>
      <p:sp>
        <p:nvSpPr>
          <p:cNvPr id="7" name="Rectangle 6"/>
          <p:cNvSpPr/>
          <p:nvPr/>
        </p:nvSpPr>
        <p:spPr>
          <a:xfrm>
            <a:off x="3259031" y="6365738"/>
            <a:ext cx="5418984" cy="338554"/>
          </a:xfrm>
          <a:prstGeom prst="rect">
            <a:avLst/>
          </a:prstGeom>
        </p:spPr>
        <p:txBody>
          <a:bodyPr wrap="none">
            <a:spAutoFit/>
          </a:bodyPr>
          <a:lstStyle/>
          <a:p>
            <a:r>
              <a:rPr lang="en-US" sz="1600" dirty="0"/>
              <a:t>Exercise can be found in the link </a:t>
            </a:r>
            <a:r>
              <a:rPr lang="en-GB" sz="1600" dirty="0">
                <a:hlinkClick r:id="rId4"/>
              </a:rPr>
              <a:t>https://h5p.org/node/760853</a:t>
            </a:r>
            <a:endParaRPr lang="en-US" sz="16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047" y="3583773"/>
            <a:ext cx="5568952" cy="2781965"/>
          </a:xfrm>
          <a:prstGeom prst="rect">
            <a:avLst/>
          </a:prstGeom>
        </p:spPr>
      </p:pic>
      <p:sp>
        <p:nvSpPr>
          <p:cNvPr id="10" name="Slide Number Placeholder 9"/>
          <p:cNvSpPr>
            <a:spLocks noGrp="1"/>
          </p:cNvSpPr>
          <p:nvPr>
            <p:ph type="sldNum" sz="quarter" idx="12"/>
          </p:nvPr>
        </p:nvSpPr>
        <p:spPr/>
        <p:txBody>
          <a:bodyPr/>
          <a:lstStyle/>
          <a:p>
            <a:fld id="{6D22F896-40B5-4ADD-8801-0D06FADFA095}" type="slidenum">
              <a:rPr lang="en-US" smtClean="0"/>
              <a:t>7</a:t>
            </a:fld>
            <a:endParaRPr lang="en-US" dirty="0"/>
          </a:p>
        </p:txBody>
      </p:sp>
      <p:sp>
        <p:nvSpPr>
          <p:cNvPr id="11" name="Rechteck: obere Ecken abgeschnitten 3">
            <a:extLst>
              <a:ext uri="{FF2B5EF4-FFF2-40B4-BE49-F238E27FC236}">
                <a16:creationId xmlns:a16="http://schemas.microsoft.com/office/drawing/2014/main" id="{C5352AF0-FD05-4FFC-A239-1D2F586CA25C}"/>
              </a:ext>
            </a:extLst>
          </p:cNvPr>
          <p:cNvSpPr/>
          <p:nvPr/>
        </p:nvSpPr>
        <p:spPr>
          <a:xfrm rot="5400000">
            <a:off x="-463459" y="3095825"/>
            <a:ext cx="1647354" cy="720436"/>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solidFill>
                  <a:schemeClr val="bg1"/>
                </a:solidFill>
              </a:rPr>
              <a:t>TASK</a:t>
            </a:r>
          </a:p>
        </p:txBody>
      </p:sp>
    </p:spTree>
    <p:extLst>
      <p:ext uri="{BB962C8B-B14F-4D97-AF65-F5344CB8AC3E}">
        <p14:creationId xmlns:p14="http://schemas.microsoft.com/office/powerpoint/2010/main" val="180102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7C75-DE03-4537-8BA4-F6DA5246B818}"/>
              </a:ext>
            </a:extLst>
          </p:cNvPr>
          <p:cNvSpPr>
            <a:spLocks noGrp="1"/>
          </p:cNvSpPr>
          <p:nvPr>
            <p:ph type="title"/>
          </p:nvPr>
        </p:nvSpPr>
        <p:spPr>
          <a:xfrm>
            <a:off x="1450079" y="137766"/>
            <a:ext cx="3975871" cy="774054"/>
          </a:xfrm>
        </p:spPr>
        <p:txBody>
          <a:bodyPr>
            <a:normAutofit/>
          </a:bodyPr>
          <a:lstStyle/>
          <a:p>
            <a:r>
              <a:rPr lang="en-US" sz="2000" dirty="0"/>
              <a:t>the internet of things (IoT)</a:t>
            </a:r>
          </a:p>
        </p:txBody>
      </p:sp>
      <p:sp>
        <p:nvSpPr>
          <p:cNvPr id="3" name="Content Placeholder 2">
            <a:extLst>
              <a:ext uri="{FF2B5EF4-FFF2-40B4-BE49-F238E27FC236}">
                <a16:creationId xmlns:a16="http://schemas.microsoft.com/office/drawing/2014/main" id="{C8EC5BDD-11CC-4649-88F8-D137E9766101}"/>
              </a:ext>
            </a:extLst>
          </p:cNvPr>
          <p:cNvSpPr>
            <a:spLocks noGrp="1"/>
          </p:cNvSpPr>
          <p:nvPr>
            <p:ph idx="1"/>
          </p:nvPr>
        </p:nvSpPr>
        <p:spPr>
          <a:xfrm>
            <a:off x="1450079" y="845944"/>
            <a:ext cx="4715829" cy="2803267"/>
          </a:xfrm>
        </p:spPr>
        <p:txBody>
          <a:bodyPr>
            <a:normAutofit fontScale="92500"/>
          </a:bodyPr>
          <a:lstStyle/>
          <a:p>
            <a:pPr marL="0" indent="0">
              <a:buNone/>
            </a:pPr>
            <a:r>
              <a:rPr lang="en-US" sz="1500" dirty="0"/>
              <a:t>The IoT is a network of connected devices that can communicate with each other and provide data to users through the Internet. IoT devices can connect to the Internet and often have sensors that enable them to collect data. An IoT device can be useful on its own, but when you use numerous devices together, they become even more valuable.</a:t>
            </a:r>
            <a:br>
              <a:rPr lang="en-US" sz="1500" dirty="0"/>
            </a:br>
            <a:r>
              <a:rPr lang="en-US" sz="1500" dirty="0"/>
              <a:t>IoT technology enables the user to collect data automatically from many different functions. IoT technology can also be used to automate equipment and parts of industrial operations.</a:t>
            </a:r>
          </a:p>
        </p:txBody>
      </p:sp>
      <p:sp>
        <p:nvSpPr>
          <p:cNvPr id="4" name="Rectangle 3">
            <a:extLst>
              <a:ext uri="{FF2B5EF4-FFF2-40B4-BE49-F238E27FC236}">
                <a16:creationId xmlns:a16="http://schemas.microsoft.com/office/drawing/2014/main" id="{22BFCAC3-0107-4008-85EB-CD42368FF301}"/>
              </a:ext>
            </a:extLst>
          </p:cNvPr>
          <p:cNvSpPr/>
          <p:nvPr/>
        </p:nvSpPr>
        <p:spPr>
          <a:xfrm>
            <a:off x="6814659" y="3984771"/>
            <a:ext cx="3177921" cy="369332"/>
          </a:xfrm>
          <a:prstGeom prst="rect">
            <a:avLst/>
          </a:prstGeom>
        </p:spPr>
        <p:txBody>
          <a:bodyPr wrap="none">
            <a:spAutoFit/>
          </a:bodyPr>
          <a:lstStyle/>
          <a:p>
            <a:r>
              <a:rPr lang="en-US" dirty="0"/>
              <a:t>Industrial internet of things (IIOT)</a:t>
            </a:r>
          </a:p>
        </p:txBody>
      </p:sp>
      <p:sp>
        <p:nvSpPr>
          <p:cNvPr id="5" name="Rectangle 4">
            <a:extLst>
              <a:ext uri="{FF2B5EF4-FFF2-40B4-BE49-F238E27FC236}">
                <a16:creationId xmlns:a16="http://schemas.microsoft.com/office/drawing/2014/main" id="{5DF47C76-5F4C-4A5E-A27C-0FE83DEC45E8}"/>
              </a:ext>
            </a:extLst>
          </p:cNvPr>
          <p:cNvSpPr/>
          <p:nvPr/>
        </p:nvSpPr>
        <p:spPr>
          <a:xfrm>
            <a:off x="6814659" y="4477516"/>
            <a:ext cx="4454554" cy="2031325"/>
          </a:xfrm>
          <a:prstGeom prst="rect">
            <a:avLst/>
          </a:prstGeom>
        </p:spPr>
        <p:txBody>
          <a:bodyPr wrap="square">
            <a:spAutoFit/>
          </a:bodyPr>
          <a:lstStyle/>
          <a:p>
            <a:r>
              <a:rPr lang="en-US" sz="1400" dirty="0" err="1"/>
              <a:t>IIoT</a:t>
            </a:r>
            <a:r>
              <a:rPr lang="en-US" sz="1400" dirty="0"/>
              <a:t> is a subcategory of IoT. The term refers to IoT technology used in Industrial settings, namely in manufacturing facilities. </a:t>
            </a:r>
            <a:r>
              <a:rPr lang="en-US" sz="1400" dirty="0" err="1"/>
              <a:t>IIoT</a:t>
            </a:r>
            <a:r>
              <a:rPr lang="en-US" sz="1400" dirty="0"/>
              <a:t> is a key technology in Industry 4.0, the next phase of the industrial revolution. Industry 4.0 </a:t>
            </a:r>
            <a:r>
              <a:rPr lang="en-US" sz="1400" dirty="0" err="1"/>
              <a:t>emphasises</a:t>
            </a:r>
            <a:r>
              <a:rPr lang="en-US" sz="1400" dirty="0"/>
              <a:t> smart technology, data, automation, interconnectivity, artificial intelligence and other technologies and capabilities. </a:t>
            </a:r>
          </a:p>
          <a:p>
            <a:r>
              <a:rPr lang="en-US" sz="1400" dirty="0"/>
              <a:t>These technologies are </a:t>
            </a:r>
            <a:r>
              <a:rPr lang="en-US" sz="1400" dirty="0" err="1"/>
              <a:t>revolutionising</a:t>
            </a:r>
            <a:r>
              <a:rPr lang="en-US" sz="1400" dirty="0"/>
              <a:t> the way factories and industrial organizations are run.</a:t>
            </a:r>
          </a:p>
        </p:txBody>
      </p:sp>
      <p:pic>
        <p:nvPicPr>
          <p:cNvPr id="7" name="Picture 6">
            <a:extLst>
              <a:ext uri="{FF2B5EF4-FFF2-40B4-BE49-F238E27FC236}">
                <a16:creationId xmlns:a16="http://schemas.microsoft.com/office/drawing/2014/main" id="{50D6E99E-77EA-4B26-A9A4-DBCA3CB111A3}"/>
              </a:ext>
            </a:extLst>
          </p:cNvPr>
          <p:cNvPicPr>
            <a:picLocks noChangeAspect="1"/>
          </p:cNvPicPr>
          <p:nvPr/>
        </p:nvPicPr>
        <p:blipFill>
          <a:blip r:embed="rId2"/>
          <a:stretch>
            <a:fillRect/>
          </a:stretch>
        </p:blipFill>
        <p:spPr>
          <a:xfrm>
            <a:off x="6766052" y="655577"/>
            <a:ext cx="3927262" cy="2616129"/>
          </a:xfrm>
          <a:prstGeom prst="rect">
            <a:avLst/>
          </a:prstGeom>
        </p:spPr>
      </p:pic>
      <p:sp>
        <p:nvSpPr>
          <p:cNvPr id="10" name="Rectangle 9">
            <a:extLst>
              <a:ext uri="{FF2B5EF4-FFF2-40B4-BE49-F238E27FC236}">
                <a16:creationId xmlns:a16="http://schemas.microsoft.com/office/drawing/2014/main" id="{761DEE0E-6BA9-4368-9560-B11D6D4D8A8A}"/>
              </a:ext>
            </a:extLst>
          </p:cNvPr>
          <p:cNvSpPr/>
          <p:nvPr/>
        </p:nvSpPr>
        <p:spPr>
          <a:xfrm>
            <a:off x="6686026" y="3289684"/>
            <a:ext cx="4376257" cy="338554"/>
          </a:xfrm>
          <a:prstGeom prst="rect">
            <a:avLst/>
          </a:prstGeom>
        </p:spPr>
        <p:txBody>
          <a:bodyPr wrap="square">
            <a:spAutoFit/>
          </a:bodyPr>
          <a:lstStyle/>
          <a:p>
            <a:r>
              <a:rPr lang="en-US" sz="800" dirty="0">
                <a:latin typeface="ClanPro"/>
              </a:rPr>
              <a:t>Image from </a:t>
            </a:r>
            <a:r>
              <a:rPr lang="en-US" sz="800" dirty="0" err="1">
                <a:latin typeface="ClanPro"/>
              </a:rPr>
              <a:t>Pixabay</a:t>
            </a:r>
            <a:br>
              <a:rPr lang="en-US" sz="800" dirty="0">
                <a:latin typeface="ClanPro"/>
              </a:rPr>
            </a:br>
            <a:r>
              <a:rPr lang="en-US" sz="800" dirty="0">
                <a:latin typeface="ClanPro"/>
                <a:hlinkClick r:id="rId3"/>
              </a:rPr>
              <a:t>https://pixabay.com/photos/turn-on-turn-off-industry-energy-2923046/</a:t>
            </a:r>
            <a:r>
              <a:rPr lang="en-US" sz="800" dirty="0">
                <a:latin typeface="ClanPro"/>
              </a:rPr>
              <a:t> </a:t>
            </a:r>
            <a:endParaRPr lang="en-US" sz="1400" dirty="0">
              <a:latin typeface="ClanPro"/>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9736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2102" y="5357090"/>
            <a:ext cx="5544877" cy="615553"/>
          </a:xfrm>
          <a:prstGeom prst="rect">
            <a:avLst/>
          </a:prstGeom>
        </p:spPr>
        <p:txBody>
          <a:bodyPr wrap="square">
            <a:spAutoFit/>
          </a:bodyPr>
          <a:lstStyle/>
          <a:p>
            <a:r>
              <a:rPr lang="en-US" sz="1600" dirty="0"/>
              <a:t>Exercise can be found in the link </a:t>
            </a:r>
            <a:r>
              <a:rPr lang="en-GB" sz="1600" dirty="0">
                <a:hlinkClick r:id="rId2"/>
              </a:rPr>
              <a:t>https://h5p.org/node/760859</a:t>
            </a:r>
            <a:endParaRPr lang="en-US" sz="1600" dirty="0"/>
          </a:p>
          <a:p>
            <a:r>
              <a:rPr lang="en-US" dirty="0"/>
              <a:t> </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307" y="697922"/>
            <a:ext cx="9480468" cy="4659168"/>
          </a:xfrm>
          <a:prstGeom prst="rect">
            <a:avLst/>
          </a:prstGeom>
        </p:spPr>
      </p:pic>
      <p:sp>
        <p:nvSpPr>
          <p:cNvPr id="9" name="Slide Number Placeholder 8"/>
          <p:cNvSpPr>
            <a:spLocks noGrp="1"/>
          </p:cNvSpPr>
          <p:nvPr>
            <p:ph type="sldNum" sz="quarter" idx="12"/>
          </p:nvPr>
        </p:nvSpPr>
        <p:spPr/>
        <p:txBody>
          <a:bodyPr/>
          <a:lstStyle/>
          <a:p>
            <a:fld id="{6D22F896-40B5-4ADD-8801-0D06FADFA095}" type="slidenum">
              <a:rPr lang="en-US" smtClean="0"/>
              <a:t>9</a:t>
            </a:fld>
            <a:endParaRPr lang="en-US" dirty="0"/>
          </a:p>
        </p:txBody>
      </p:sp>
      <p:sp>
        <p:nvSpPr>
          <p:cNvPr id="10" name="Rechteck: obere Ecken abgeschnitten 3">
            <a:extLst>
              <a:ext uri="{FF2B5EF4-FFF2-40B4-BE49-F238E27FC236}">
                <a16:creationId xmlns:a16="http://schemas.microsoft.com/office/drawing/2014/main" id="{C5352AF0-FD05-4FFC-A239-1D2F586CA25C}"/>
              </a:ext>
            </a:extLst>
          </p:cNvPr>
          <p:cNvSpPr/>
          <p:nvPr/>
        </p:nvSpPr>
        <p:spPr>
          <a:xfrm rot="5400000">
            <a:off x="-463459" y="3095825"/>
            <a:ext cx="1647354" cy="720436"/>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solidFill>
                  <a:schemeClr val="bg1"/>
                </a:solidFill>
              </a:rPr>
              <a:t>TASK</a:t>
            </a:r>
          </a:p>
        </p:txBody>
      </p:sp>
    </p:spTree>
    <p:extLst>
      <p:ext uri="{BB962C8B-B14F-4D97-AF65-F5344CB8AC3E}">
        <p14:creationId xmlns:p14="http://schemas.microsoft.com/office/powerpoint/2010/main" val="3334445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0</TotalTime>
  <Words>1334</Words>
  <Application>Microsoft Office PowerPoint</Application>
  <PresentationFormat>Breitbild</PresentationFormat>
  <Paragraphs>109</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宋体</vt:lpstr>
      <vt:lpstr>Arial</vt:lpstr>
      <vt:lpstr>Calibri</vt:lpstr>
      <vt:lpstr>ClanPro</vt:lpstr>
      <vt:lpstr>Times New Roman</vt:lpstr>
      <vt:lpstr>Trebuchet MS</vt:lpstr>
      <vt:lpstr>Tw Cen MT</vt:lpstr>
      <vt:lpstr>Circuit</vt:lpstr>
      <vt:lpstr>DigI-VET Fostering Digitization and Industry 4.0 In Vocational Education and Training</vt:lpstr>
      <vt:lpstr>What this module will cover</vt:lpstr>
      <vt:lpstr>What is industry 4.0?</vt:lpstr>
      <vt:lpstr>PowerPoint-Präsentation</vt:lpstr>
      <vt:lpstr>What are all these terms?</vt:lpstr>
      <vt:lpstr>cyber-physical systems (CPS)</vt:lpstr>
      <vt:lpstr>PowerPoint-Präsentation</vt:lpstr>
      <vt:lpstr>the internet of things (IoT)</vt:lpstr>
      <vt:lpstr>PowerPoint-Präsentation</vt:lpstr>
      <vt:lpstr>History of Industry 4.0</vt:lpstr>
      <vt:lpstr>History of Industry 4.0</vt:lpstr>
      <vt:lpstr>PowerPoint-Präsentation</vt:lpstr>
      <vt:lpstr>industry 4.0 - The Fourth Industrial Revolution</vt:lpstr>
      <vt:lpstr>PowerPoint-Präsentation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Andrianna Emphasyscentre</dc:creator>
  <cp:lastModifiedBy>jsc</cp:lastModifiedBy>
  <cp:revision>86</cp:revision>
  <dcterms:created xsi:type="dcterms:W3CDTF">2019-12-03T07:36:30Z</dcterms:created>
  <dcterms:modified xsi:type="dcterms:W3CDTF">2021-07-14T15:14:27Z</dcterms:modified>
</cp:coreProperties>
</file>