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56" r:id="rId3"/>
    <p:sldId id="275" r:id="rId4"/>
    <p:sldId id="257" r:id="rId5"/>
    <p:sldId id="306" r:id="rId6"/>
    <p:sldId id="307" r:id="rId7"/>
    <p:sldId id="308" r:id="rId8"/>
    <p:sldId id="309" r:id="rId9"/>
    <p:sldId id="301" r:id="rId10"/>
    <p:sldId id="302" r:id="rId11"/>
    <p:sldId id="303" r:id="rId12"/>
    <p:sldId id="304" r:id="rId13"/>
    <p:sldId id="310" r:id="rId14"/>
    <p:sldId id="297" r:id="rId15"/>
    <p:sldId id="290" r:id="rId16"/>
    <p:sldId id="295"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69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C86F7-AA16-41BA-A3B7-F37F1CA36A01}"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de-DE"/>
        </a:p>
      </dgm:t>
    </dgm:pt>
    <dgm:pt modelId="{AAA71BFB-343C-4203-8422-B0CF7DA362BC}">
      <dgm:prSet phldrT="[Text]" custT="1"/>
      <dgm:spPr/>
      <dgm:t>
        <a:bodyPr/>
        <a:lstStyle/>
        <a:p>
          <a:r>
            <a:rPr lang="el-GR" sz="2000" dirty="0"/>
            <a:t>Οτιδήποτε</a:t>
          </a:r>
          <a:endParaRPr lang="de-DE" sz="2000" dirty="0"/>
        </a:p>
      </dgm:t>
    </dgm:pt>
    <dgm:pt modelId="{1B9BE031-2434-4C23-9415-0E1675E097AD}" type="parTrans" cxnId="{3E82D18C-B903-4A8F-B492-8E78EBA8B3A8}">
      <dgm:prSet/>
      <dgm:spPr/>
      <dgm:t>
        <a:bodyPr/>
        <a:lstStyle/>
        <a:p>
          <a:endParaRPr lang="de-DE" sz="4000"/>
        </a:p>
      </dgm:t>
    </dgm:pt>
    <dgm:pt modelId="{46EAE70D-0A99-493B-BA2E-7295D48B2CC9}" type="sibTrans" cxnId="{3E82D18C-B903-4A8F-B492-8E78EBA8B3A8}">
      <dgm:prSet/>
      <dgm:spPr/>
      <dgm:t>
        <a:bodyPr/>
        <a:lstStyle/>
        <a:p>
          <a:endParaRPr lang="de-DE" sz="4000"/>
        </a:p>
      </dgm:t>
    </dgm:pt>
    <dgm:pt modelId="{B6345E33-748C-4F5B-80B4-C9895CA54F8B}">
      <dgm:prSet phldrT="[Text]" custT="1"/>
      <dgm:spPr/>
      <dgm:t>
        <a:bodyPr/>
        <a:lstStyle/>
        <a:p>
          <a:r>
            <a:rPr lang="el-GR" sz="1600" dirty="0"/>
            <a:t>Οποιεσδήποτε συσκευές</a:t>
          </a:r>
          <a:r>
            <a:rPr lang="de-DE" sz="1600" dirty="0"/>
            <a:t> (</a:t>
          </a:r>
          <a:r>
            <a:rPr lang="el-GR" sz="1600" dirty="0"/>
            <a:t>έξυπνα κινητά</a:t>
          </a:r>
          <a:r>
            <a:rPr lang="de-DE" sz="1600" dirty="0"/>
            <a:t>, </a:t>
          </a:r>
          <a:r>
            <a:rPr lang="el-GR" sz="1600" dirty="0" err="1"/>
            <a:t>τάμπλετ</a:t>
          </a:r>
          <a:r>
            <a:rPr lang="de-DE" sz="1600" dirty="0"/>
            <a:t>,</a:t>
          </a:r>
          <a:r>
            <a:rPr lang="el-GR" sz="1600" dirty="0"/>
            <a:t> προσωπικούς υπολογιστές κ.τ.λ.</a:t>
          </a:r>
          <a:r>
            <a:rPr lang="de-DE" sz="1600" dirty="0"/>
            <a:t>)</a:t>
          </a:r>
        </a:p>
      </dgm:t>
    </dgm:pt>
    <dgm:pt modelId="{8EBDF8F8-13CB-4F84-AC27-D4C9FB84A2AD}" type="parTrans" cxnId="{5920BC43-0D11-424E-816C-C983F8AE209A}">
      <dgm:prSet/>
      <dgm:spPr/>
      <dgm:t>
        <a:bodyPr/>
        <a:lstStyle/>
        <a:p>
          <a:endParaRPr lang="de-DE" sz="4000"/>
        </a:p>
      </dgm:t>
    </dgm:pt>
    <dgm:pt modelId="{CE6F7E83-A186-4267-98F3-B55CE2D456F3}" type="sibTrans" cxnId="{5920BC43-0D11-424E-816C-C983F8AE209A}">
      <dgm:prSet/>
      <dgm:spPr/>
      <dgm:t>
        <a:bodyPr/>
        <a:lstStyle/>
        <a:p>
          <a:endParaRPr lang="de-DE" sz="4000"/>
        </a:p>
      </dgm:t>
    </dgm:pt>
    <dgm:pt modelId="{8A6A7C00-7DB7-4429-B4E8-B9A188CB84A1}">
      <dgm:prSet phldrT="[Text]" custT="1"/>
      <dgm:spPr/>
      <dgm:t>
        <a:bodyPr/>
        <a:lstStyle/>
        <a:p>
          <a:r>
            <a:rPr lang="el-GR" sz="2000" dirty="0"/>
            <a:t>Οποιοσδήποτε</a:t>
          </a:r>
          <a:r>
            <a:rPr lang="de-DE" sz="2000" dirty="0"/>
            <a:t> </a:t>
          </a:r>
        </a:p>
      </dgm:t>
    </dgm:pt>
    <dgm:pt modelId="{327388C2-CA17-4425-A34F-7C7706D3735B}" type="parTrans" cxnId="{3F3D51D5-23E8-486C-8F89-62BE3A35419C}">
      <dgm:prSet/>
      <dgm:spPr/>
      <dgm:t>
        <a:bodyPr/>
        <a:lstStyle/>
        <a:p>
          <a:endParaRPr lang="de-DE" sz="4000"/>
        </a:p>
      </dgm:t>
    </dgm:pt>
    <dgm:pt modelId="{215B3D11-4DCF-46B6-BB84-229AA7BDF933}" type="sibTrans" cxnId="{3F3D51D5-23E8-486C-8F89-62BE3A35419C}">
      <dgm:prSet/>
      <dgm:spPr/>
      <dgm:t>
        <a:bodyPr/>
        <a:lstStyle/>
        <a:p>
          <a:endParaRPr lang="de-DE" sz="4000"/>
        </a:p>
      </dgm:t>
    </dgm:pt>
    <dgm:pt modelId="{51ABC378-0943-45E1-AA6C-2C48F4674F83}">
      <dgm:prSet phldrT="[Text]" custT="1"/>
      <dgm:spPr/>
      <dgm:t>
        <a:bodyPr/>
        <a:lstStyle/>
        <a:p>
          <a:r>
            <a:rPr lang="el-GR" sz="1600" dirty="0"/>
            <a:t>Οποιοσδήποτε</a:t>
          </a:r>
          <a:r>
            <a:rPr lang="de-DE" sz="1600" dirty="0"/>
            <a:t> (</a:t>
          </a:r>
          <a:r>
            <a:rPr lang="el-GR" sz="1600" dirty="0"/>
            <a:t>Ο καθένας μας μπορεί να είναι μέρος του διαδικτύου των πραγμάτων</a:t>
          </a:r>
          <a:endParaRPr lang="de-DE" sz="1600" dirty="0"/>
        </a:p>
      </dgm:t>
    </dgm:pt>
    <dgm:pt modelId="{8B7B7F8A-9790-4593-8FC7-50BC8E8A047A}" type="parTrans" cxnId="{8C77CCA6-A5D9-460F-B72F-5F17F1C37DF9}">
      <dgm:prSet/>
      <dgm:spPr/>
      <dgm:t>
        <a:bodyPr/>
        <a:lstStyle/>
        <a:p>
          <a:endParaRPr lang="de-DE" sz="4000"/>
        </a:p>
      </dgm:t>
    </dgm:pt>
    <dgm:pt modelId="{25E25617-03EF-4120-B628-D2C219F4B754}" type="sibTrans" cxnId="{8C77CCA6-A5D9-460F-B72F-5F17F1C37DF9}">
      <dgm:prSet/>
      <dgm:spPr/>
      <dgm:t>
        <a:bodyPr/>
        <a:lstStyle/>
        <a:p>
          <a:endParaRPr lang="de-DE" sz="4000"/>
        </a:p>
      </dgm:t>
    </dgm:pt>
    <dgm:pt modelId="{5927AFBE-D87C-4879-93AC-1E8FBF403DA7}">
      <dgm:prSet phldrT="[Text]" custT="1"/>
      <dgm:spPr/>
      <dgm:t>
        <a:bodyPr/>
        <a:lstStyle/>
        <a:p>
          <a:r>
            <a:rPr lang="el-GR" sz="2000" dirty="0"/>
            <a:t>Οποιεσδήποτε Υπηρεσίες</a:t>
          </a:r>
          <a:endParaRPr lang="de-DE" sz="2000" dirty="0"/>
        </a:p>
      </dgm:t>
    </dgm:pt>
    <dgm:pt modelId="{4809F91E-A8B2-4163-B538-3F63FC4981F1}" type="parTrans" cxnId="{D0C470B7-AC8F-4A7A-9A01-6F0D7C701B96}">
      <dgm:prSet/>
      <dgm:spPr/>
      <dgm:t>
        <a:bodyPr/>
        <a:lstStyle/>
        <a:p>
          <a:endParaRPr lang="de-DE" sz="4000"/>
        </a:p>
      </dgm:t>
    </dgm:pt>
    <dgm:pt modelId="{0C3FFD86-4371-4485-A428-B78C7CF38725}" type="sibTrans" cxnId="{D0C470B7-AC8F-4A7A-9A01-6F0D7C701B96}">
      <dgm:prSet/>
      <dgm:spPr/>
      <dgm:t>
        <a:bodyPr/>
        <a:lstStyle/>
        <a:p>
          <a:endParaRPr lang="de-DE" sz="4000"/>
        </a:p>
      </dgm:t>
    </dgm:pt>
    <dgm:pt modelId="{5F78DE88-08A1-47B1-BDD8-9416629323D9}">
      <dgm:prSet phldrT="[Text]" custT="1"/>
      <dgm:spPr/>
      <dgm:t>
        <a:bodyPr/>
        <a:lstStyle/>
        <a:p>
          <a:r>
            <a:rPr lang="el-GR" sz="1600" b="0" i="0" u="none" dirty="0"/>
            <a:t>Ανεξάρτητα από το μέγεθος της εταιρείας, βιομηχανίας και επιχείρησης</a:t>
          </a:r>
          <a:endParaRPr lang="de-DE" sz="1600" dirty="0"/>
        </a:p>
      </dgm:t>
    </dgm:pt>
    <dgm:pt modelId="{6BD9CB93-FBE1-4933-8E55-858564E61F7D}" type="parTrans" cxnId="{3764CF53-FB87-44A9-90A4-CD67F7744182}">
      <dgm:prSet/>
      <dgm:spPr/>
      <dgm:t>
        <a:bodyPr/>
        <a:lstStyle/>
        <a:p>
          <a:endParaRPr lang="de-DE" sz="4000"/>
        </a:p>
      </dgm:t>
    </dgm:pt>
    <dgm:pt modelId="{DE08C934-D047-4ABC-8F25-7CDA9BE3B761}" type="sibTrans" cxnId="{3764CF53-FB87-44A9-90A4-CD67F7744182}">
      <dgm:prSet/>
      <dgm:spPr/>
      <dgm:t>
        <a:bodyPr/>
        <a:lstStyle/>
        <a:p>
          <a:endParaRPr lang="de-DE" sz="4000"/>
        </a:p>
      </dgm:t>
    </dgm:pt>
    <dgm:pt modelId="{9F522933-E349-4ACF-AB70-B86461551096}">
      <dgm:prSet phldrT="[Text]" custT="1"/>
      <dgm:spPr/>
      <dgm:t>
        <a:bodyPr/>
        <a:lstStyle/>
        <a:p>
          <a:r>
            <a:rPr lang="el-GR" sz="2000" dirty="0"/>
            <a:t>Οποιαδήποτε Διαδρομή</a:t>
          </a:r>
          <a:endParaRPr lang="de-DE" sz="2000" dirty="0"/>
        </a:p>
      </dgm:t>
    </dgm:pt>
    <dgm:pt modelId="{576646DF-F206-4976-BD4C-FA217B778708}" type="parTrans" cxnId="{74D8876B-EB90-4F65-A011-24CF7FB71C60}">
      <dgm:prSet/>
      <dgm:spPr/>
      <dgm:t>
        <a:bodyPr/>
        <a:lstStyle/>
        <a:p>
          <a:endParaRPr lang="de-DE" sz="4000"/>
        </a:p>
      </dgm:t>
    </dgm:pt>
    <dgm:pt modelId="{AC842FA0-EE1E-463D-A3A3-CADFC4793A5F}" type="sibTrans" cxnId="{74D8876B-EB90-4F65-A011-24CF7FB71C60}">
      <dgm:prSet/>
      <dgm:spPr/>
      <dgm:t>
        <a:bodyPr/>
        <a:lstStyle/>
        <a:p>
          <a:endParaRPr lang="de-DE" sz="4000"/>
        </a:p>
      </dgm:t>
    </dgm:pt>
    <dgm:pt modelId="{C9321C1D-E48A-45B6-B8A4-F72A4418B4A7}">
      <dgm:prSet phldrT="[Text]" custT="1"/>
      <dgm:spPr/>
      <dgm:t>
        <a:bodyPr/>
        <a:lstStyle/>
        <a:p>
          <a:r>
            <a:rPr lang="el-GR" sz="1600" dirty="0"/>
            <a:t>Σε οποιοδήποτε δίκτυο</a:t>
          </a:r>
          <a:endParaRPr lang="de-DE" sz="1600" dirty="0"/>
        </a:p>
      </dgm:t>
    </dgm:pt>
    <dgm:pt modelId="{677B9B7E-E744-41B6-9874-4266E7E3B4D9}" type="parTrans" cxnId="{D2666E17-E5E6-43E9-9EE5-DBE89691645A}">
      <dgm:prSet/>
      <dgm:spPr/>
      <dgm:t>
        <a:bodyPr/>
        <a:lstStyle/>
        <a:p>
          <a:endParaRPr lang="de-DE" sz="4000"/>
        </a:p>
      </dgm:t>
    </dgm:pt>
    <dgm:pt modelId="{A4B0F111-0AB2-4040-AC57-C551786E85BE}" type="sibTrans" cxnId="{D2666E17-E5E6-43E9-9EE5-DBE89691645A}">
      <dgm:prSet/>
      <dgm:spPr/>
      <dgm:t>
        <a:bodyPr/>
        <a:lstStyle/>
        <a:p>
          <a:endParaRPr lang="de-DE" sz="4000"/>
        </a:p>
      </dgm:t>
    </dgm:pt>
    <dgm:pt modelId="{A5C66ADE-ECAF-4FED-9913-E58613A28ACD}">
      <dgm:prSet phldrT="[Text]" custT="1"/>
      <dgm:spPr/>
      <dgm:t>
        <a:bodyPr/>
        <a:lstStyle/>
        <a:p>
          <a:r>
            <a:rPr lang="el-GR" sz="2000" dirty="0"/>
            <a:t>Οποιοδήποτε χώρο και χρόνο</a:t>
          </a:r>
          <a:endParaRPr lang="de-DE" sz="2000" dirty="0"/>
        </a:p>
      </dgm:t>
    </dgm:pt>
    <dgm:pt modelId="{5E60339F-A1C4-4652-AC17-5CA002B8188A}" type="parTrans" cxnId="{CDAA35E7-47A7-4EEE-BB99-3BCBE078FEC0}">
      <dgm:prSet/>
      <dgm:spPr/>
      <dgm:t>
        <a:bodyPr/>
        <a:lstStyle/>
        <a:p>
          <a:endParaRPr lang="de-DE" sz="4000"/>
        </a:p>
      </dgm:t>
    </dgm:pt>
    <dgm:pt modelId="{07ED2A1C-33C9-4795-ACA6-47E6B1C395B5}" type="sibTrans" cxnId="{CDAA35E7-47A7-4EEE-BB99-3BCBE078FEC0}">
      <dgm:prSet/>
      <dgm:spPr/>
      <dgm:t>
        <a:bodyPr/>
        <a:lstStyle/>
        <a:p>
          <a:endParaRPr lang="de-DE" sz="4000"/>
        </a:p>
      </dgm:t>
    </dgm:pt>
    <dgm:pt modelId="{923EE65D-A397-4262-AD75-D4D741752CC8}">
      <dgm:prSet phldrT="[Text]" custT="1"/>
      <dgm:spPr/>
      <dgm:t>
        <a:bodyPr/>
        <a:lstStyle/>
        <a:p>
          <a:r>
            <a:rPr lang="el-GR" sz="1600" dirty="0"/>
            <a:t>Ευελιξία στον χώρο και χρόνο λόγω των πλεονεκτημάτων της </a:t>
          </a:r>
          <a:r>
            <a:rPr lang="el-GR" sz="1600" dirty="0" err="1"/>
            <a:t>ψηφιοποίησης</a:t>
          </a:r>
          <a:r>
            <a:rPr lang="el-GR" sz="1600" dirty="0"/>
            <a:t> και της σύνδεσης στο διαδίκτυο</a:t>
          </a:r>
          <a:endParaRPr lang="de-DE" sz="1600" dirty="0"/>
        </a:p>
      </dgm:t>
    </dgm:pt>
    <dgm:pt modelId="{60681BC8-1707-44D6-8C05-90509133DEB2}" type="parTrans" cxnId="{6B47443F-CB77-4524-AF5E-AC4519C08568}">
      <dgm:prSet/>
      <dgm:spPr/>
      <dgm:t>
        <a:bodyPr/>
        <a:lstStyle/>
        <a:p>
          <a:endParaRPr lang="de-DE"/>
        </a:p>
      </dgm:t>
    </dgm:pt>
    <dgm:pt modelId="{29F91BFC-E83C-4560-8A33-86DFD284E4E6}" type="sibTrans" cxnId="{6B47443F-CB77-4524-AF5E-AC4519C08568}">
      <dgm:prSet/>
      <dgm:spPr/>
      <dgm:t>
        <a:bodyPr/>
        <a:lstStyle/>
        <a:p>
          <a:endParaRPr lang="de-DE"/>
        </a:p>
      </dgm:t>
    </dgm:pt>
    <dgm:pt modelId="{3EC037E7-5E60-43EC-A3A0-7D86AE1AC5F4}" type="pres">
      <dgm:prSet presAssocID="{8AFC86F7-AA16-41BA-A3B7-F37F1CA36A01}" presName="Name0" presStyleCnt="0">
        <dgm:presLayoutVars>
          <dgm:dir/>
          <dgm:animLvl val="lvl"/>
          <dgm:resizeHandles/>
        </dgm:presLayoutVars>
      </dgm:prSet>
      <dgm:spPr/>
    </dgm:pt>
    <dgm:pt modelId="{2BAA9C5D-D853-4A0E-9B83-CDA39C483034}" type="pres">
      <dgm:prSet presAssocID="{AAA71BFB-343C-4203-8422-B0CF7DA362BC}" presName="linNode" presStyleCnt="0"/>
      <dgm:spPr/>
    </dgm:pt>
    <dgm:pt modelId="{4E2EA061-C65E-42BD-A084-BE28DB9EA710}" type="pres">
      <dgm:prSet presAssocID="{AAA71BFB-343C-4203-8422-B0CF7DA362BC}" presName="parentShp" presStyleLbl="node1" presStyleIdx="0" presStyleCnt="5" custScaleX="60192">
        <dgm:presLayoutVars>
          <dgm:bulletEnabled val="1"/>
        </dgm:presLayoutVars>
      </dgm:prSet>
      <dgm:spPr/>
    </dgm:pt>
    <dgm:pt modelId="{E713BF47-318F-468A-98F2-4DEF6D1A28CF}" type="pres">
      <dgm:prSet presAssocID="{AAA71BFB-343C-4203-8422-B0CF7DA362BC}" presName="childShp" presStyleLbl="bgAccFollowNode1" presStyleIdx="0" presStyleCnt="5">
        <dgm:presLayoutVars>
          <dgm:bulletEnabled val="1"/>
        </dgm:presLayoutVars>
      </dgm:prSet>
      <dgm:spPr/>
    </dgm:pt>
    <dgm:pt modelId="{24D1FA0E-5575-442D-BAAC-3DF275965215}" type="pres">
      <dgm:prSet presAssocID="{46EAE70D-0A99-493B-BA2E-7295D48B2CC9}" presName="spacing" presStyleCnt="0"/>
      <dgm:spPr/>
    </dgm:pt>
    <dgm:pt modelId="{079CE964-D5A7-4B39-A73E-EA56B0542D43}" type="pres">
      <dgm:prSet presAssocID="{8A6A7C00-7DB7-4429-B4E8-B9A188CB84A1}" presName="linNode" presStyleCnt="0"/>
      <dgm:spPr/>
    </dgm:pt>
    <dgm:pt modelId="{5C193E31-2629-46C5-AA41-D8345A6D8B97}" type="pres">
      <dgm:prSet presAssocID="{8A6A7C00-7DB7-4429-B4E8-B9A188CB84A1}" presName="parentShp" presStyleLbl="node1" presStyleIdx="1" presStyleCnt="5" custScaleX="60192">
        <dgm:presLayoutVars>
          <dgm:bulletEnabled val="1"/>
        </dgm:presLayoutVars>
      </dgm:prSet>
      <dgm:spPr/>
    </dgm:pt>
    <dgm:pt modelId="{8BF2411D-9829-4F03-A4A8-27F500DBBA54}" type="pres">
      <dgm:prSet presAssocID="{8A6A7C00-7DB7-4429-B4E8-B9A188CB84A1}" presName="childShp" presStyleLbl="bgAccFollowNode1" presStyleIdx="1" presStyleCnt="5">
        <dgm:presLayoutVars>
          <dgm:bulletEnabled val="1"/>
        </dgm:presLayoutVars>
      </dgm:prSet>
      <dgm:spPr/>
    </dgm:pt>
    <dgm:pt modelId="{5A20C009-A539-49D9-82A7-4701F62B76F4}" type="pres">
      <dgm:prSet presAssocID="{215B3D11-4DCF-46B6-BB84-229AA7BDF933}" presName="spacing" presStyleCnt="0"/>
      <dgm:spPr/>
    </dgm:pt>
    <dgm:pt modelId="{16931627-FB5D-4D73-9235-F85A531C64EC}" type="pres">
      <dgm:prSet presAssocID="{5927AFBE-D87C-4879-93AC-1E8FBF403DA7}" presName="linNode" presStyleCnt="0"/>
      <dgm:spPr/>
    </dgm:pt>
    <dgm:pt modelId="{B47FD9E7-4331-42A5-9BFD-4F09B686E5A8}" type="pres">
      <dgm:prSet presAssocID="{5927AFBE-D87C-4879-93AC-1E8FBF403DA7}" presName="parentShp" presStyleLbl="node1" presStyleIdx="2" presStyleCnt="5" custScaleX="60192">
        <dgm:presLayoutVars>
          <dgm:bulletEnabled val="1"/>
        </dgm:presLayoutVars>
      </dgm:prSet>
      <dgm:spPr/>
    </dgm:pt>
    <dgm:pt modelId="{D15AE540-7B3D-4CDB-A6CA-BD107423DCF7}" type="pres">
      <dgm:prSet presAssocID="{5927AFBE-D87C-4879-93AC-1E8FBF403DA7}" presName="childShp" presStyleLbl="bgAccFollowNode1" presStyleIdx="2" presStyleCnt="5">
        <dgm:presLayoutVars>
          <dgm:bulletEnabled val="1"/>
        </dgm:presLayoutVars>
      </dgm:prSet>
      <dgm:spPr/>
    </dgm:pt>
    <dgm:pt modelId="{0EB60B38-9455-4F28-9AC4-650E5F18841A}" type="pres">
      <dgm:prSet presAssocID="{0C3FFD86-4371-4485-A428-B78C7CF38725}" presName="spacing" presStyleCnt="0"/>
      <dgm:spPr/>
    </dgm:pt>
    <dgm:pt modelId="{210E6F63-FE27-4E71-9573-A5C58B99D665}" type="pres">
      <dgm:prSet presAssocID="{9F522933-E349-4ACF-AB70-B86461551096}" presName="linNode" presStyleCnt="0"/>
      <dgm:spPr/>
    </dgm:pt>
    <dgm:pt modelId="{2013E261-2CBD-4D5C-8359-34FBBE26BBB6}" type="pres">
      <dgm:prSet presAssocID="{9F522933-E349-4ACF-AB70-B86461551096}" presName="parentShp" presStyleLbl="node1" presStyleIdx="3" presStyleCnt="5" custScaleX="60192">
        <dgm:presLayoutVars>
          <dgm:bulletEnabled val="1"/>
        </dgm:presLayoutVars>
      </dgm:prSet>
      <dgm:spPr/>
    </dgm:pt>
    <dgm:pt modelId="{DB5A35DA-DEF2-4BFE-BB7E-B5B0B02CFCC2}" type="pres">
      <dgm:prSet presAssocID="{9F522933-E349-4ACF-AB70-B86461551096}" presName="childShp" presStyleLbl="bgAccFollowNode1" presStyleIdx="3" presStyleCnt="5">
        <dgm:presLayoutVars>
          <dgm:bulletEnabled val="1"/>
        </dgm:presLayoutVars>
      </dgm:prSet>
      <dgm:spPr/>
    </dgm:pt>
    <dgm:pt modelId="{0C0504C1-6FCC-4793-9736-54E2A37A333C}" type="pres">
      <dgm:prSet presAssocID="{AC842FA0-EE1E-463D-A3A3-CADFC4793A5F}" presName="spacing" presStyleCnt="0"/>
      <dgm:spPr/>
    </dgm:pt>
    <dgm:pt modelId="{1DCCCEAC-49AF-4585-96F3-05F76A6E1BC5}" type="pres">
      <dgm:prSet presAssocID="{A5C66ADE-ECAF-4FED-9913-E58613A28ACD}" presName="linNode" presStyleCnt="0"/>
      <dgm:spPr/>
    </dgm:pt>
    <dgm:pt modelId="{9EA753B3-310F-4B85-B929-9340C40DAD7E}" type="pres">
      <dgm:prSet presAssocID="{A5C66ADE-ECAF-4FED-9913-E58613A28ACD}" presName="parentShp" presStyleLbl="node1" presStyleIdx="4" presStyleCnt="5" custScaleX="60192">
        <dgm:presLayoutVars>
          <dgm:bulletEnabled val="1"/>
        </dgm:presLayoutVars>
      </dgm:prSet>
      <dgm:spPr/>
    </dgm:pt>
    <dgm:pt modelId="{D12E618F-03C0-40CE-B2C9-7B73490F9F34}" type="pres">
      <dgm:prSet presAssocID="{A5C66ADE-ECAF-4FED-9913-E58613A28ACD}" presName="childShp" presStyleLbl="bgAccFollowNode1" presStyleIdx="4" presStyleCnt="5" custScaleX="102406" custScaleY="129306">
        <dgm:presLayoutVars>
          <dgm:bulletEnabled val="1"/>
        </dgm:presLayoutVars>
      </dgm:prSet>
      <dgm:spPr/>
    </dgm:pt>
  </dgm:ptLst>
  <dgm:cxnLst>
    <dgm:cxn modelId="{D2666E17-E5E6-43E9-9EE5-DBE89691645A}" srcId="{9F522933-E349-4ACF-AB70-B86461551096}" destId="{C9321C1D-E48A-45B6-B8A4-F72A4418B4A7}" srcOrd="0" destOrd="0" parTransId="{677B9B7E-E744-41B6-9874-4266E7E3B4D9}" sibTransId="{A4B0F111-0AB2-4040-AC57-C551786E85BE}"/>
    <dgm:cxn modelId="{BEA36022-368C-4429-BAD4-C39D2226125F}" type="presOf" srcId="{5927AFBE-D87C-4879-93AC-1E8FBF403DA7}" destId="{B47FD9E7-4331-42A5-9BFD-4F09B686E5A8}" srcOrd="0" destOrd="0" presId="urn:microsoft.com/office/officeart/2005/8/layout/vList6"/>
    <dgm:cxn modelId="{85A2F63D-4E21-4364-8632-4C382CDB5540}" type="presOf" srcId="{5F78DE88-08A1-47B1-BDD8-9416629323D9}" destId="{D15AE540-7B3D-4CDB-A6CA-BD107423DCF7}" srcOrd="0" destOrd="0" presId="urn:microsoft.com/office/officeart/2005/8/layout/vList6"/>
    <dgm:cxn modelId="{6B47443F-CB77-4524-AF5E-AC4519C08568}" srcId="{A5C66ADE-ECAF-4FED-9913-E58613A28ACD}" destId="{923EE65D-A397-4262-AD75-D4D741752CC8}" srcOrd="0" destOrd="0" parTransId="{60681BC8-1707-44D6-8C05-90509133DEB2}" sibTransId="{29F91BFC-E83C-4560-8A33-86DFD284E4E6}"/>
    <dgm:cxn modelId="{5920BC43-0D11-424E-816C-C983F8AE209A}" srcId="{AAA71BFB-343C-4203-8422-B0CF7DA362BC}" destId="{B6345E33-748C-4F5B-80B4-C9895CA54F8B}" srcOrd="0" destOrd="0" parTransId="{8EBDF8F8-13CB-4F84-AC27-D4C9FB84A2AD}" sibTransId="{CE6F7E83-A186-4267-98F3-B55CE2D456F3}"/>
    <dgm:cxn modelId="{74D8876B-EB90-4F65-A011-24CF7FB71C60}" srcId="{8AFC86F7-AA16-41BA-A3B7-F37F1CA36A01}" destId="{9F522933-E349-4ACF-AB70-B86461551096}" srcOrd="3" destOrd="0" parTransId="{576646DF-F206-4976-BD4C-FA217B778708}" sibTransId="{AC842FA0-EE1E-463D-A3A3-CADFC4793A5F}"/>
    <dgm:cxn modelId="{3764CF53-FB87-44A9-90A4-CD67F7744182}" srcId="{5927AFBE-D87C-4879-93AC-1E8FBF403DA7}" destId="{5F78DE88-08A1-47B1-BDD8-9416629323D9}" srcOrd="0" destOrd="0" parTransId="{6BD9CB93-FBE1-4933-8E55-858564E61F7D}" sibTransId="{DE08C934-D047-4ABC-8F25-7CDA9BE3B761}"/>
    <dgm:cxn modelId="{D882C775-44C5-4598-A339-ED1F097763DC}" type="presOf" srcId="{A5C66ADE-ECAF-4FED-9913-E58613A28ACD}" destId="{9EA753B3-310F-4B85-B929-9340C40DAD7E}" srcOrd="0" destOrd="0" presId="urn:microsoft.com/office/officeart/2005/8/layout/vList6"/>
    <dgm:cxn modelId="{839AE182-8C4D-4662-8DD3-E6FFC9843D0B}" type="presOf" srcId="{AAA71BFB-343C-4203-8422-B0CF7DA362BC}" destId="{4E2EA061-C65E-42BD-A084-BE28DB9EA710}" srcOrd="0" destOrd="0" presId="urn:microsoft.com/office/officeart/2005/8/layout/vList6"/>
    <dgm:cxn modelId="{3E82D18C-B903-4A8F-B492-8E78EBA8B3A8}" srcId="{8AFC86F7-AA16-41BA-A3B7-F37F1CA36A01}" destId="{AAA71BFB-343C-4203-8422-B0CF7DA362BC}" srcOrd="0" destOrd="0" parTransId="{1B9BE031-2434-4C23-9415-0E1675E097AD}" sibTransId="{46EAE70D-0A99-493B-BA2E-7295D48B2CC9}"/>
    <dgm:cxn modelId="{3E280B9C-4BDF-424E-8FAB-E9C6E04A76E9}" type="presOf" srcId="{B6345E33-748C-4F5B-80B4-C9895CA54F8B}" destId="{E713BF47-318F-468A-98F2-4DEF6D1A28CF}" srcOrd="0" destOrd="0" presId="urn:microsoft.com/office/officeart/2005/8/layout/vList6"/>
    <dgm:cxn modelId="{ABE242A2-ACAC-46D9-A4A0-6DA2EA6DE444}" type="presOf" srcId="{923EE65D-A397-4262-AD75-D4D741752CC8}" destId="{D12E618F-03C0-40CE-B2C9-7B73490F9F34}" srcOrd="0" destOrd="0" presId="urn:microsoft.com/office/officeart/2005/8/layout/vList6"/>
    <dgm:cxn modelId="{8C77CCA6-A5D9-460F-B72F-5F17F1C37DF9}" srcId="{8A6A7C00-7DB7-4429-B4E8-B9A188CB84A1}" destId="{51ABC378-0943-45E1-AA6C-2C48F4674F83}" srcOrd="0" destOrd="0" parTransId="{8B7B7F8A-9790-4593-8FC7-50BC8E8A047A}" sibTransId="{25E25617-03EF-4120-B628-D2C219F4B754}"/>
    <dgm:cxn modelId="{AF5D70B2-D689-40EB-98CD-792DD24938FE}" type="presOf" srcId="{51ABC378-0943-45E1-AA6C-2C48F4674F83}" destId="{8BF2411D-9829-4F03-A4A8-27F500DBBA54}" srcOrd="0" destOrd="0" presId="urn:microsoft.com/office/officeart/2005/8/layout/vList6"/>
    <dgm:cxn modelId="{C54A9CB2-45C3-4F71-854E-58499AC25215}" type="presOf" srcId="{8AFC86F7-AA16-41BA-A3B7-F37F1CA36A01}" destId="{3EC037E7-5E60-43EC-A3A0-7D86AE1AC5F4}" srcOrd="0" destOrd="0" presId="urn:microsoft.com/office/officeart/2005/8/layout/vList6"/>
    <dgm:cxn modelId="{D0C470B7-AC8F-4A7A-9A01-6F0D7C701B96}" srcId="{8AFC86F7-AA16-41BA-A3B7-F37F1CA36A01}" destId="{5927AFBE-D87C-4879-93AC-1E8FBF403DA7}" srcOrd="2" destOrd="0" parTransId="{4809F91E-A8B2-4163-B538-3F63FC4981F1}" sibTransId="{0C3FFD86-4371-4485-A428-B78C7CF38725}"/>
    <dgm:cxn modelId="{BD6135C1-6721-4FC1-A462-CFD733D3D762}" type="presOf" srcId="{8A6A7C00-7DB7-4429-B4E8-B9A188CB84A1}" destId="{5C193E31-2629-46C5-AA41-D8345A6D8B97}" srcOrd="0" destOrd="0" presId="urn:microsoft.com/office/officeart/2005/8/layout/vList6"/>
    <dgm:cxn modelId="{11C76CD0-F670-4E7E-A46B-0270DAD33DBF}" type="presOf" srcId="{9F522933-E349-4ACF-AB70-B86461551096}" destId="{2013E261-2CBD-4D5C-8359-34FBBE26BBB6}" srcOrd="0" destOrd="0" presId="urn:microsoft.com/office/officeart/2005/8/layout/vList6"/>
    <dgm:cxn modelId="{AEDB1AD2-D025-467C-9210-0F51B18E187F}" type="presOf" srcId="{C9321C1D-E48A-45B6-B8A4-F72A4418B4A7}" destId="{DB5A35DA-DEF2-4BFE-BB7E-B5B0B02CFCC2}" srcOrd="0" destOrd="0" presId="urn:microsoft.com/office/officeart/2005/8/layout/vList6"/>
    <dgm:cxn modelId="{3F3D51D5-23E8-486C-8F89-62BE3A35419C}" srcId="{8AFC86F7-AA16-41BA-A3B7-F37F1CA36A01}" destId="{8A6A7C00-7DB7-4429-B4E8-B9A188CB84A1}" srcOrd="1" destOrd="0" parTransId="{327388C2-CA17-4425-A34F-7C7706D3735B}" sibTransId="{215B3D11-4DCF-46B6-BB84-229AA7BDF933}"/>
    <dgm:cxn modelId="{CDAA35E7-47A7-4EEE-BB99-3BCBE078FEC0}" srcId="{8AFC86F7-AA16-41BA-A3B7-F37F1CA36A01}" destId="{A5C66ADE-ECAF-4FED-9913-E58613A28ACD}" srcOrd="4" destOrd="0" parTransId="{5E60339F-A1C4-4652-AC17-5CA002B8188A}" sibTransId="{07ED2A1C-33C9-4795-ACA6-47E6B1C395B5}"/>
    <dgm:cxn modelId="{0D39A0B2-600B-4A73-8B92-10518419DA7E}" type="presParOf" srcId="{3EC037E7-5E60-43EC-A3A0-7D86AE1AC5F4}" destId="{2BAA9C5D-D853-4A0E-9B83-CDA39C483034}" srcOrd="0" destOrd="0" presId="urn:microsoft.com/office/officeart/2005/8/layout/vList6"/>
    <dgm:cxn modelId="{40FF20A0-5A27-4838-BAC4-B2AE107CE519}" type="presParOf" srcId="{2BAA9C5D-D853-4A0E-9B83-CDA39C483034}" destId="{4E2EA061-C65E-42BD-A084-BE28DB9EA710}" srcOrd="0" destOrd="0" presId="urn:microsoft.com/office/officeart/2005/8/layout/vList6"/>
    <dgm:cxn modelId="{C3C1D824-F6F8-4B00-907B-184BD1179454}" type="presParOf" srcId="{2BAA9C5D-D853-4A0E-9B83-CDA39C483034}" destId="{E713BF47-318F-468A-98F2-4DEF6D1A28CF}" srcOrd="1" destOrd="0" presId="urn:microsoft.com/office/officeart/2005/8/layout/vList6"/>
    <dgm:cxn modelId="{34DF1784-24FE-4340-8C33-607FACD45FCA}" type="presParOf" srcId="{3EC037E7-5E60-43EC-A3A0-7D86AE1AC5F4}" destId="{24D1FA0E-5575-442D-BAAC-3DF275965215}" srcOrd="1" destOrd="0" presId="urn:microsoft.com/office/officeart/2005/8/layout/vList6"/>
    <dgm:cxn modelId="{2595D92A-9B3A-4DE3-8C6C-575F24C7CED7}" type="presParOf" srcId="{3EC037E7-5E60-43EC-A3A0-7D86AE1AC5F4}" destId="{079CE964-D5A7-4B39-A73E-EA56B0542D43}" srcOrd="2" destOrd="0" presId="urn:microsoft.com/office/officeart/2005/8/layout/vList6"/>
    <dgm:cxn modelId="{D585A32C-7C4F-478D-B92D-A796EFEA9A8B}" type="presParOf" srcId="{079CE964-D5A7-4B39-A73E-EA56B0542D43}" destId="{5C193E31-2629-46C5-AA41-D8345A6D8B97}" srcOrd="0" destOrd="0" presId="urn:microsoft.com/office/officeart/2005/8/layout/vList6"/>
    <dgm:cxn modelId="{5713D5EB-6633-4311-9E5A-D285DFE139FB}" type="presParOf" srcId="{079CE964-D5A7-4B39-A73E-EA56B0542D43}" destId="{8BF2411D-9829-4F03-A4A8-27F500DBBA54}" srcOrd="1" destOrd="0" presId="urn:microsoft.com/office/officeart/2005/8/layout/vList6"/>
    <dgm:cxn modelId="{A3910C14-B4E5-4BA4-9796-24C1B04392FD}" type="presParOf" srcId="{3EC037E7-5E60-43EC-A3A0-7D86AE1AC5F4}" destId="{5A20C009-A539-49D9-82A7-4701F62B76F4}" srcOrd="3" destOrd="0" presId="urn:microsoft.com/office/officeart/2005/8/layout/vList6"/>
    <dgm:cxn modelId="{6E67EC54-6E2E-45CE-A2BF-3373825C2E25}" type="presParOf" srcId="{3EC037E7-5E60-43EC-A3A0-7D86AE1AC5F4}" destId="{16931627-FB5D-4D73-9235-F85A531C64EC}" srcOrd="4" destOrd="0" presId="urn:microsoft.com/office/officeart/2005/8/layout/vList6"/>
    <dgm:cxn modelId="{03E9336A-7454-434F-96E3-C7F102A621D8}" type="presParOf" srcId="{16931627-FB5D-4D73-9235-F85A531C64EC}" destId="{B47FD9E7-4331-42A5-9BFD-4F09B686E5A8}" srcOrd="0" destOrd="0" presId="urn:microsoft.com/office/officeart/2005/8/layout/vList6"/>
    <dgm:cxn modelId="{789C7B3D-B23E-410A-B8EC-20BDFA26703A}" type="presParOf" srcId="{16931627-FB5D-4D73-9235-F85A531C64EC}" destId="{D15AE540-7B3D-4CDB-A6CA-BD107423DCF7}" srcOrd="1" destOrd="0" presId="urn:microsoft.com/office/officeart/2005/8/layout/vList6"/>
    <dgm:cxn modelId="{00E11208-5EE6-42EF-9962-21638502CED2}" type="presParOf" srcId="{3EC037E7-5E60-43EC-A3A0-7D86AE1AC5F4}" destId="{0EB60B38-9455-4F28-9AC4-650E5F18841A}" srcOrd="5" destOrd="0" presId="urn:microsoft.com/office/officeart/2005/8/layout/vList6"/>
    <dgm:cxn modelId="{1FE8813A-B5AC-445A-ADA6-A1FADD63D2C5}" type="presParOf" srcId="{3EC037E7-5E60-43EC-A3A0-7D86AE1AC5F4}" destId="{210E6F63-FE27-4E71-9573-A5C58B99D665}" srcOrd="6" destOrd="0" presId="urn:microsoft.com/office/officeart/2005/8/layout/vList6"/>
    <dgm:cxn modelId="{4AD6FE87-E37C-4ACC-AB75-513D2B8364F4}" type="presParOf" srcId="{210E6F63-FE27-4E71-9573-A5C58B99D665}" destId="{2013E261-2CBD-4D5C-8359-34FBBE26BBB6}" srcOrd="0" destOrd="0" presId="urn:microsoft.com/office/officeart/2005/8/layout/vList6"/>
    <dgm:cxn modelId="{9E36D05D-0514-42C1-8FCB-70D79BF7FA61}" type="presParOf" srcId="{210E6F63-FE27-4E71-9573-A5C58B99D665}" destId="{DB5A35DA-DEF2-4BFE-BB7E-B5B0B02CFCC2}" srcOrd="1" destOrd="0" presId="urn:microsoft.com/office/officeart/2005/8/layout/vList6"/>
    <dgm:cxn modelId="{4ADA8109-0C12-43C9-8F51-F66AD7E6135B}" type="presParOf" srcId="{3EC037E7-5E60-43EC-A3A0-7D86AE1AC5F4}" destId="{0C0504C1-6FCC-4793-9736-54E2A37A333C}" srcOrd="7" destOrd="0" presId="urn:microsoft.com/office/officeart/2005/8/layout/vList6"/>
    <dgm:cxn modelId="{D1DBE649-7684-4F45-BC93-95899B0501E3}" type="presParOf" srcId="{3EC037E7-5E60-43EC-A3A0-7D86AE1AC5F4}" destId="{1DCCCEAC-49AF-4585-96F3-05F76A6E1BC5}" srcOrd="8" destOrd="0" presId="urn:microsoft.com/office/officeart/2005/8/layout/vList6"/>
    <dgm:cxn modelId="{55420B13-340B-4ADE-AEDA-F0077EF16356}" type="presParOf" srcId="{1DCCCEAC-49AF-4585-96F3-05F76A6E1BC5}" destId="{9EA753B3-310F-4B85-B929-9340C40DAD7E}" srcOrd="0" destOrd="0" presId="urn:microsoft.com/office/officeart/2005/8/layout/vList6"/>
    <dgm:cxn modelId="{133C8C13-0082-41C2-B20B-8706ED7007BD}" type="presParOf" srcId="{1DCCCEAC-49AF-4585-96F3-05F76A6E1BC5}" destId="{D12E618F-03C0-40CE-B2C9-7B73490F9F3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3BF47-318F-468A-98F2-4DEF6D1A28CF}">
      <dsp:nvSpPr>
        <dsp:cNvPr id="0" name=""/>
        <dsp:cNvSpPr/>
      </dsp:nvSpPr>
      <dsp:spPr>
        <a:xfrm>
          <a:off x="2482914" y="1296"/>
          <a:ext cx="4649884" cy="6931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t>Οποιεσδήποτε συσκευές</a:t>
          </a:r>
          <a:r>
            <a:rPr lang="de-DE" sz="1600" kern="1200" dirty="0"/>
            <a:t> (</a:t>
          </a:r>
          <a:r>
            <a:rPr lang="el-GR" sz="1600" kern="1200" dirty="0"/>
            <a:t>έξυπνα κινητά</a:t>
          </a:r>
          <a:r>
            <a:rPr lang="de-DE" sz="1600" kern="1200" dirty="0"/>
            <a:t>, </a:t>
          </a:r>
          <a:r>
            <a:rPr lang="el-GR" sz="1600" kern="1200" dirty="0" err="1"/>
            <a:t>τάμπλετ</a:t>
          </a:r>
          <a:r>
            <a:rPr lang="de-DE" sz="1600" kern="1200" dirty="0"/>
            <a:t>,</a:t>
          </a:r>
          <a:r>
            <a:rPr lang="el-GR" sz="1600" kern="1200" dirty="0"/>
            <a:t> προσωπικούς υπολογιστές κ.τ.λ.</a:t>
          </a:r>
          <a:r>
            <a:rPr lang="de-DE" sz="1600" kern="1200" dirty="0"/>
            <a:t>)</a:t>
          </a:r>
        </a:p>
      </dsp:txBody>
      <dsp:txXfrm>
        <a:off x="2482914" y="87944"/>
        <a:ext cx="4389940" cy="519889"/>
      </dsp:txXfrm>
    </dsp:sp>
    <dsp:sp modelId="{4E2EA061-C65E-42BD-A084-BE28DB9EA710}">
      <dsp:nvSpPr>
        <dsp:cNvPr id="0" name=""/>
        <dsp:cNvSpPr/>
      </dsp:nvSpPr>
      <dsp:spPr>
        <a:xfrm>
          <a:off x="617008" y="1296"/>
          <a:ext cx="1865905" cy="693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Οτιδήποτε</a:t>
          </a:r>
          <a:endParaRPr lang="de-DE" sz="2000" kern="1200" dirty="0"/>
        </a:p>
      </dsp:txBody>
      <dsp:txXfrm>
        <a:off x="650847" y="35135"/>
        <a:ext cx="1798227" cy="625507"/>
      </dsp:txXfrm>
    </dsp:sp>
    <dsp:sp modelId="{8BF2411D-9829-4F03-A4A8-27F500DBBA54}">
      <dsp:nvSpPr>
        <dsp:cNvPr id="0" name=""/>
        <dsp:cNvSpPr/>
      </dsp:nvSpPr>
      <dsp:spPr>
        <a:xfrm>
          <a:off x="2482914" y="763800"/>
          <a:ext cx="4649884" cy="6931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t>Οποιοσδήποτε</a:t>
          </a:r>
          <a:r>
            <a:rPr lang="de-DE" sz="1600" kern="1200" dirty="0"/>
            <a:t> (</a:t>
          </a:r>
          <a:r>
            <a:rPr lang="el-GR" sz="1600" kern="1200" dirty="0"/>
            <a:t>Ο καθένας μας μπορεί να είναι μέρος του διαδικτύου των πραγμάτων</a:t>
          </a:r>
          <a:endParaRPr lang="de-DE" sz="1600" kern="1200" dirty="0"/>
        </a:p>
      </dsp:txBody>
      <dsp:txXfrm>
        <a:off x="2482914" y="850448"/>
        <a:ext cx="4389940" cy="519889"/>
      </dsp:txXfrm>
    </dsp:sp>
    <dsp:sp modelId="{5C193E31-2629-46C5-AA41-D8345A6D8B97}">
      <dsp:nvSpPr>
        <dsp:cNvPr id="0" name=""/>
        <dsp:cNvSpPr/>
      </dsp:nvSpPr>
      <dsp:spPr>
        <a:xfrm>
          <a:off x="617008" y="763800"/>
          <a:ext cx="1865905" cy="693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Οποιοσδήποτε</a:t>
          </a:r>
          <a:r>
            <a:rPr lang="de-DE" sz="2000" kern="1200" dirty="0"/>
            <a:t> </a:t>
          </a:r>
        </a:p>
      </dsp:txBody>
      <dsp:txXfrm>
        <a:off x="650847" y="797639"/>
        <a:ext cx="1798227" cy="625507"/>
      </dsp:txXfrm>
    </dsp:sp>
    <dsp:sp modelId="{D15AE540-7B3D-4CDB-A6CA-BD107423DCF7}">
      <dsp:nvSpPr>
        <dsp:cNvPr id="0" name=""/>
        <dsp:cNvSpPr/>
      </dsp:nvSpPr>
      <dsp:spPr>
        <a:xfrm>
          <a:off x="2482914" y="1526304"/>
          <a:ext cx="4649884" cy="6931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b="0" i="0" u="none" kern="1200" dirty="0"/>
            <a:t>Ανεξάρτητα από το μέγεθος της εταιρείας, βιομηχανίας και επιχείρησης</a:t>
          </a:r>
          <a:endParaRPr lang="de-DE" sz="1600" kern="1200" dirty="0"/>
        </a:p>
      </dsp:txBody>
      <dsp:txXfrm>
        <a:off x="2482914" y="1612952"/>
        <a:ext cx="4389940" cy="519889"/>
      </dsp:txXfrm>
    </dsp:sp>
    <dsp:sp modelId="{B47FD9E7-4331-42A5-9BFD-4F09B686E5A8}">
      <dsp:nvSpPr>
        <dsp:cNvPr id="0" name=""/>
        <dsp:cNvSpPr/>
      </dsp:nvSpPr>
      <dsp:spPr>
        <a:xfrm>
          <a:off x="617008" y="1526304"/>
          <a:ext cx="1865905" cy="693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Οποιεσδήποτε Υπηρεσίες</a:t>
          </a:r>
          <a:endParaRPr lang="de-DE" sz="2000" kern="1200" dirty="0"/>
        </a:p>
      </dsp:txBody>
      <dsp:txXfrm>
        <a:off x="650847" y="1560143"/>
        <a:ext cx="1798227" cy="625507"/>
      </dsp:txXfrm>
    </dsp:sp>
    <dsp:sp modelId="{DB5A35DA-DEF2-4BFE-BB7E-B5B0B02CFCC2}">
      <dsp:nvSpPr>
        <dsp:cNvPr id="0" name=""/>
        <dsp:cNvSpPr/>
      </dsp:nvSpPr>
      <dsp:spPr>
        <a:xfrm>
          <a:off x="2482914" y="2288808"/>
          <a:ext cx="4649884" cy="6931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t>Σε οποιοδήποτε δίκτυο</a:t>
          </a:r>
          <a:endParaRPr lang="de-DE" sz="1600" kern="1200" dirty="0"/>
        </a:p>
      </dsp:txBody>
      <dsp:txXfrm>
        <a:off x="2482914" y="2375456"/>
        <a:ext cx="4389940" cy="519889"/>
      </dsp:txXfrm>
    </dsp:sp>
    <dsp:sp modelId="{2013E261-2CBD-4D5C-8359-34FBBE26BBB6}">
      <dsp:nvSpPr>
        <dsp:cNvPr id="0" name=""/>
        <dsp:cNvSpPr/>
      </dsp:nvSpPr>
      <dsp:spPr>
        <a:xfrm>
          <a:off x="617008" y="2288808"/>
          <a:ext cx="1865905" cy="693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Οποιαδήποτε Διαδρομή</a:t>
          </a:r>
          <a:endParaRPr lang="de-DE" sz="2000" kern="1200" dirty="0"/>
        </a:p>
      </dsp:txBody>
      <dsp:txXfrm>
        <a:off x="650847" y="2322647"/>
        <a:ext cx="1798227" cy="625507"/>
      </dsp:txXfrm>
    </dsp:sp>
    <dsp:sp modelId="{D12E618F-03C0-40CE-B2C9-7B73490F9F34}">
      <dsp:nvSpPr>
        <dsp:cNvPr id="0" name=""/>
        <dsp:cNvSpPr/>
      </dsp:nvSpPr>
      <dsp:spPr>
        <a:xfrm>
          <a:off x="2428390" y="3051312"/>
          <a:ext cx="4757110" cy="89633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t>Ευελιξία στον χώρο και χρόνο λόγω των πλεονεκτημάτων της </a:t>
          </a:r>
          <a:r>
            <a:rPr lang="el-GR" sz="1600" kern="1200" dirty="0" err="1"/>
            <a:t>ψηφιοποίησης</a:t>
          </a:r>
          <a:r>
            <a:rPr lang="el-GR" sz="1600" kern="1200" dirty="0"/>
            <a:t> και της σύνδεσης στο διαδίκτυο</a:t>
          </a:r>
          <a:endParaRPr lang="de-DE" sz="1600" kern="1200" dirty="0"/>
        </a:p>
      </dsp:txBody>
      <dsp:txXfrm>
        <a:off x="2428390" y="3163353"/>
        <a:ext cx="4420986" cy="672248"/>
      </dsp:txXfrm>
    </dsp:sp>
    <dsp:sp modelId="{9EA753B3-310F-4B85-B929-9340C40DAD7E}">
      <dsp:nvSpPr>
        <dsp:cNvPr id="0" name=""/>
        <dsp:cNvSpPr/>
      </dsp:nvSpPr>
      <dsp:spPr>
        <a:xfrm>
          <a:off x="564306" y="3152885"/>
          <a:ext cx="1864083" cy="693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Οποιοδήποτε χώρο και χρόνο</a:t>
          </a:r>
          <a:endParaRPr lang="de-DE" sz="2000" kern="1200" dirty="0"/>
        </a:p>
      </dsp:txBody>
      <dsp:txXfrm>
        <a:off x="598145" y="3186724"/>
        <a:ext cx="1796405" cy="62550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22B45-DFC1-4ABF-A912-28F385E8301F}" type="datetimeFigureOut">
              <a:rPr lang="de-DE" smtClean="0"/>
              <a:t>15.07.2021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D5F6E-A259-4E94-903E-888D3015D064}" type="slidenum">
              <a:rPr lang="de-DE" smtClean="0"/>
              <a:t>‹Nr.›</a:t>
            </a:fld>
            <a:endParaRPr lang="de-DE"/>
          </a:p>
        </p:txBody>
      </p:sp>
    </p:spTree>
    <p:extLst>
      <p:ext uri="{BB962C8B-B14F-4D97-AF65-F5344CB8AC3E}">
        <p14:creationId xmlns:p14="http://schemas.microsoft.com/office/powerpoint/2010/main" val="101812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CD5F6E-A259-4E94-903E-888D3015D064}" type="slidenum">
              <a:rPr lang="de-DE" smtClean="0"/>
              <a:t>3</a:t>
            </a:fld>
            <a:endParaRPr lang="de-DE"/>
          </a:p>
        </p:txBody>
      </p:sp>
    </p:spTree>
    <p:extLst>
      <p:ext uri="{BB962C8B-B14F-4D97-AF65-F5344CB8AC3E}">
        <p14:creationId xmlns:p14="http://schemas.microsoft.com/office/powerpoint/2010/main" val="376945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CD5F6E-A259-4E94-903E-888D3015D064}" type="slidenum">
              <a:rPr lang="de-DE" smtClean="0"/>
              <a:t>4</a:t>
            </a:fld>
            <a:endParaRPr lang="de-DE"/>
          </a:p>
        </p:txBody>
      </p:sp>
    </p:spTree>
    <p:extLst>
      <p:ext uri="{BB962C8B-B14F-4D97-AF65-F5344CB8AC3E}">
        <p14:creationId xmlns:p14="http://schemas.microsoft.com/office/powerpoint/2010/main" val="274628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Ο βιομηχανικός τομέας είναι πολύ σημαντικός για την οικονομία της κάθε χώρας και παραμένει ο οδηγός εργασίας και ανάπτυξης</a:t>
            </a:r>
            <a:r>
              <a:rPr lang="en-US" dirty="0"/>
              <a:t>. (https://www.researchgate.net/profile/Fauzi_Othman/publication/304614356_Industry_40_A_review_on_industrial_automation_and_robotic/links/57ac15aa08ae3765c3b7bab8.pdf) </a:t>
            </a:r>
            <a:endParaRPr lang="de-DE" dirty="0"/>
          </a:p>
        </p:txBody>
      </p:sp>
      <p:sp>
        <p:nvSpPr>
          <p:cNvPr id="4" name="Foliennummernplatzhalter 3"/>
          <p:cNvSpPr>
            <a:spLocks noGrp="1"/>
          </p:cNvSpPr>
          <p:nvPr>
            <p:ph type="sldNum" sz="quarter" idx="5"/>
          </p:nvPr>
        </p:nvSpPr>
        <p:spPr/>
        <p:txBody>
          <a:bodyPr/>
          <a:lstStyle/>
          <a:p>
            <a:fld id="{03CD5F6E-A259-4E94-903E-888D3015D064}" type="slidenum">
              <a:rPr lang="de-DE" smtClean="0"/>
              <a:t>8</a:t>
            </a:fld>
            <a:endParaRPr lang="de-DE"/>
          </a:p>
        </p:txBody>
      </p:sp>
    </p:spTree>
    <p:extLst>
      <p:ext uri="{BB962C8B-B14F-4D97-AF65-F5344CB8AC3E}">
        <p14:creationId xmlns:p14="http://schemas.microsoft.com/office/powerpoint/2010/main" val="143226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Ο βιομηχανικός τομέας είναι πολύ σημαντικός για την οικονομία της κάθε χώρας και παραμένει ο οδηγός εργασίας και ανάπτυξης</a:t>
            </a:r>
            <a:r>
              <a:rPr lang="en-US" dirty="0"/>
              <a:t>. (https://www.researchgate.net/profile/Fauzi_Othman/publication/304614356_Industry_40_A_review_on_industrial_automation_and_robotic/links/57ac15aa08ae3765c3b7bab8.pdf) </a:t>
            </a:r>
            <a:endParaRPr lang="de-DE" dirty="0"/>
          </a:p>
        </p:txBody>
      </p:sp>
      <p:sp>
        <p:nvSpPr>
          <p:cNvPr id="4" name="Foliennummernplatzhalter 3"/>
          <p:cNvSpPr>
            <a:spLocks noGrp="1"/>
          </p:cNvSpPr>
          <p:nvPr>
            <p:ph type="sldNum" sz="quarter" idx="5"/>
          </p:nvPr>
        </p:nvSpPr>
        <p:spPr/>
        <p:txBody>
          <a:bodyPr/>
          <a:lstStyle/>
          <a:p>
            <a:fld id="{03CD5F6E-A259-4E94-903E-888D3015D064}" type="slidenum">
              <a:rPr lang="de-DE" smtClean="0"/>
              <a:t>9</a:t>
            </a:fld>
            <a:endParaRPr lang="de-DE"/>
          </a:p>
        </p:txBody>
      </p:sp>
    </p:spTree>
    <p:extLst>
      <p:ext uri="{BB962C8B-B14F-4D97-AF65-F5344CB8AC3E}">
        <p14:creationId xmlns:p14="http://schemas.microsoft.com/office/powerpoint/2010/main" val="65590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Ο βιομηχανικός τομέας είναι πολύ σημαντικός για την οικονομία της κάθε χώρας και παραμένει ο οδηγός εργασίας και ανάπτυξης</a:t>
            </a:r>
            <a:r>
              <a:rPr lang="en-US" dirty="0"/>
              <a:t>. (https://www.researchgate.net/profile/Fauzi_Othman/publication/304614356_Industry_40_A_review_on_industrial_automation_and_robotic/links/57ac15aa08ae3765c3b7bab8.pdf) </a:t>
            </a:r>
            <a:endParaRPr lang="de-DE" dirty="0"/>
          </a:p>
        </p:txBody>
      </p:sp>
      <p:sp>
        <p:nvSpPr>
          <p:cNvPr id="4" name="Foliennummernplatzhalter 3"/>
          <p:cNvSpPr>
            <a:spLocks noGrp="1"/>
          </p:cNvSpPr>
          <p:nvPr>
            <p:ph type="sldNum" sz="quarter" idx="5"/>
          </p:nvPr>
        </p:nvSpPr>
        <p:spPr/>
        <p:txBody>
          <a:bodyPr/>
          <a:lstStyle/>
          <a:p>
            <a:fld id="{03CD5F6E-A259-4E94-903E-888D3015D064}" type="slidenum">
              <a:rPr lang="de-DE" smtClean="0"/>
              <a:t>10</a:t>
            </a:fld>
            <a:endParaRPr lang="de-DE"/>
          </a:p>
        </p:txBody>
      </p:sp>
    </p:spTree>
    <p:extLst>
      <p:ext uri="{BB962C8B-B14F-4D97-AF65-F5344CB8AC3E}">
        <p14:creationId xmlns:p14="http://schemas.microsoft.com/office/powerpoint/2010/main" val="190829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l-GR" dirty="0"/>
              <a:t>Ο βιομηχανικός τομέας είναι πολύ σημαντικός για την οικονομία της κάθε χώρας και παραμένει ο οδηγός εργασίας και ανάπτυξης</a:t>
            </a:r>
            <a:r>
              <a:rPr lang="en-US" dirty="0"/>
              <a:t>. (https://www.researchgate.net/profile/Fauzi_Othman/publication/304614356_Industry_40_A_review_on_industrial_automation_and_robotic/links/57ac15aa08ae3765c3b7bab8.pdf) </a:t>
            </a:r>
            <a:endParaRPr lang="de-DE" dirty="0"/>
          </a:p>
        </p:txBody>
      </p:sp>
      <p:sp>
        <p:nvSpPr>
          <p:cNvPr id="4" name="Foliennummernplatzhalter 3"/>
          <p:cNvSpPr>
            <a:spLocks noGrp="1"/>
          </p:cNvSpPr>
          <p:nvPr>
            <p:ph type="sldNum" sz="quarter" idx="5"/>
          </p:nvPr>
        </p:nvSpPr>
        <p:spPr/>
        <p:txBody>
          <a:bodyPr/>
          <a:lstStyle/>
          <a:p>
            <a:fld id="{03CD5F6E-A259-4E94-903E-888D3015D064}" type="slidenum">
              <a:rPr lang="de-DE" smtClean="0"/>
              <a:t>11</a:t>
            </a:fld>
            <a:endParaRPr lang="de-DE"/>
          </a:p>
        </p:txBody>
      </p:sp>
    </p:spTree>
    <p:extLst>
      <p:ext uri="{BB962C8B-B14F-4D97-AF65-F5344CB8AC3E}">
        <p14:creationId xmlns:p14="http://schemas.microsoft.com/office/powerpoint/2010/main" val="231647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6BF40A-DC24-4CCE-AD73-36EC42EAEEC3}"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F70C8-BBF8-4F38-BF4A-C08D7978C8FC}"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A4748-7E25-461A-9F8D-E9E301B77368}"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04530-CF1E-465C-86E0-65671F75F2E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AFF5A5F-D515-47A0-9045-ABBF5FA4E0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87A7F8D-BC2D-48F1-860E-5EE637C8D572}"/>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4F2364C1-7075-4AFD-BDC1-1C1983DD6F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897EC4-8081-48F1-BF0B-82FD9E2C3681}"/>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24983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9820D-D1E7-4906-8672-5F5E6E8B632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8AD9F0-F295-4B96-BDE8-70395C5DE56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BF49C7-D03F-46E9-B897-760E1EF51FF0}"/>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07E14815-E04B-4894-AFCE-649EF6C650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9026879-9B26-46F8-89E8-237F7B4C3F84}"/>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148784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06317-8F37-4949-88C8-275A455F4D6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27FAB0B-64B6-472D-81FD-E50D88FDF8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9D39EAC-C25D-47B7-B9F4-1E28BF374F5B}"/>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BEDEA191-A3CD-4BA9-8EB4-B102B62BA6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DAB8A5-4C35-405E-85E9-94F3981330F0}"/>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22465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7FE95-FCED-45DE-A28C-FDDD81935BD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BC496AB-4956-4D53-B2A6-06E5CD68B55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7FC843B-674F-474F-9FFC-4EE6AE4D70A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21E9517-5B02-4F09-935C-2703DBD298A5}"/>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6" name="Fußzeilenplatzhalter 5">
            <a:extLst>
              <a:ext uri="{FF2B5EF4-FFF2-40B4-BE49-F238E27FC236}">
                <a16:creationId xmlns:a16="http://schemas.microsoft.com/office/drawing/2014/main" id="{0369C0F8-B3A4-4D65-9A51-D1FFE14C7FC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1B4614-905C-4665-B42E-7597904A0FFF}"/>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477876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86A2B-56F8-44D0-8EA8-DECF3FC0C40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5916061-0778-4F37-AC4D-D831376B5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1C3A04D-6F4E-4819-B39B-FF58667E71D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9EC12E6-20E7-4E1D-9DC1-401B17206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B82BC9C-0A50-4326-90B5-262CBBE8D1C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6B7BEE7-D2E4-48E7-B86A-41F79F8136A2}"/>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8" name="Fußzeilenplatzhalter 7">
            <a:extLst>
              <a:ext uri="{FF2B5EF4-FFF2-40B4-BE49-F238E27FC236}">
                <a16:creationId xmlns:a16="http://schemas.microsoft.com/office/drawing/2014/main" id="{46D60ADE-2A19-42F8-8DCE-FF3AB956AA9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6B0F075-0200-4E56-B5E0-3351A148D3E8}"/>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02517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9F2D9-0898-4D2F-AAFA-2A02F4436EB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F71B120-CCB8-41B6-8743-FF7E8CA9CFEB}"/>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4" name="Fußzeilenplatzhalter 3">
            <a:extLst>
              <a:ext uri="{FF2B5EF4-FFF2-40B4-BE49-F238E27FC236}">
                <a16:creationId xmlns:a16="http://schemas.microsoft.com/office/drawing/2014/main" id="{8DA25546-2A04-4E78-9553-954C877C6FB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81F5436-FB8F-4896-8F03-D10DB2196CFF}"/>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357905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5D9149E-28FA-414A-9724-D2A56555FB54}"/>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3" name="Fußzeilenplatzhalter 2">
            <a:extLst>
              <a:ext uri="{FF2B5EF4-FFF2-40B4-BE49-F238E27FC236}">
                <a16:creationId xmlns:a16="http://schemas.microsoft.com/office/drawing/2014/main" id="{A6C861E0-F9EF-4DA8-944F-762CD954ACD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655BDAA-162A-4432-82CB-69B719030186}"/>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485499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BF920-C839-4737-A664-DC61971A6B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35BF7F0-EDBE-4856-AE99-277E711B9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932AF53-91D1-4121-8B47-28EA431A0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9030202-22C2-4856-8B35-9CF74F4553D4}"/>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6" name="Fußzeilenplatzhalter 5">
            <a:extLst>
              <a:ext uri="{FF2B5EF4-FFF2-40B4-BE49-F238E27FC236}">
                <a16:creationId xmlns:a16="http://schemas.microsoft.com/office/drawing/2014/main" id="{F12563CF-F533-4FBF-B985-3D2B3F768B7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C48AE8-E5F7-4E53-B972-994F2DB8F498}"/>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6412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1804C-E066-4D44-A64E-42A27AF002D7}"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AAA1C-A41E-42C7-B388-7C1E071501D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776A8D2-3DD6-4DA3-B725-C661F7FE8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83AD13F-9AAE-487B-94AA-C45168616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907D3F-D00E-427C-A8CB-A31F1D3AB187}"/>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6" name="Fußzeilenplatzhalter 5">
            <a:extLst>
              <a:ext uri="{FF2B5EF4-FFF2-40B4-BE49-F238E27FC236}">
                <a16:creationId xmlns:a16="http://schemas.microsoft.com/office/drawing/2014/main" id="{2BF3EA34-D8A1-4D99-97F2-F3AC6F831F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3D48AE7-6491-4229-836E-36B3DD17C4EC}"/>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547397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3EF5C-BAD3-4DDF-A7D1-96892FA269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27BA673-73AA-41F8-A3FB-A8FFF409417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34BF490-ED79-4B98-B3AD-08F29992248D}"/>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C7518407-70F0-4710-8AAE-F1F3041A31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1E2B23-6153-4D40-8622-8487B830141E}"/>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324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6AD8E61-BD4A-4653-AFCC-A50D046999A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259DD79-9AC7-4763-80D2-38F8E95998C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05CE2C-2C1C-4D65-A7A3-EDE60BEB2770}"/>
              </a:ext>
            </a:extLst>
          </p:cNvPr>
          <p:cNvSpPr>
            <a:spLocks noGrp="1"/>
          </p:cNvSpPr>
          <p:nvPr>
            <p:ph type="dt" sz="half" idx="10"/>
          </p:nvPr>
        </p:nvSpPr>
        <p:spPr/>
        <p:txBody>
          <a:body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DA1A4A0A-1091-488F-B5C1-221EA3BEFF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B0205-61C2-469D-9AB7-98F7A6EA2FC1}"/>
              </a:ext>
            </a:extLst>
          </p:cNvPr>
          <p:cNvSpPr>
            <a:spLocks noGrp="1"/>
          </p:cNvSpPr>
          <p:nvPr>
            <p:ph type="sldNum" sz="quarter" idx="12"/>
          </p:nvPr>
        </p:nvSpPr>
        <p:spPr/>
        <p:txBody>
          <a:bodyPr/>
          <a:lstStyle/>
          <a:p>
            <a:fld id="{B7B75ABF-A8D7-4398-9C4F-5F3F2763E3D5}" type="slidenum">
              <a:rPr lang="de-DE" smtClean="0"/>
              <a:t>‹Nr.›</a:t>
            </a:fld>
            <a:endParaRPr lang="de-DE"/>
          </a:p>
        </p:txBody>
      </p:sp>
    </p:spTree>
    <p:extLst>
      <p:ext uri="{BB962C8B-B14F-4D97-AF65-F5344CB8AC3E}">
        <p14:creationId xmlns:p14="http://schemas.microsoft.com/office/powerpoint/2010/main" val="245978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A48AFD-FA09-418D-BDDD-B7927E4BDDD8}" type="datetime1">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D07324-B10A-4362-9262-AC97B4971895}" type="datetime1">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6934FE-29CE-4C5F-B2F5-98F00AFFC1F3}" type="datetime1">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9E04E-2C5D-430C-B2DB-C62B778FD51B}" type="datetime1">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AF946-FCBD-4271-BD4B-1F35030CED43}" type="datetime1">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074B3-45E8-4751-9B9C-FF10C3BE1612}" type="datetime1">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DE093-D3A0-4F66-93B2-FDB4C19A894C}" type="datetime1">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60AF2-3E75-4CCC-9A52-0A127AC80A78}" type="datetime1">
              <a:rPr lang="en-US" smtClean="0"/>
              <a:t>7/15/2021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C690B4F-9B9D-46F3-910B-39B92C112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48B6D6-0AAA-42BD-A65D-3E9CCDD0A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12D6AE5-5E0A-4AB0-A389-6D5961196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D9D30-0124-4103-AE56-350871A9E6F3}" type="datetimeFigureOut">
              <a:rPr lang="de-DE" smtClean="0"/>
              <a:t>15.07.2021</a:t>
            </a:fld>
            <a:endParaRPr lang="de-DE"/>
          </a:p>
        </p:txBody>
      </p:sp>
      <p:sp>
        <p:nvSpPr>
          <p:cNvPr id="5" name="Fußzeilenplatzhalter 4">
            <a:extLst>
              <a:ext uri="{FF2B5EF4-FFF2-40B4-BE49-F238E27FC236}">
                <a16:creationId xmlns:a16="http://schemas.microsoft.com/office/drawing/2014/main" id="{74F7491B-126E-4A41-8FBA-CB793B57F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F2D0CBC-870A-4329-8673-07F1904E6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75ABF-A8D7-4398-9C4F-5F3F2763E3D5}" type="slidenum">
              <a:rPr lang="de-DE" smtClean="0"/>
              <a:t>‹Nr.›</a:t>
            </a:fld>
            <a:endParaRPr lang="de-DE"/>
          </a:p>
        </p:txBody>
      </p:sp>
    </p:spTree>
    <p:extLst>
      <p:ext uri="{BB962C8B-B14F-4D97-AF65-F5344CB8AC3E}">
        <p14:creationId xmlns:p14="http://schemas.microsoft.com/office/powerpoint/2010/main" val="1699319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ZrXpv4PAFZk"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jsc\Documents\Lehrstuhl\DigI-VET\Intellectual%20Outputs\IO4\Recherche_Modules\2016_IoT.pdf"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svg"/><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v2kV6pgJxuo"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1"/>
          <p:cNvSpPr txBox="1"/>
          <p:nvPr/>
        </p:nvSpPr>
        <p:spPr>
          <a:xfrm>
            <a:off x="1677366" y="178915"/>
            <a:ext cx="6679193" cy="6333016"/>
          </a:xfrm>
          <a:prstGeom prst="rect">
            <a:avLst/>
          </a:prstGeom>
          <a:noFill/>
        </p:spPr>
        <p:txBody>
          <a:bodyPr wrap="square" lIns="0" tIns="0" rIns="0" bIns="0" rtlCol="0">
            <a:spAutoFit/>
          </a:bodyPr>
          <a:lstStyle/>
          <a:p>
            <a:pPr marL="0" indent="525145">
              <a:lnSpc>
                <a:spcPct val="100000"/>
              </a:lnSpc>
            </a:pPr>
            <a:r>
              <a:rPr lang="en-US" altLang="zh-CN" sz="2000" b="1" spc="-154" dirty="0">
                <a:solidFill>
                  <a:srgbClr val="FEFEFE"/>
                </a:solidFill>
                <a:ea typeface="Times New Roman"/>
              </a:rPr>
              <a:t>DigI</a:t>
            </a:r>
            <a:r>
              <a:rPr lang="en-US" altLang="zh-CN" sz="2000" b="1" spc="-104" dirty="0">
                <a:solidFill>
                  <a:srgbClr val="FEFEFE"/>
                </a:solidFill>
                <a:ea typeface="Times New Roman"/>
              </a:rPr>
              <a:t>-</a:t>
            </a:r>
            <a:r>
              <a:rPr lang="en-US" altLang="zh-CN" sz="2000" b="1" spc="-225" dirty="0">
                <a:solidFill>
                  <a:srgbClr val="FEFEFE"/>
                </a:solidFill>
                <a:ea typeface="Times New Roman"/>
              </a:rPr>
              <a:t>VET</a:t>
            </a:r>
          </a:p>
          <a:p>
            <a:pPr marL="0" indent="525145">
              <a:lnSpc>
                <a:spcPct val="100000"/>
              </a:lnSpc>
              <a:spcBef>
                <a:spcPts val="120"/>
              </a:spcBef>
            </a:pPr>
            <a:r>
              <a:rPr lang="el-GR" altLang="zh-CN" sz="2000" dirty="0">
                <a:solidFill>
                  <a:srgbClr val="FEFEFE"/>
                </a:solidFill>
                <a:ea typeface="Times New Roman"/>
              </a:rPr>
              <a:t>Αριθμός Προγράμματος</a:t>
            </a:r>
            <a:r>
              <a:rPr lang="en-US" altLang="zh-CN" sz="2000" dirty="0">
                <a:solidFill>
                  <a:srgbClr val="FEFEFE"/>
                </a:solidFill>
                <a:ea typeface="Times New Roman"/>
              </a:rPr>
              <a:t>:</a:t>
            </a:r>
            <a:r>
              <a:rPr lang="en-US" altLang="zh-CN" sz="2000" spc="-100" dirty="0">
                <a:solidFill>
                  <a:srgbClr val="FEFEFE"/>
                </a:solidFill>
                <a:cs typeface="Times New Roman"/>
              </a:rPr>
              <a:t> </a:t>
            </a:r>
            <a:r>
              <a:rPr lang="en-US" altLang="zh-CN" sz="2000" dirty="0">
                <a:solidFill>
                  <a:srgbClr val="FEFEFE"/>
                </a:solidFill>
                <a:ea typeface="Times New Roman"/>
              </a:rPr>
              <a:t>2018-1-DE02-KA202-005145</a:t>
            </a:r>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000"/>
              </a:lnSpc>
            </a:pPr>
            <a:endParaRPr lang="en-US" dirty="0"/>
          </a:p>
          <a:p>
            <a:pPr>
              <a:lnSpc>
                <a:spcPts val="1875"/>
              </a:lnSpc>
            </a:pPr>
            <a:endParaRPr lang="en-US" dirty="0"/>
          </a:p>
          <a:p>
            <a:pPr marL="0">
              <a:lnSpc>
                <a:spcPct val="100000"/>
              </a:lnSpc>
            </a:pPr>
            <a:r>
              <a:rPr lang="en-US" altLang="zh-CN" sz="4800" spc="-440" dirty="0">
                <a:solidFill>
                  <a:srgbClr val="FEFEFE"/>
                </a:solidFill>
                <a:ea typeface="Times New Roman"/>
              </a:rPr>
              <a:t>DigI</a:t>
            </a:r>
            <a:r>
              <a:rPr lang="en-US" altLang="zh-CN" sz="4800" spc="-275" dirty="0">
                <a:solidFill>
                  <a:srgbClr val="FEFEFE"/>
                </a:solidFill>
                <a:ea typeface="Times New Roman"/>
              </a:rPr>
              <a:t>-</a:t>
            </a:r>
            <a:r>
              <a:rPr lang="en-US" altLang="zh-CN" sz="4800" spc="-540" dirty="0">
                <a:solidFill>
                  <a:srgbClr val="FEFEFE"/>
                </a:solidFill>
                <a:ea typeface="Times New Roman"/>
              </a:rPr>
              <a:t>VET</a:t>
            </a:r>
          </a:p>
          <a:p>
            <a:pPr>
              <a:lnSpc>
                <a:spcPts val="1389"/>
              </a:lnSpc>
            </a:pPr>
            <a:endParaRPr lang="en-US" dirty="0"/>
          </a:p>
          <a:p>
            <a:pPr hangingPunct="0">
              <a:lnSpc>
                <a:spcPct val="120000"/>
              </a:lnSpc>
            </a:pPr>
            <a:r>
              <a:rPr lang="el-GR" altLang="zh-CN" sz="2000" spc="-169" dirty="0">
                <a:solidFill>
                  <a:srgbClr val="81FEFE"/>
                </a:solidFill>
                <a:ea typeface="Times New Roman"/>
              </a:rPr>
              <a:t>Προώθηση της </a:t>
            </a:r>
            <a:r>
              <a:rPr lang="el-GR" altLang="zh-CN" sz="2000" spc="-169" dirty="0" err="1">
                <a:solidFill>
                  <a:srgbClr val="81FEFE"/>
                </a:solidFill>
                <a:ea typeface="Times New Roman"/>
              </a:rPr>
              <a:t>ψηφιοποιήσης</a:t>
            </a:r>
            <a:r>
              <a:rPr lang="el-GR" altLang="zh-CN" sz="2000" spc="-169" dirty="0">
                <a:solidFill>
                  <a:srgbClr val="81FEFE"/>
                </a:solidFill>
                <a:ea typeface="Times New Roman"/>
              </a:rPr>
              <a:t> και βιομηχανία  </a:t>
            </a:r>
            <a:r>
              <a:rPr lang="en-US" altLang="zh-CN" sz="2000" spc="-110" dirty="0">
                <a:solidFill>
                  <a:srgbClr val="81FEFE"/>
                </a:solidFill>
                <a:ea typeface="Times New Roman"/>
              </a:rPr>
              <a:t>4.0</a:t>
            </a:r>
            <a:r>
              <a:rPr lang="en-US" altLang="zh-CN" sz="2000" spc="-75" dirty="0">
                <a:solidFill>
                  <a:srgbClr val="81FEFE"/>
                </a:solidFill>
                <a:cs typeface="Times New Roman"/>
              </a:rPr>
              <a:t> </a:t>
            </a:r>
            <a:r>
              <a:rPr lang="el-GR" altLang="zh-CN" sz="2000" spc="-75" dirty="0">
                <a:solidFill>
                  <a:srgbClr val="81FEFE"/>
                </a:solidFill>
                <a:cs typeface="Times New Roman"/>
              </a:rPr>
              <a:t>στην </a:t>
            </a:r>
          </a:p>
          <a:p>
            <a:pPr hangingPunct="0">
              <a:lnSpc>
                <a:spcPct val="120000"/>
              </a:lnSpc>
            </a:pPr>
            <a:r>
              <a:rPr lang="el-GR" altLang="zh-CN" sz="2000" spc="-75" dirty="0">
                <a:solidFill>
                  <a:srgbClr val="81FEFE"/>
                </a:solidFill>
                <a:cs typeface="Times New Roman"/>
              </a:rPr>
              <a:t>επαγγελματική κατάρτιση και εκπαίδευση</a:t>
            </a:r>
            <a:endParaRPr lang="en-US" altLang="zh-CN" sz="2000" spc="-170" dirty="0">
              <a:solidFill>
                <a:srgbClr val="81FEFE"/>
              </a:solidFill>
              <a:ea typeface="Times New Roman"/>
            </a:endParaRPr>
          </a:p>
          <a:p>
            <a:pPr>
              <a:lnSpc>
                <a:spcPts val="1000"/>
              </a:lnSpc>
            </a:pPr>
            <a:endParaRPr lang="en-US" dirty="0"/>
          </a:p>
          <a:p>
            <a:pPr>
              <a:lnSpc>
                <a:spcPts val="1000"/>
              </a:lnSpc>
            </a:pPr>
            <a:endParaRPr lang="en-US" dirty="0"/>
          </a:p>
          <a:p>
            <a:pPr>
              <a:lnSpc>
                <a:spcPts val="1675"/>
              </a:lnSpc>
            </a:pPr>
            <a:endParaRPr lang="en-US" dirty="0"/>
          </a:p>
          <a:p>
            <a:pPr marL="118236" hangingPunct="0">
              <a:lnSpc>
                <a:spcPct val="95416"/>
              </a:lnSpc>
            </a:pPr>
            <a:r>
              <a:rPr lang="el-GR" altLang="zh-CN" sz="2400" b="1" spc="-104" dirty="0">
                <a:solidFill>
                  <a:schemeClr val="bg1"/>
                </a:solidFill>
                <a:ea typeface="Times New Roman"/>
              </a:rPr>
              <a:t>Εκπαιδευτική Ενότητα Γ:</a:t>
            </a:r>
            <a:endParaRPr lang="en-US" sz="2400" spc="-65" dirty="0">
              <a:solidFill>
                <a:schemeClr val="bg1"/>
              </a:solidFill>
            </a:endParaRPr>
          </a:p>
          <a:p>
            <a:pPr marL="118236" hangingPunct="0">
              <a:lnSpc>
                <a:spcPct val="95416"/>
              </a:lnSpc>
            </a:pPr>
            <a:r>
              <a:rPr lang="en-US" sz="2400" spc="-65" dirty="0">
                <a:solidFill>
                  <a:schemeClr val="bg1"/>
                </a:solidFill>
              </a:rPr>
              <a:t>T</a:t>
            </a:r>
            <a:r>
              <a:rPr lang="el-GR" sz="2400" spc="-65" dirty="0" err="1">
                <a:solidFill>
                  <a:schemeClr val="bg1"/>
                </a:solidFill>
              </a:rPr>
              <a:t>ρέχουσα</a:t>
            </a:r>
            <a:r>
              <a:rPr lang="el-GR" sz="2400" spc="-65" dirty="0">
                <a:solidFill>
                  <a:schemeClr val="bg1"/>
                </a:solidFill>
              </a:rPr>
              <a:t> κατάσταση και μελλοντικές εξελίξεις</a:t>
            </a:r>
            <a:endParaRPr lang="en-US" sz="2400" spc="-65" dirty="0">
              <a:solidFill>
                <a:schemeClr val="bg1"/>
              </a:solidFill>
            </a:endParaRPr>
          </a:p>
          <a:p>
            <a:pPr marL="118236" hangingPunct="0">
              <a:lnSpc>
                <a:spcPct val="95416"/>
              </a:lnSpc>
            </a:pPr>
            <a:r>
              <a:rPr lang="el-GR" altLang="zh-CN" spc="-65" dirty="0">
                <a:solidFill>
                  <a:schemeClr val="bg1"/>
                </a:solidFill>
                <a:ea typeface="Times New Roman"/>
              </a:rPr>
              <a:t>Πανεπιστήμιο του</a:t>
            </a:r>
            <a:r>
              <a:rPr lang="en-US" altLang="zh-CN" spc="-65" dirty="0">
                <a:solidFill>
                  <a:schemeClr val="bg1"/>
                </a:solidFill>
                <a:ea typeface="Times New Roman"/>
              </a:rPr>
              <a:t> Paderborn, Jennifer Schneider</a:t>
            </a:r>
          </a:p>
          <a:p>
            <a:pPr>
              <a:lnSpc>
                <a:spcPts val="1000"/>
              </a:lnSpc>
            </a:pPr>
            <a:endParaRPr lang="en-US" dirty="0"/>
          </a:p>
          <a:p>
            <a:pPr>
              <a:lnSpc>
                <a:spcPts val="1405"/>
              </a:lnSpc>
            </a:pPr>
            <a:endParaRPr lang="en-US" dirty="0"/>
          </a:p>
          <a:p>
            <a:pPr>
              <a:lnSpc>
                <a:spcPts val="1405"/>
              </a:lnSpc>
            </a:pPr>
            <a:endParaRPr lang="en-US" dirty="0"/>
          </a:p>
          <a:p>
            <a:pPr algn="ctr">
              <a:lnSpc>
                <a:spcPts val="1405"/>
              </a:lnSpc>
            </a:pPr>
            <a:r>
              <a:rPr lang="el-GR" sz="1100" dirty="0">
                <a:solidFill>
                  <a:schemeClr val="bg1"/>
                </a:solidFill>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lang="en-US" sz="1100" dirty="0">
              <a:solidFill>
                <a:schemeClr val="bg1"/>
              </a:solidFill>
            </a:endParaRPr>
          </a:p>
          <a:p>
            <a:pPr marL="0" indent="834263">
              <a:lnSpc>
                <a:spcPct val="100000"/>
              </a:lnSpc>
            </a:pPr>
            <a:endParaRPr lang="en-US" altLang="zh-CN" sz="1200" dirty="0">
              <a:solidFill>
                <a:srgbClr val="FEFEFE"/>
              </a:solidFill>
              <a:latin typeface="Times New Roman"/>
              <a:ea typeface="Times New Roman"/>
            </a:endParaRPr>
          </a:p>
        </p:txBody>
      </p:sp>
      <p:sp>
        <p:nvSpPr>
          <p:cNvPr id="4" name="Foliennummernplatzhalter 3"/>
          <p:cNvSpPr>
            <a:spLocks noGrp="1"/>
          </p:cNvSpPr>
          <p:nvPr>
            <p:ph type="sldNum" sz="quarter" idx="12"/>
          </p:nvPr>
        </p:nvSpPr>
        <p:spPr/>
        <p:txBody>
          <a:bodyPr/>
          <a:lstStyle/>
          <a:p>
            <a:fld id="{186AF604-6CBA-6F4A-A6F6-26E48A4D0EE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tretch>
            <a:fillRect/>
          </a:stretch>
        </p:blipFill>
        <p:spPr>
          <a:xfrm>
            <a:off x="0" y="32690"/>
            <a:ext cx="12192000" cy="6858000"/>
          </a:xfrm>
          <a:prstGeom prst="rect">
            <a:avLst/>
          </a:prstGeom>
        </p:spPr>
      </p:pic>
      <p:sp>
        <p:nvSpPr>
          <p:cNvPr id="2" name="TextBox 3"/>
          <p:cNvSpPr txBox="1"/>
          <p:nvPr/>
        </p:nvSpPr>
        <p:spPr>
          <a:xfrm>
            <a:off x="1232916" y="1070929"/>
            <a:ext cx="8913974" cy="1401025"/>
          </a:xfrm>
          <a:prstGeom prst="rect">
            <a:avLst/>
          </a:prstGeom>
          <a:noFill/>
        </p:spPr>
        <p:txBody>
          <a:bodyPr wrap="square" lIns="0" tIns="0" rIns="0" bIns="0" rtlCol="0">
            <a:spAutoFit/>
          </a:bodyPr>
          <a:lstStyle/>
          <a:p>
            <a:pPr>
              <a:lnSpc>
                <a:spcPct val="150000"/>
              </a:lnSpc>
            </a:pPr>
            <a:r>
              <a:rPr lang="en-US" altLang="zh-CN" sz="3200" b="1" spc="-15" dirty="0">
                <a:solidFill>
                  <a:srgbClr val="FEFEFE"/>
                </a:solidFill>
                <a:ea typeface="Times New Roman"/>
              </a:rPr>
              <a:t>2. </a:t>
            </a:r>
            <a:r>
              <a:rPr lang="el-GR" altLang="zh-CN" sz="3200" b="1" spc="-15" dirty="0">
                <a:solidFill>
                  <a:srgbClr val="FEFEFE"/>
                </a:solidFill>
                <a:ea typeface="Times New Roman"/>
              </a:rPr>
              <a:t>Μελλοντικές εξελίξεις του διαδικτύου των πραγμάτων</a:t>
            </a:r>
            <a:r>
              <a:rPr lang="en-US" altLang="zh-CN" sz="3200" b="1" spc="-15" dirty="0">
                <a:solidFill>
                  <a:srgbClr val="FEFEFE"/>
                </a:solidFill>
                <a:ea typeface="Times New Roman"/>
              </a:rPr>
              <a:t> </a:t>
            </a:r>
          </a:p>
        </p:txBody>
      </p:sp>
      <p:sp>
        <p:nvSpPr>
          <p:cNvPr id="6" name="Rechteck 5">
            <a:extLst>
              <a:ext uri="{FF2B5EF4-FFF2-40B4-BE49-F238E27FC236}">
                <a16:creationId xmlns:a16="http://schemas.microsoft.com/office/drawing/2014/main" id="{7933A1A8-BC48-434B-A104-2D94BEEA1A51}"/>
              </a:ext>
            </a:extLst>
          </p:cNvPr>
          <p:cNvSpPr/>
          <p:nvPr/>
        </p:nvSpPr>
        <p:spPr>
          <a:xfrm>
            <a:off x="850360" y="2188810"/>
            <a:ext cx="9935827" cy="461665"/>
          </a:xfrm>
          <a:prstGeom prst="rect">
            <a:avLst/>
          </a:prstGeom>
        </p:spPr>
        <p:txBody>
          <a:bodyPr wrap="square">
            <a:spAutoFit/>
          </a:bodyPr>
          <a:lstStyle/>
          <a:p>
            <a:endParaRPr lang="de-DE" sz="2400" dirty="0">
              <a:solidFill>
                <a:schemeClr val="bg1"/>
              </a:solidFill>
            </a:endParaRPr>
          </a:p>
        </p:txBody>
      </p:sp>
      <p:sp>
        <p:nvSpPr>
          <p:cNvPr id="7" name="Rechteck 6">
            <a:extLst>
              <a:ext uri="{FF2B5EF4-FFF2-40B4-BE49-F238E27FC236}">
                <a16:creationId xmlns:a16="http://schemas.microsoft.com/office/drawing/2014/main" id="{0C4C6688-2BF4-47B5-992B-C48A1D9A727F}"/>
              </a:ext>
            </a:extLst>
          </p:cNvPr>
          <p:cNvSpPr/>
          <p:nvPr/>
        </p:nvSpPr>
        <p:spPr>
          <a:xfrm>
            <a:off x="2613845" y="2767645"/>
            <a:ext cx="8872139" cy="3108543"/>
          </a:xfrm>
          <a:prstGeom prst="rect">
            <a:avLst/>
          </a:prstGeom>
        </p:spPr>
        <p:txBody>
          <a:bodyPr wrap="square">
            <a:spAutoFit/>
          </a:bodyPr>
          <a:lstStyle/>
          <a:p>
            <a:r>
              <a:rPr lang="en-US" sz="2800" dirty="0">
                <a:solidFill>
                  <a:schemeClr val="bg1"/>
                </a:solidFill>
              </a:rPr>
              <a:t>“</a:t>
            </a:r>
            <a:r>
              <a:rPr lang="el-GR" sz="2800" dirty="0">
                <a:solidFill>
                  <a:schemeClr val="bg1"/>
                </a:solidFill>
              </a:rPr>
              <a:t>Το διαδίκτυο των πραγμάτων είναι όταν καθημερινά προϊόντα όπως, ψυγεία, ρολόγια, μεγάφωνα κ.τ.λ. συνδέονται στο διαδίκτυο και αναμεταξύ τους. Το διαδίκτυο των πραγμάτων ήδη άρχισε να μεταμορφώνει τα σπίτια και τους χώρους εργασίας μας.</a:t>
            </a:r>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
        <p:nvSpPr>
          <p:cNvPr id="9" name="Rechteck 8">
            <a:extLst>
              <a:ext uri="{FF2B5EF4-FFF2-40B4-BE49-F238E27FC236}">
                <a16:creationId xmlns:a16="http://schemas.microsoft.com/office/drawing/2014/main" id="{A5E99B9B-226B-45F0-A8F7-A7F7D8E83E33}"/>
              </a:ext>
            </a:extLst>
          </p:cNvPr>
          <p:cNvSpPr/>
          <p:nvPr/>
        </p:nvSpPr>
        <p:spPr>
          <a:xfrm>
            <a:off x="6203086" y="5827694"/>
            <a:ext cx="5366873" cy="461665"/>
          </a:xfrm>
          <a:prstGeom prst="rect">
            <a:avLst/>
          </a:prstGeom>
        </p:spPr>
        <p:txBody>
          <a:bodyPr wrap="square">
            <a:spAutoFit/>
          </a:bodyPr>
          <a:lstStyle/>
          <a:p>
            <a:r>
              <a:rPr lang="de-DE" sz="1200" dirty="0">
                <a:solidFill>
                  <a:schemeClr val="bg1"/>
                </a:solidFill>
              </a:rPr>
              <a:t>* https://www.forbes.com/sites/bernardmarr/2018/09/12/19-astonishing-quotes-about-the-internet-of-things-everyone-should-read/#4b82d98ce1db</a:t>
            </a:r>
          </a:p>
        </p:txBody>
      </p:sp>
      <p:pic>
        <p:nvPicPr>
          <p:cNvPr id="11" name="Grafik 10" descr="Glühlampe">
            <a:extLst>
              <a:ext uri="{FF2B5EF4-FFF2-40B4-BE49-F238E27FC236}">
                <a16:creationId xmlns:a16="http://schemas.microsoft.com/office/drawing/2014/main" id="{EA1DE61C-FAC5-41BC-863F-5918FD67B5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5830" y="2924333"/>
            <a:ext cx="1468015" cy="1468015"/>
          </a:xfrm>
          <a:prstGeom prst="rect">
            <a:avLst/>
          </a:prstGeom>
        </p:spPr>
      </p:pic>
    </p:spTree>
    <p:extLst>
      <p:ext uri="{BB962C8B-B14F-4D97-AF65-F5344CB8AC3E}">
        <p14:creationId xmlns:p14="http://schemas.microsoft.com/office/powerpoint/2010/main" val="146156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tretch>
            <a:fillRect/>
          </a:stretch>
        </p:blipFill>
        <p:spPr>
          <a:xfrm>
            <a:off x="0" y="32690"/>
            <a:ext cx="12192000" cy="6858000"/>
          </a:xfrm>
          <a:prstGeom prst="rect">
            <a:avLst/>
          </a:prstGeom>
        </p:spPr>
      </p:pic>
      <p:pic>
        <p:nvPicPr>
          <p:cNvPr id="4" name="Grafik 3">
            <a:extLst>
              <a:ext uri="{FF2B5EF4-FFF2-40B4-BE49-F238E27FC236}">
                <a16:creationId xmlns:a16="http://schemas.microsoft.com/office/drawing/2014/main" id="{05DFE76B-64B1-45F7-BBD4-D90EEF255DB7}"/>
              </a:ext>
            </a:extLst>
          </p:cNvPr>
          <p:cNvPicPr>
            <a:picLocks noChangeAspect="1"/>
          </p:cNvPicPr>
          <p:nvPr/>
        </p:nvPicPr>
        <p:blipFill rotWithShape="1">
          <a:blip r:embed="rId4"/>
          <a:srcRect t="6216" b="3207"/>
          <a:stretch/>
        </p:blipFill>
        <p:spPr>
          <a:xfrm>
            <a:off x="1167602" y="1733290"/>
            <a:ext cx="6149230" cy="4210198"/>
          </a:xfrm>
          <a:prstGeom prst="rect">
            <a:avLst/>
          </a:prstGeom>
        </p:spPr>
      </p:pic>
      <p:sp>
        <p:nvSpPr>
          <p:cNvPr id="5" name="Rechteck 4">
            <a:extLst>
              <a:ext uri="{FF2B5EF4-FFF2-40B4-BE49-F238E27FC236}">
                <a16:creationId xmlns:a16="http://schemas.microsoft.com/office/drawing/2014/main" id="{29B3156F-55E8-47C3-BF49-2AC929DCB993}"/>
              </a:ext>
            </a:extLst>
          </p:cNvPr>
          <p:cNvSpPr/>
          <p:nvPr/>
        </p:nvSpPr>
        <p:spPr>
          <a:xfrm>
            <a:off x="9379183" y="5787071"/>
            <a:ext cx="2883159" cy="523220"/>
          </a:xfrm>
          <a:prstGeom prst="rect">
            <a:avLst/>
          </a:prstGeom>
        </p:spPr>
        <p:txBody>
          <a:bodyPr wrap="square">
            <a:spAutoFit/>
          </a:bodyPr>
          <a:lstStyle/>
          <a:p>
            <a:endParaRPr lang="de-DE" sz="1400" dirty="0">
              <a:solidFill>
                <a:schemeClr val="bg1"/>
              </a:solidFill>
              <a:latin typeface="Times New Roman" panose="02020603050405020304" pitchFamily="18" charset="0"/>
            </a:endParaRPr>
          </a:p>
          <a:p>
            <a:pPr algn="just"/>
            <a:r>
              <a:rPr lang="en-US" sz="1400" dirty="0" err="1">
                <a:solidFill>
                  <a:schemeClr val="bg1"/>
                </a:solidFill>
                <a:latin typeface="Times New Roman" panose="02020603050405020304" pitchFamily="18" charset="0"/>
              </a:rPr>
              <a:t>Manyika</a:t>
            </a:r>
            <a:r>
              <a:rPr lang="en-US" sz="1400" dirty="0">
                <a:solidFill>
                  <a:schemeClr val="bg1"/>
                </a:solidFill>
                <a:latin typeface="Times New Roman" panose="02020603050405020304" pitchFamily="18" charset="0"/>
              </a:rPr>
              <a:t>, J. et al., (2015). </a:t>
            </a:r>
          </a:p>
        </p:txBody>
      </p:sp>
      <p:sp>
        <p:nvSpPr>
          <p:cNvPr id="7" name="TextBox 3">
            <a:extLst>
              <a:ext uri="{FF2B5EF4-FFF2-40B4-BE49-F238E27FC236}">
                <a16:creationId xmlns:a16="http://schemas.microsoft.com/office/drawing/2014/main" id="{0BFD6B54-E0C4-4077-8E2C-36678798DE31}"/>
              </a:ext>
            </a:extLst>
          </p:cNvPr>
          <p:cNvSpPr txBox="1"/>
          <p:nvPr/>
        </p:nvSpPr>
        <p:spPr>
          <a:xfrm>
            <a:off x="1232916" y="1070929"/>
            <a:ext cx="8913974" cy="492443"/>
          </a:xfrm>
          <a:prstGeom prst="rect">
            <a:avLst/>
          </a:prstGeom>
          <a:noFill/>
        </p:spPr>
        <p:txBody>
          <a:bodyPr wrap="square" lIns="0" tIns="0" rIns="0" bIns="0" rtlCol="0">
            <a:spAutoFit/>
          </a:bodyPr>
          <a:lstStyle/>
          <a:p>
            <a:r>
              <a:rPr lang="en-US" altLang="zh-CN" sz="3200" b="1" spc="-15" dirty="0">
                <a:solidFill>
                  <a:srgbClr val="FEFEFE"/>
                </a:solidFill>
                <a:ea typeface="Times New Roman"/>
              </a:rPr>
              <a:t>2. </a:t>
            </a:r>
            <a:r>
              <a:rPr lang="el-GR" altLang="zh-CN" sz="2800" b="1" spc="-15" dirty="0">
                <a:solidFill>
                  <a:srgbClr val="FEFEFE"/>
                </a:solidFill>
                <a:ea typeface="Times New Roman"/>
              </a:rPr>
              <a:t>Μελλοντικές εξελίξεις στο διαδίκτυο των πραγμάτων</a:t>
            </a:r>
            <a:r>
              <a:rPr lang="en-US" altLang="zh-CN" sz="2800" b="1" spc="-15" dirty="0">
                <a:solidFill>
                  <a:srgbClr val="FEFEFE"/>
                </a:solidFill>
                <a:ea typeface="Times New Roman"/>
              </a:rPr>
              <a:t> </a:t>
            </a:r>
          </a:p>
        </p:txBody>
      </p:sp>
      <p:sp>
        <p:nvSpPr>
          <p:cNvPr id="8" name="Rechteck 7">
            <a:extLst>
              <a:ext uri="{FF2B5EF4-FFF2-40B4-BE49-F238E27FC236}">
                <a16:creationId xmlns:a16="http://schemas.microsoft.com/office/drawing/2014/main" id="{BBDD9ADB-AE04-49F2-A690-83BACE033C35}"/>
              </a:ext>
            </a:extLst>
          </p:cNvPr>
          <p:cNvSpPr/>
          <p:nvPr/>
        </p:nvSpPr>
        <p:spPr>
          <a:xfrm>
            <a:off x="747928" y="5953536"/>
            <a:ext cx="6988581" cy="307777"/>
          </a:xfrm>
          <a:prstGeom prst="rect">
            <a:avLst/>
          </a:prstGeom>
        </p:spPr>
        <p:txBody>
          <a:bodyPr wrap="none">
            <a:spAutoFit/>
          </a:bodyPr>
          <a:lstStyle/>
          <a:p>
            <a:pPr algn="ctr"/>
            <a:r>
              <a:rPr lang="el-GR" sz="1400" dirty="0">
                <a:solidFill>
                  <a:schemeClr val="bg1"/>
                </a:solidFill>
              </a:rPr>
              <a:t>Διάγραμμα</a:t>
            </a:r>
            <a:r>
              <a:rPr lang="en-US" sz="1400" dirty="0">
                <a:solidFill>
                  <a:schemeClr val="bg1"/>
                </a:solidFill>
              </a:rPr>
              <a:t>: </a:t>
            </a:r>
            <a:r>
              <a:rPr lang="el-GR" sz="1400" dirty="0">
                <a:solidFill>
                  <a:schemeClr val="bg1"/>
                </a:solidFill>
              </a:rPr>
              <a:t>Πιθανός οικονομικός αντίκτυπος του διαδικτύου των πραγμάτων μέχρι το</a:t>
            </a:r>
            <a:r>
              <a:rPr lang="en-US" sz="1400" dirty="0">
                <a:solidFill>
                  <a:schemeClr val="bg1"/>
                </a:solidFill>
              </a:rPr>
              <a:t> 2025 </a:t>
            </a:r>
            <a:endParaRPr lang="de-DE" sz="1400" dirty="0">
              <a:solidFill>
                <a:schemeClr val="bg1"/>
              </a:solidFill>
            </a:endParaRPr>
          </a:p>
        </p:txBody>
      </p:sp>
    </p:spTree>
    <p:extLst>
      <p:ext uri="{BB962C8B-B14F-4D97-AF65-F5344CB8AC3E}">
        <p14:creationId xmlns:p14="http://schemas.microsoft.com/office/powerpoint/2010/main" val="192281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639013" y="2560813"/>
            <a:ext cx="8913974" cy="1120820"/>
          </a:xfrm>
          <a:prstGeom prst="rect">
            <a:avLst/>
          </a:prstGeom>
          <a:noFill/>
        </p:spPr>
        <p:txBody>
          <a:bodyPr wrap="square" lIns="0" tIns="0" rIns="0" bIns="0" rtlCol="0">
            <a:spAutoFit/>
          </a:bodyPr>
          <a:lstStyle/>
          <a:p>
            <a:pPr marL="0" algn="ctr">
              <a:lnSpc>
                <a:spcPct val="100000"/>
              </a:lnSpc>
            </a:pPr>
            <a:r>
              <a:rPr lang="el-GR" altLang="zh-CN" sz="4800" spc="-150" dirty="0">
                <a:solidFill>
                  <a:srgbClr val="FEFEFE"/>
                </a:solidFill>
                <a:ea typeface="Times New Roman"/>
              </a:rPr>
              <a:t>Άσκηση</a:t>
            </a:r>
            <a:endParaRPr lang="en-US" altLang="zh-CN" sz="4800" spc="-15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12</a:t>
            </a:fld>
            <a:endParaRPr lang="en-US" sz="1800" dirty="0">
              <a:solidFill>
                <a:schemeClr val="bg1"/>
              </a:solidFill>
            </a:endParaRPr>
          </a:p>
        </p:txBody>
      </p:sp>
      <p:sp>
        <p:nvSpPr>
          <p:cNvPr id="5" name="TextBox 3"/>
          <p:cNvSpPr txBox="1"/>
          <p:nvPr/>
        </p:nvSpPr>
        <p:spPr>
          <a:xfrm>
            <a:off x="1144426" y="3511019"/>
            <a:ext cx="11047574" cy="2182649"/>
          </a:xfrm>
          <a:prstGeom prst="rect">
            <a:avLst/>
          </a:prstGeom>
          <a:noFill/>
        </p:spPr>
        <p:txBody>
          <a:bodyPr wrap="square" lIns="0" tIns="0" rIns="0" bIns="0" rtlCol="0">
            <a:spAutoFit/>
          </a:bodyPr>
          <a:lstStyle/>
          <a:p>
            <a:pPr algn="ctr"/>
            <a:r>
              <a:rPr lang="el-GR" altLang="zh-CN" sz="4000" spc="-150" dirty="0">
                <a:solidFill>
                  <a:schemeClr val="bg1"/>
                </a:solidFill>
                <a:ea typeface="Times New Roman"/>
              </a:rPr>
              <a:t>Παρακαλώ παρακολουθήστε το επόμενο βίντεο για το διαδίκτυο των πραγμάτων στην καθημερινότητα.</a:t>
            </a:r>
          </a:p>
          <a:p>
            <a:pPr algn="ctr"/>
            <a:r>
              <a:rPr lang="el-GR" altLang="zh-CN" sz="4000" spc="-150" dirty="0">
                <a:solidFill>
                  <a:schemeClr val="bg1"/>
                </a:solidFill>
                <a:ea typeface="Times New Roman"/>
              </a:rPr>
              <a:t>Παρακαλώ πάρτε σημειώσεις!</a:t>
            </a:r>
            <a:endParaRPr lang="en-US" altLang="zh-CN" sz="4000" spc="-150" dirty="0">
              <a:solidFill>
                <a:schemeClr val="bg1"/>
              </a:solidFill>
              <a:ea typeface="Times New Roman"/>
            </a:endParaRPr>
          </a:p>
          <a:p>
            <a:pPr>
              <a:lnSpc>
                <a:spcPts val="690"/>
              </a:lnSpc>
            </a:pPr>
            <a:endParaRPr lang="en-US" sz="1400" dirty="0">
              <a:solidFill>
                <a:schemeClr val="bg1"/>
              </a:solidFill>
            </a:endParaRPr>
          </a:p>
          <a:p>
            <a:pPr marL="0">
              <a:lnSpc>
                <a:spcPct val="100000"/>
              </a:lnSpc>
            </a:pPr>
            <a:endParaRPr lang="en-US" altLang="zh-CN" sz="1600" dirty="0">
              <a:solidFill>
                <a:schemeClr val="bg1"/>
              </a:solidFill>
              <a:ea typeface="Times New Roman"/>
            </a:endParaRPr>
          </a:p>
        </p:txBody>
      </p:sp>
      <p:sp>
        <p:nvSpPr>
          <p:cNvPr id="4"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800" dirty="0">
                <a:solidFill>
                  <a:schemeClr val="tx1"/>
                </a:solidFill>
              </a:rPr>
              <a:t>Άσκηση</a:t>
            </a:r>
            <a:endParaRPr lang="de-DE" sz="4800" dirty="0">
              <a:solidFill>
                <a:schemeClr val="tx1"/>
              </a:solidFill>
            </a:endParaRPr>
          </a:p>
        </p:txBody>
      </p:sp>
    </p:spTree>
    <p:extLst>
      <p:ext uri="{BB962C8B-B14F-4D97-AF65-F5344CB8AC3E}">
        <p14:creationId xmlns:p14="http://schemas.microsoft.com/office/powerpoint/2010/main" val="423627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tretch>
            <a:fillRect/>
          </a:stretch>
        </p:blipFill>
        <p:spPr>
          <a:xfrm>
            <a:off x="0" y="0"/>
            <a:ext cx="12192000" cy="6858000"/>
          </a:xfrm>
          <a:prstGeom prst="rect">
            <a:avLst/>
          </a:prstGeom>
        </p:spPr>
      </p:pic>
      <p:sp>
        <p:nvSpPr>
          <p:cNvPr id="2" name="TextBox 3"/>
          <p:cNvSpPr txBox="1"/>
          <p:nvPr/>
        </p:nvSpPr>
        <p:spPr>
          <a:xfrm>
            <a:off x="1144426" y="815989"/>
            <a:ext cx="8913974" cy="1120820"/>
          </a:xfrm>
          <a:prstGeom prst="rect">
            <a:avLst/>
          </a:prstGeom>
          <a:noFill/>
        </p:spPr>
        <p:txBody>
          <a:bodyPr wrap="square" lIns="0" tIns="0" rIns="0" bIns="0" rtlCol="0">
            <a:spAutoFit/>
          </a:bodyPr>
          <a:lstStyle/>
          <a:p>
            <a:pPr marL="0" algn="ctr">
              <a:lnSpc>
                <a:spcPct val="100000"/>
              </a:lnSpc>
            </a:pPr>
            <a:r>
              <a:rPr lang="en-US" altLang="zh-CN" sz="4800" spc="-150" dirty="0">
                <a:solidFill>
                  <a:srgbClr val="FEFEFE"/>
                </a:solidFill>
                <a:ea typeface="Times New Roman"/>
              </a:rPr>
              <a:t>2.1 </a:t>
            </a:r>
            <a:r>
              <a:rPr lang="el-GR" altLang="zh-CN" sz="4800" spc="-150" dirty="0">
                <a:solidFill>
                  <a:srgbClr val="FEFEFE"/>
                </a:solidFill>
                <a:ea typeface="Times New Roman"/>
              </a:rPr>
              <a:t>Άσκηση</a:t>
            </a:r>
            <a:endParaRPr lang="en-US" altLang="zh-CN" sz="4800" spc="-15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13</a:t>
            </a:fld>
            <a:endParaRPr lang="en-US" sz="1800" dirty="0">
              <a:solidFill>
                <a:schemeClr val="bg1"/>
              </a:solidFill>
            </a:endParaRPr>
          </a:p>
        </p:txBody>
      </p:sp>
      <p:sp>
        <p:nvSpPr>
          <p:cNvPr id="4"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800" dirty="0">
                <a:solidFill>
                  <a:schemeClr val="tx1"/>
                </a:solidFill>
              </a:rPr>
              <a:t>Άσκηση</a:t>
            </a:r>
            <a:endParaRPr lang="de-DE" sz="4800" dirty="0">
              <a:solidFill>
                <a:schemeClr val="tx1"/>
              </a:solidFill>
            </a:endParaRPr>
          </a:p>
        </p:txBody>
      </p:sp>
      <p:pic>
        <p:nvPicPr>
          <p:cNvPr id="9" name="Onlinemedien 4" title="Future of IoT with Advance Technologies  | Internet of Things">
            <a:hlinkClick r:id="" action="ppaction://media"/>
            <a:extLst>
              <a:ext uri="{FF2B5EF4-FFF2-40B4-BE49-F238E27FC236}">
                <a16:creationId xmlns:a16="http://schemas.microsoft.com/office/drawing/2014/main" id="{61814A9B-B32C-47F7-8383-7041DCC76A13}"/>
              </a:ext>
            </a:extLst>
          </p:cNvPr>
          <p:cNvPicPr>
            <a:picLocks noRot="1" noChangeAspect="1"/>
          </p:cNvPicPr>
          <p:nvPr>
            <a:videoFile r:link="rId1"/>
          </p:nvPr>
        </p:nvPicPr>
        <p:blipFill>
          <a:blip r:embed="rId4"/>
          <a:stretch>
            <a:fillRect/>
          </a:stretch>
        </p:blipFill>
        <p:spPr>
          <a:xfrm>
            <a:off x="1959790" y="1629150"/>
            <a:ext cx="7081935" cy="3983588"/>
          </a:xfrm>
          <a:prstGeom prst="rect">
            <a:avLst/>
          </a:prstGeom>
        </p:spPr>
      </p:pic>
      <p:sp>
        <p:nvSpPr>
          <p:cNvPr id="11" name="Rechteck 10">
            <a:extLst>
              <a:ext uri="{FF2B5EF4-FFF2-40B4-BE49-F238E27FC236}">
                <a16:creationId xmlns:a16="http://schemas.microsoft.com/office/drawing/2014/main" id="{5C5A534A-0C02-48F6-A76D-3A6023C57031}"/>
              </a:ext>
            </a:extLst>
          </p:cNvPr>
          <p:cNvSpPr/>
          <p:nvPr/>
        </p:nvSpPr>
        <p:spPr>
          <a:xfrm>
            <a:off x="1959790" y="5647205"/>
            <a:ext cx="6096000" cy="307777"/>
          </a:xfrm>
          <a:prstGeom prst="rect">
            <a:avLst/>
          </a:prstGeom>
        </p:spPr>
        <p:txBody>
          <a:bodyPr>
            <a:spAutoFit/>
          </a:bodyPr>
          <a:lstStyle/>
          <a:p>
            <a:r>
              <a:rPr lang="de-DE" sz="1400" dirty="0">
                <a:solidFill>
                  <a:schemeClr val="bg1"/>
                </a:solidFill>
              </a:rPr>
              <a:t>https://www.youtube.com/watch?v=ZrXpv4PAFZk&amp;feature=emb_logo</a:t>
            </a:r>
          </a:p>
        </p:txBody>
      </p:sp>
    </p:spTree>
    <p:extLst>
      <p:ext uri="{BB962C8B-B14F-4D97-AF65-F5344CB8AC3E}">
        <p14:creationId xmlns:p14="http://schemas.microsoft.com/office/powerpoint/2010/main" val="2457057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162560"/>
            <a:ext cx="12192000" cy="6858000"/>
          </a:xfrm>
          <a:prstGeom prst="rect">
            <a:avLst/>
          </a:prstGeom>
        </p:spPr>
      </p:pic>
      <p:sp>
        <p:nvSpPr>
          <p:cNvPr id="2" name="TextBox 3"/>
          <p:cNvSpPr txBox="1"/>
          <p:nvPr/>
        </p:nvSpPr>
        <p:spPr>
          <a:xfrm>
            <a:off x="1639013" y="1092319"/>
            <a:ext cx="8913974" cy="1120820"/>
          </a:xfrm>
          <a:prstGeom prst="rect">
            <a:avLst/>
          </a:prstGeom>
          <a:noFill/>
        </p:spPr>
        <p:txBody>
          <a:bodyPr wrap="square" lIns="0" tIns="0" rIns="0" bIns="0" rtlCol="0">
            <a:spAutoFit/>
          </a:bodyPr>
          <a:lstStyle/>
          <a:p>
            <a:pPr marL="0" algn="ctr">
              <a:lnSpc>
                <a:spcPct val="100000"/>
              </a:lnSpc>
            </a:pPr>
            <a:r>
              <a:rPr lang="en-US" altLang="zh-CN" sz="4800" spc="-150" dirty="0">
                <a:solidFill>
                  <a:srgbClr val="FEFEFE"/>
                </a:solidFill>
                <a:ea typeface="Times New Roman"/>
              </a:rPr>
              <a:t>2.2 </a:t>
            </a:r>
            <a:r>
              <a:rPr lang="el-GR" altLang="zh-CN" sz="4800" spc="-150" dirty="0">
                <a:solidFill>
                  <a:srgbClr val="FEFEFE"/>
                </a:solidFill>
                <a:ea typeface="Times New Roman"/>
              </a:rPr>
              <a:t>Άσκηση</a:t>
            </a:r>
            <a:endParaRPr lang="en-US" altLang="zh-CN" sz="4800" spc="-15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14</a:t>
            </a:fld>
            <a:endParaRPr lang="en-US" sz="1800" dirty="0">
              <a:solidFill>
                <a:schemeClr val="bg1"/>
              </a:solidFill>
            </a:endParaRPr>
          </a:p>
        </p:txBody>
      </p:sp>
      <p:sp>
        <p:nvSpPr>
          <p:cNvPr id="5" name="TextBox 3"/>
          <p:cNvSpPr txBox="1"/>
          <p:nvPr/>
        </p:nvSpPr>
        <p:spPr>
          <a:xfrm>
            <a:off x="1144426" y="2050579"/>
            <a:ext cx="11047574" cy="4798750"/>
          </a:xfrm>
          <a:prstGeom prst="rect">
            <a:avLst/>
          </a:prstGeom>
          <a:noFill/>
        </p:spPr>
        <p:txBody>
          <a:bodyPr wrap="square" lIns="0" tIns="0" rIns="0" bIns="0" rtlCol="0">
            <a:spAutoFit/>
          </a:bodyPr>
          <a:lstStyle/>
          <a:p>
            <a:pPr algn="ctr"/>
            <a:r>
              <a:rPr lang="el-GR" altLang="zh-CN" sz="4000" spc="-150" dirty="0">
                <a:solidFill>
                  <a:schemeClr val="bg1"/>
                </a:solidFill>
                <a:ea typeface="Times New Roman"/>
              </a:rPr>
              <a:t>Παρακαλώ αναλύστε το διαδίκτυο των πραγμάτων με </a:t>
            </a:r>
            <a:r>
              <a:rPr lang="el-GR" altLang="zh-CN" sz="4000" b="1" spc="-150" dirty="0">
                <a:solidFill>
                  <a:schemeClr val="bg1"/>
                </a:solidFill>
                <a:ea typeface="Times New Roman"/>
              </a:rPr>
              <a:t>κριτική σκέψη!</a:t>
            </a:r>
            <a:r>
              <a:rPr lang="en-US" altLang="zh-CN" sz="4000" b="1" spc="-150" dirty="0">
                <a:solidFill>
                  <a:schemeClr val="bg1"/>
                </a:solidFill>
                <a:ea typeface="Times New Roman"/>
              </a:rPr>
              <a:t> </a:t>
            </a:r>
          </a:p>
          <a:p>
            <a:pPr marL="742950" indent="-742950" algn="ctr">
              <a:buAutoNum type="arabicPeriod"/>
            </a:pPr>
            <a:r>
              <a:rPr lang="el-GR" altLang="zh-CN" sz="3500" spc="-150" dirty="0">
                <a:solidFill>
                  <a:schemeClr val="bg1"/>
                </a:solidFill>
                <a:ea typeface="Times New Roman"/>
              </a:rPr>
              <a:t>Ποιο είναι πιθανόν το αρνητικό αντίκτυπο στην καθημερινότητα;</a:t>
            </a:r>
            <a:endParaRPr lang="en-US" altLang="zh-CN" sz="3500" spc="-150" dirty="0">
              <a:solidFill>
                <a:schemeClr val="bg1"/>
              </a:solidFill>
              <a:ea typeface="Times New Roman"/>
            </a:endParaRPr>
          </a:p>
          <a:p>
            <a:pPr marL="742950" indent="-742950" algn="ctr">
              <a:buAutoNum type="arabicPeriod"/>
            </a:pPr>
            <a:r>
              <a:rPr lang="el-GR" altLang="zh-CN" sz="3500" spc="-150" dirty="0">
                <a:solidFill>
                  <a:schemeClr val="bg1"/>
                </a:solidFill>
                <a:ea typeface="Times New Roman"/>
              </a:rPr>
              <a:t>Τι σημαίνει προστασία των δεδομένων και των προσωπικών δεδομένων σε αυτή την έννοια;</a:t>
            </a:r>
            <a:r>
              <a:rPr lang="de-DE" sz="3500" spc="-150" dirty="0">
                <a:solidFill>
                  <a:schemeClr val="bg1"/>
                </a:solidFill>
              </a:rPr>
              <a:t> </a:t>
            </a:r>
          </a:p>
          <a:p>
            <a:pPr marL="742950" indent="-742950" algn="ctr">
              <a:buAutoNum type="arabicPeriod"/>
            </a:pPr>
            <a:r>
              <a:rPr lang="de-DE" altLang="zh-CN" sz="3500" spc="-150" dirty="0">
                <a:solidFill>
                  <a:schemeClr val="bg1"/>
                </a:solidFill>
              </a:rPr>
              <a:t> </a:t>
            </a:r>
            <a:r>
              <a:rPr lang="el-GR" altLang="zh-CN" sz="3500" spc="-150" dirty="0">
                <a:solidFill>
                  <a:schemeClr val="bg1"/>
                </a:solidFill>
              </a:rPr>
              <a:t>Παρακαλώ πάρτε σημειώσεις και δημιουργείστε με το μυαλό σας τον δικό σας χάρτη</a:t>
            </a:r>
            <a:r>
              <a:rPr lang="de-DE" altLang="zh-CN" sz="3500" spc="-150" dirty="0">
                <a:solidFill>
                  <a:schemeClr val="bg1"/>
                </a:solidFill>
              </a:rPr>
              <a:t>!</a:t>
            </a:r>
            <a:endParaRPr lang="en-US" altLang="zh-CN" sz="3500" spc="-150" dirty="0">
              <a:solidFill>
                <a:schemeClr val="bg1"/>
              </a:solidFill>
            </a:endParaRPr>
          </a:p>
          <a:p>
            <a:pPr>
              <a:lnSpc>
                <a:spcPts val="690"/>
              </a:lnSpc>
            </a:pPr>
            <a:endParaRPr lang="en-US" sz="1400" dirty="0">
              <a:solidFill>
                <a:schemeClr val="bg1"/>
              </a:solidFill>
            </a:endParaRPr>
          </a:p>
          <a:p>
            <a:pPr marL="0">
              <a:lnSpc>
                <a:spcPct val="100000"/>
              </a:lnSpc>
            </a:pPr>
            <a:endParaRPr lang="en-US" altLang="zh-CN" sz="1600" dirty="0">
              <a:solidFill>
                <a:schemeClr val="bg1"/>
              </a:solidFill>
              <a:ea typeface="Times New Roman"/>
            </a:endParaRPr>
          </a:p>
        </p:txBody>
      </p:sp>
      <p:sp>
        <p:nvSpPr>
          <p:cNvPr id="4"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800" dirty="0">
                <a:solidFill>
                  <a:schemeClr val="tx1"/>
                </a:solidFill>
              </a:rPr>
              <a:t>Άσκηση</a:t>
            </a:r>
            <a:endParaRPr lang="de-DE" sz="4800" dirty="0">
              <a:solidFill>
                <a:schemeClr val="tx1"/>
              </a:solidFill>
            </a:endParaRPr>
          </a:p>
        </p:txBody>
      </p:sp>
    </p:spTree>
    <p:extLst>
      <p:ext uri="{BB962C8B-B14F-4D97-AF65-F5344CB8AC3E}">
        <p14:creationId xmlns:p14="http://schemas.microsoft.com/office/powerpoint/2010/main" val="255493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232916" y="1070929"/>
            <a:ext cx="8913974" cy="936154"/>
          </a:xfrm>
          <a:prstGeom prst="rect">
            <a:avLst/>
          </a:prstGeom>
          <a:noFill/>
        </p:spPr>
        <p:txBody>
          <a:bodyPr wrap="square" lIns="0" tIns="0" rIns="0" bIns="0" rtlCol="0">
            <a:spAutoFit/>
          </a:bodyPr>
          <a:lstStyle/>
          <a:p>
            <a:pPr marL="0">
              <a:lnSpc>
                <a:spcPct val="100000"/>
              </a:lnSpc>
            </a:pPr>
            <a:r>
              <a:rPr lang="el-GR" altLang="zh-CN" sz="3600" spc="-400" dirty="0">
                <a:solidFill>
                  <a:srgbClr val="FEFEFE"/>
                </a:solidFill>
                <a:ea typeface="Times New Roman"/>
              </a:rPr>
              <a:t>Διάταξη της </a:t>
            </a:r>
            <a:r>
              <a:rPr lang="el-GR" altLang="zh-CN" sz="3600" spc="-400">
                <a:solidFill>
                  <a:srgbClr val="FEFEFE"/>
                </a:solidFill>
                <a:ea typeface="Times New Roman"/>
              </a:rPr>
              <a:t>Ενότητας Α</a:t>
            </a:r>
            <a:r>
              <a:rPr lang="en-US" altLang="zh-CN" sz="3600" spc="-400">
                <a:solidFill>
                  <a:srgbClr val="FEFEFE"/>
                </a:solidFill>
                <a:ea typeface="Times New Roman"/>
              </a:rPr>
              <a:t>: </a:t>
            </a:r>
            <a:r>
              <a:rPr lang="el-GR" altLang="zh-CN" sz="3600" spc="-400" dirty="0">
                <a:solidFill>
                  <a:srgbClr val="FEFEFE"/>
                </a:solidFill>
                <a:ea typeface="Times New Roman"/>
              </a:rPr>
              <a:t>Όροι και Ιστορία της </a:t>
            </a:r>
            <a:r>
              <a:rPr lang="el-GR" altLang="zh-CN" sz="3600" spc="-400" dirty="0" err="1">
                <a:solidFill>
                  <a:srgbClr val="FEFEFE"/>
                </a:solidFill>
                <a:ea typeface="Times New Roman"/>
              </a:rPr>
              <a:t>ψηφιοποίησης</a:t>
            </a:r>
            <a:r>
              <a:rPr lang="en-US" altLang="zh-CN" sz="3600" spc="-400" dirty="0">
                <a:solidFill>
                  <a:srgbClr val="FEFEFE"/>
                </a:solidFill>
                <a:ea typeface="Times New Roman"/>
              </a:rPr>
              <a:t> </a:t>
            </a: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1242247" y="1755832"/>
            <a:ext cx="9494078" cy="496739"/>
          </a:xfrm>
          <a:prstGeom prst="rect">
            <a:avLst/>
          </a:prstGeom>
          <a:noFill/>
        </p:spPr>
        <p:txBody>
          <a:bodyPr wrap="square" lIns="0" tIns="0" rIns="0" bIns="0" rtlCol="0">
            <a:spAutoFit/>
          </a:bodyPr>
          <a:lstStyle/>
          <a:p>
            <a:pPr>
              <a:lnSpc>
                <a:spcPct val="150000"/>
              </a:lnSpc>
            </a:pPr>
            <a:endParaRPr lang="en-US" altLang="zh-CN" sz="2400" b="1" spc="-15"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15</a:t>
            </a:fld>
            <a:endParaRPr lang="en-US" sz="1800" dirty="0">
              <a:solidFill>
                <a:schemeClr val="bg1"/>
              </a:solidFill>
            </a:endParaRPr>
          </a:p>
        </p:txBody>
      </p:sp>
      <p:sp>
        <p:nvSpPr>
          <p:cNvPr id="9" name="Rechteck 8">
            <a:extLst>
              <a:ext uri="{FF2B5EF4-FFF2-40B4-BE49-F238E27FC236}">
                <a16:creationId xmlns:a16="http://schemas.microsoft.com/office/drawing/2014/main" id="{361EA6E6-EFD7-45BB-AF53-A0E1B59BCE07}"/>
              </a:ext>
            </a:extLst>
          </p:cNvPr>
          <p:cNvSpPr/>
          <p:nvPr/>
        </p:nvSpPr>
        <p:spPr>
          <a:xfrm>
            <a:off x="1110343" y="1787119"/>
            <a:ext cx="8836090" cy="4616648"/>
          </a:xfrm>
          <a:prstGeom prst="rect">
            <a:avLst/>
          </a:prstGeom>
        </p:spPr>
        <p:txBody>
          <a:bodyPr wrap="square">
            <a:spAutoFit/>
          </a:bodyPr>
          <a:lstStyle/>
          <a:p>
            <a:pPr marL="285750" indent="-285750">
              <a:buFont typeface="Arial" panose="020B0604020202020204" pitchFamily="34" charset="0"/>
              <a:buChar char="•"/>
            </a:pPr>
            <a:r>
              <a:rPr lang="en-US" sz="1400" dirty="0" err="1">
                <a:solidFill>
                  <a:schemeClr val="bg1"/>
                </a:solidFill>
              </a:rPr>
              <a:t>Manyika</a:t>
            </a:r>
            <a:r>
              <a:rPr lang="en-US" sz="1400" dirty="0">
                <a:solidFill>
                  <a:schemeClr val="bg1"/>
                </a:solidFill>
              </a:rPr>
              <a:t>, J. et al. (2015): "The Internet of Things: Mapping the Value Beyond the Hype," McKinsey Global Institute.</a:t>
            </a:r>
          </a:p>
          <a:p>
            <a:pPr marL="285750" indent="-285750">
              <a:buFont typeface="Arial" panose="020B0604020202020204" pitchFamily="34" charset="0"/>
              <a:buChar char="•"/>
            </a:pPr>
            <a:endParaRPr lang="de-DE" sz="1400" dirty="0">
              <a:solidFill>
                <a:schemeClr val="bg1"/>
              </a:solidFill>
            </a:endParaRPr>
          </a:p>
          <a:p>
            <a:pPr marL="285750" indent="-285750">
              <a:buFont typeface="Arial" panose="020B0604020202020204" pitchFamily="34" charset="0"/>
              <a:buChar char="•"/>
            </a:pPr>
            <a:r>
              <a:rPr lang="de-DE" sz="1400" dirty="0">
                <a:solidFill>
                  <a:schemeClr val="bg1"/>
                </a:solidFill>
              </a:rPr>
              <a:t>Marr, B. (2018): </a:t>
            </a:r>
            <a:r>
              <a:rPr lang="en-US" sz="1400" b="1" dirty="0">
                <a:solidFill>
                  <a:schemeClr val="bg1"/>
                </a:solidFill>
              </a:rPr>
              <a:t>19 Astonishing Quotes About The Internet Of Things Everyone Should Read</a:t>
            </a:r>
            <a:r>
              <a:rPr lang="de-DE" sz="1400" dirty="0" err="1">
                <a:solidFill>
                  <a:schemeClr val="bg1"/>
                </a:solidFill>
              </a:rPr>
              <a:t>Retrieved</a:t>
            </a:r>
            <a:r>
              <a:rPr lang="de-DE" sz="1400" dirty="0">
                <a:solidFill>
                  <a:schemeClr val="bg1"/>
                </a:solidFill>
              </a:rPr>
              <a:t> </a:t>
            </a:r>
            <a:r>
              <a:rPr lang="de-DE" sz="1400" dirty="0" err="1">
                <a:solidFill>
                  <a:schemeClr val="bg1"/>
                </a:solidFill>
              </a:rPr>
              <a:t>from</a:t>
            </a:r>
            <a:r>
              <a:rPr lang="de-DE" sz="1400" dirty="0">
                <a:solidFill>
                  <a:schemeClr val="bg1"/>
                </a:solidFill>
              </a:rPr>
              <a:t> </a:t>
            </a:r>
            <a:r>
              <a:rPr lang="de-DE" sz="1400" dirty="0" err="1">
                <a:solidFill>
                  <a:schemeClr val="bg1"/>
                </a:solidFill>
              </a:rPr>
              <a:t>the</a:t>
            </a:r>
            <a:r>
              <a:rPr lang="de-DE" sz="1400" dirty="0">
                <a:solidFill>
                  <a:schemeClr val="bg1"/>
                </a:solidFill>
              </a:rPr>
              <a:t> Internet: https://www.forbes.com/sites/bernardmarr/2018/09/12/19-astonishing-quotes-about-the-internet-of-things-everyone-should-read/#4b82d98ce1db, Access date: 14.05.2021. </a:t>
            </a: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Patel, K.; Patel, S. (2016): International Journal of Engineering Science and Computing, May 2016. Internet of Things-IOT: Definition, Characteristics, Architecture, Enabling Technologies, Application &amp; Future Challenge. Link: </a:t>
            </a:r>
            <a:r>
              <a:rPr lang="en-GB" sz="1400" dirty="0">
                <a:solidFill>
                  <a:schemeClr val="bg1"/>
                </a:solidFill>
                <a:hlinkClick r:id="rId3" action="ppaction://hlinkfile">
                  <a:extLst>
                    <a:ext uri="{A12FA001-AC4F-418D-AE19-62706E023703}">
                      <ahyp:hlinkClr xmlns:ahyp="http://schemas.microsoft.com/office/drawing/2018/hyperlinkcolor" val="tx"/>
                    </a:ext>
                  </a:extLst>
                </a:hlinkClick>
              </a:rPr>
              <a:t>file:///C:/Users/jsc/Documents/Lehrstuhl/DigI-VET/Intellectual%20Outputs/IO4/Recherche_Modules/2016_IoT.pdf</a:t>
            </a:r>
            <a:endParaRPr lang="en-GB" sz="1400" dirty="0">
              <a:solidFill>
                <a:schemeClr val="bg1"/>
              </a:solidFill>
            </a:endParaRPr>
          </a:p>
          <a:p>
            <a:endParaRPr lang="en-GB" sz="1400" dirty="0">
              <a:solidFill>
                <a:schemeClr val="bg1"/>
              </a:solidFill>
              <a:ea typeface="Calibri" panose="020F0502020204030204" pitchFamily="34" charset="0"/>
            </a:endParaRPr>
          </a:p>
          <a:p>
            <a:pPr marL="285750" indent="-285750">
              <a:buFont typeface="Arial" panose="020B0604020202020204" pitchFamily="34" charset="0"/>
              <a:buChar char="•"/>
            </a:pPr>
            <a:r>
              <a:rPr lang="en-US" sz="1400" dirty="0">
                <a:solidFill>
                  <a:schemeClr val="bg1"/>
                </a:solidFill>
                <a:ea typeface="Calibri" panose="020F0502020204030204" pitchFamily="34" charset="0"/>
              </a:rPr>
              <a:t>Online </a:t>
            </a:r>
            <a:r>
              <a:rPr lang="en-US" sz="1400" dirty="0" err="1">
                <a:solidFill>
                  <a:schemeClr val="bg1"/>
                </a:solidFill>
                <a:ea typeface="Calibri" panose="020F0502020204030204" pitchFamily="34" charset="0"/>
              </a:rPr>
              <a:t>Resourcen</a:t>
            </a:r>
            <a:r>
              <a:rPr lang="en-US" sz="1400" dirty="0">
                <a:solidFill>
                  <a:schemeClr val="bg1"/>
                </a:solidFill>
                <a:ea typeface="Calibri" panose="020F0502020204030204" pitchFamily="34" charset="0"/>
              </a:rPr>
              <a:t>: </a:t>
            </a:r>
          </a:p>
          <a:p>
            <a:pPr marL="285750" indent="-285750">
              <a:buFont typeface="Arial" panose="020B0604020202020204" pitchFamily="34" charset="0"/>
              <a:buChar char="•"/>
            </a:pPr>
            <a:r>
              <a:rPr lang="en-US" sz="1400" dirty="0">
                <a:solidFill>
                  <a:schemeClr val="bg1"/>
                </a:solidFill>
                <a:ea typeface="Calibri" panose="020F0502020204030204" pitchFamily="34" charset="0"/>
              </a:rPr>
              <a:t>Link: https://www.ida.gov.sg/~/media/Files/Infocomm%20Lan </a:t>
            </a:r>
            <a:r>
              <a:rPr lang="en-US" sz="1400" dirty="0" err="1">
                <a:solidFill>
                  <a:schemeClr val="bg1"/>
                </a:solidFill>
                <a:ea typeface="Calibri" panose="020F0502020204030204" pitchFamily="34" charset="0"/>
              </a:rPr>
              <a:t>dscape</a:t>
            </a:r>
            <a:r>
              <a:rPr lang="en-US" sz="1400" dirty="0">
                <a:solidFill>
                  <a:schemeClr val="bg1"/>
                </a:solidFill>
                <a:ea typeface="Calibri" panose="020F0502020204030204" pitchFamily="34" charset="0"/>
              </a:rPr>
              <a:t>/Technology/</a:t>
            </a:r>
            <a:r>
              <a:rPr lang="en-US" sz="1400" dirty="0" err="1">
                <a:solidFill>
                  <a:schemeClr val="bg1"/>
                </a:solidFill>
                <a:ea typeface="Calibri" panose="020F0502020204030204" pitchFamily="34" charset="0"/>
              </a:rPr>
              <a:t>TechnologyRoadmap</a:t>
            </a:r>
            <a:r>
              <a:rPr lang="en-US" sz="1400" dirty="0">
                <a:solidFill>
                  <a:schemeClr val="bg1"/>
                </a:solidFill>
                <a:ea typeface="Calibri" panose="020F0502020204030204" pitchFamily="34" charset="0"/>
              </a:rPr>
              <a:t>/</a:t>
            </a:r>
            <a:r>
              <a:rPr lang="en-US" sz="1400" dirty="0" err="1">
                <a:solidFill>
                  <a:schemeClr val="bg1"/>
                </a:solidFill>
                <a:ea typeface="Calibri" panose="020F0502020204030204" pitchFamily="34" charset="0"/>
              </a:rPr>
              <a:t>InternetOfThin</a:t>
            </a:r>
            <a:r>
              <a:rPr lang="en-US" sz="1400" dirty="0">
                <a:solidFill>
                  <a:schemeClr val="bg1"/>
                </a:solidFill>
                <a:ea typeface="Calibri" panose="020F0502020204030204" pitchFamily="34" charset="0"/>
              </a:rPr>
              <a:t> gs.pdf </a:t>
            </a:r>
          </a:p>
          <a:p>
            <a:endParaRPr lang="en-US" sz="1400" dirty="0">
              <a:solidFill>
                <a:schemeClr val="bg1"/>
              </a:solidFill>
              <a:ea typeface="Calibri" panose="020F0502020204030204" pitchFamily="34" charset="0"/>
            </a:endParaRPr>
          </a:p>
          <a:p>
            <a:pPr marL="285750" indent="-285750">
              <a:buFont typeface="Arial" panose="020B0604020202020204" pitchFamily="34" charset="0"/>
              <a:buChar char="•"/>
            </a:pPr>
            <a:r>
              <a:rPr lang="en-GB" sz="1400" dirty="0">
                <a:solidFill>
                  <a:schemeClr val="bg1"/>
                </a:solidFill>
                <a:ea typeface="Calibri" panose="020F0502020204030204" pitchFamily="34" charset="0"/>
              </a:rPr>
              <a:t>Link: http://tblocks.com/internet-of-things</a:t>
            </a:r>
          </a:p>
          <a:p>
            <a:endParaRPr lang="en-GB" sz="1400" dirty="0">
              <a:solidFill>
                <a:schemeClr val="bg1"/>
              </a:solidFill>
            </a:endParaRPr>
          </a:p>
          <a:p>
            <a:r>
              <a:rPr lang="en-GB" sz="1400" dirty="0">
                <a:solidFill>
                  <a:schemeClr val="bg1"/>
                </a:solidFill>
              </a:rPr>
              <a:t>YouTube:</a:t>
            </a:r>
          </a:p>
          <a:p>
            <a:pPr marL="285750" indent="-285750">
              <a:buFont typeface="Arial" panose="020B0604020202020204" pitchFamily="34" charset="0"/>
              <a:buChar char="•"/>
            </a:pPr>
            <a:r>
              <a:rPr lang="en-GB" sz="1400" dirty="0">
                <a:solidFill>
                  <a:schemeClr val="bg1"/>
                </a:solidFill>
              </a:rPr>
              <a:t>https://www.youtube.com/watch?v=crDyC6Xeqs</a:t>
            </a:r>
            <a:endParaRPr lang="en-GB" sz="1400" b="1" dirty="0">
              <a:solidFill>
                <a:schemeClr val="bg1"/>
              </a:solidFill>
            </a:endParaRPr>
          </a:p>
          <a:p>
            <a:pPr marL="285750" indent="-285750">
              <a:buFont typeface="Arial" panose="020B0604020202020204" pitchFamily="34" charset="0"/>
              <a:buChar char="•"/>
            </a:pPr>
            <a:r>
              <a:rPr lang="de-DE" sz="1400" dirty="0">
                <a:solidFill>
                  <a:schemeClr val="bg1"/>
                </a:solidFill>
              </a:rPr>
              <a:t>https://www.youtube.com/watch?v=ZrXpv4PAFZk&amp;feature=emb_logo</a:t>
            </a:r>
          </a:p>
          <a:p>
            <a:pPr marL="285750" indent="-285750">
              <a:buFont typeface="Arial" panose="020B0604020202020204" pitchFamily="34" charset="0"/>
              <a:buChar char="•"/>
            </a:pPr>
            <a:r>
              <a:rPr lang="de-DE" sz="1400" dirty="0">
                <a:solidFill>
                  <a:schemeClr val="bg1"/>
                </a:solidFill>
              </a:rPr>
              <a:t>https://www.youtube.com/watch?v=v2kV6pgJxuo</a:t>
            </a:r>
          </a:p>
          <a:p>
            <a:endParaRPr lang="de-DE" sz="1400" dirty="0">
              <a:solidFill>
                <a:schemeClr val="bg1"/>
              </a:solidFill>
            </a:endParaRPr>
          </a:p>
        </p:txBody>
      </p:sp>
    </p:spTree>
    <p:extLst>
      <p:ext uri="{BB962C8B-B14F-4D97-AF65-F5344CB8AC3E}">
        <p14:creationId xmlns:p14="http://schemas.microsoft.com/office/powerpoint/2010/main" val="106384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5"/>
          <p:cNvPicPr>
            <a:picLocks noChangeAspect="1"/>
          </p:cNvPicPr>
          <p:nvPr/>
        </p:nvPicPr>
        <p:blipFill>
          <a:blip r:embed="rId2"/>
          <a:stretch>
            <a:fillRect/>
          </a:stretch>
        </p:blipFill>
        <p:spPr>
          <a:xfrm>
            <a:off x="0" y="0"/>
            <a:ext cx="12192000" cy="6858000"/>
          </a:xfrm>
          <a:prstGeom prst="rect">
            <a:avLst/>
          </a:prstGeom>
        </p:spPr>
      </p:pic>
      <p:sp>
        <p:nvSpPr>
          <p:cNvPr id="2" name="TextBox 45"/>
          <p:cNvSpPr txBox="1"/>
          <p:nvPr/>
        </p:nvSpPr>
        <p:spPr>
          <a:xfrm>
            <a:off x="1010411" y="1168003"/>
            <a:ext cx="1781076" cy="487680"/>
          </a:xfrm>
          <a:prstGeom prst="rect">
            <a:avLst/>
          </a:prstGeom>
          <a:noFill/>
        </p:spPr>
        <p:txBody>
          <a:bodyPr wrap="square" lIns="0" tIns="0" rIns="0" bIns="0" rtlCol="0">
            <a:spAutoFit/>
          </a:bodyPr>
          <a:lstStyle/>
          <a:p>
            <a:pPr marL="0">
              <a:lnSpc>
                <a:spcPct val="100000"/>
              </a:lnSpc>
            </a:pPr>
            <a:r>
              <a:rPr lang="el-GR" altLang="zh-CN" sz="3200" spc="-304" dirty="0">
                <a:solidFill>
                  <a:srgbClr val="FEFEFE"/>
                </a:solidFill>
                <a:latin typeface="+mj-lt"/>
                <a:ea typeface="Times New Roman"/>
              </a:rPr>
              <a:t>Επικοινωνία</a:t>
            </a:r>
            <a:endParaRPr lang="en-US" altLang="zh-CN" sz="3200" spc="-295" dirty="0">
              <a:solidFill>
                <a:srgbClr val="FEFEFE"/>
              </a:solidFill>
              <a:latin typeface="+mj-lt"/>
              <a:ea typeface="Times New Roman"/>
            </a:endParaRPr>
          </a:p>
        </p:txBody>
      </p:sp>
      <p:sp>
        <p:nvSpPr>
          <p:cNvPr id="46" name="TextBox 46"/>
          <p:cNvSpPr txBox="1"/>
          <p:nvPr/>
        </p:nvSpPr>
        <p:spPr>
          <a:xfrm>
            <a:off x="1001267" y="3358490"/>
            <a:ext cx="2937673" cy="1951101"/>
          </a:xfrm>
          <a:prstGeom prst="rect">
            <a:avLst/>
          </a:prstGeom>
          <a:noFill/>
        </p:spPr>
        <p:txBody>
          <a:bodyPr wrap="square" lIns="0" tIns="0" rIns="0" bIns="0" rtlCol="0">
            <a:spAutoFit/>
          </a:bodyPr>
          <a:lstStyle/>
          <a:p>
            <a:pPr marL="0">
              <a:lnSpc>
                <a:spcPct val="100000"/>
              </a:lnSpc>
            </a:pPr>
            <a:r>
              <a:rPr lang="el-GR" altLang="zh-CN" sz="1600" b="1" spc="-50" dirty="0">
                <a:solidFill>
                  <a:srgbClr val="FEFEFE"/>
                </a:solidFill>
                <a:ea typeface="Times New Roman"/>
              </a:rPr>
              <a:t>Πανεπιστήμιο του</a:t>
            </a:r>
            <a:r>
              <a:rPr lang="en-US" altLang="zh-CN" sz="1600" b="1" spc="15" dirty="0">
                <a:solidFill>
                  <a:srgbClr val="FEFEFE"/>
                </a:solidFill>
                <a:cs typeface="Times New Roman"/>
              </a:rPr>
              <a:t> </a:t>
            </a:r>
            <a:r>
              <a:rPr lang="en-US" altLang="zh-CN" sz="1600" b="1" spc="-60" dirty="0">
                <a:solidFill>
                  <a:srgbClr val="FEFEFE"/>
                </a:solidFill>
                <a:ea typeface="Times New Roman"/>
              </a:rPr>
              <a:t>Paderborn</a:t>
            </a:r>
          </a:p>
          <a:p>
            <a:pPr marL="0" hangingPunct="0">
              <a:lnSpc>
                <a:spcPct val="99583"/>
              </a:lnSpc>
            </a:pPr>
            <a:r>
              <a:rPr lang="en-US" altLang="zh-CN" sz="1600" b="1" spc="-30" dirty="0">
                <a:solidFill>
                  <a:srgbClr val="FEFEFE"/>
                </a:solidFill>
                <a:ea typeface="Times New Roman"/>
              </a:rPr>
              <a:t>Department</a:t>
            </a:r>
            <a:r>
              <a:rPr lang="en-US" altLang="zh-CN" sz="1600" b="1" spc="-204" dirty="0">
                <a:solidFill>
                  <a:srgbClr val="FEFEFE"/>
                </a:solidFill>
                <a:cs typeface="Times New Roman"/>
              </a:rPr>
              <a:t> </a:t>
            </a:r>
            <a:r>
              <a:rPr lang="en-US" altLang="zh-CN" sz="1600" b="1" spc="-25" dirty="0">
                <a:solidFill>
                  <a:srgbClr val="FEFEFE"/>
                </a:solidFill>
                <a:ea typeface="Times New Roman"/>
              </a:rPr>
              <a:t>Wirtschaftspädagogik</a:t>
            </a:r>
            <a:r>
              <a:rPr lang="en-US" altLang="zh-CN" sz="1600" b="1" dirty="0">
                <a:solidFill>
                  <a:srgbClr val="FEFEFE"/>
                </a:solidFill>
                <a:cs typeface="Times New Roman"/>
              </a:rPr>
              <a:t> </a:t>
            </a:r>
            <a:r>
              <a:rPr lang="en-US" altLang="zh-CN" sz="1600" b="1" spc="-55" dirty="0">
                <a:solidFill>
                  <a:srgbClr val="FEFEFE"/>
                </a:solidFill>
                <a:ea typeface="Times New Roman"/>
              </a:rPr>
              <a:t>Lehrstuhl</a:t>
            </a:r>
            <a:r>
              <a:rPr lang="en-US" altLang="zh-CN" sz="1600" b="1" spc="-25" dirty="0">
                <a:solidFill>
                  <a:srgbClr val="FEFEFE"/>
                </a:solidFill>
                <a:cs typeface="Times New Roman"/>
              </a:rPr>
              <a:t> </a:t>
            </a:r>
            <a:r>
              <a:rPr lang="en-US" altLang="zh-CN" sz="1600" b="1" spc="-55" dirty="0">
                <a:solidFill>
                  <a:srgbClr val="FEFEFE"/>
                </a:solidFill>
                <a:ea typeface="Times New Roman"/>
              </a:rPr>
              <a:t>Wirtschaftspädagogik</a:t>
            </a:r>
            <a:r>
              <a:rPr lang="en-US" altLang="zh-CN" sz="1600" b="1" spc="-30" dirty="0">
                <a:solidFill>
                  <a:srgbClr val="FEFEFE"/>
                </a:solidFill>
                <a:cs typeface="Times New Roman"/>
              </a:rPr>
              <a:t> </a:t>
            </a:r>
            <a:r>
              <a:rPr lang="en-US" altLang="zh-CN" sz="1600" b="1" spc="-55" dirty="0">
                <a:solidFill>
                  <a:srgbClr val="FEFEFE"/>
                </a:solidFill>
                <a:ea typeface="Times New Roman"/>
              </a:rPr>
              <a:t>II</a:t>
            </a:r>
            <a:r>
              <a:rPr lang="en-US" altLang="zh-CN" sz="1600" b="1" dirty="0">
                <a:solidFill>
                  <a:srgbClr val="FEFEFE"/>
                </a:solidFill>
                <a:cs typeface="Times New Roman"/>
              </a:rPr>
              <a:t> </a:t>
            </a:r>
            <a:r>
              <a:rPr lang="en-US" altLang="zh-CN" sz="1600" b="1" spc="-80" dirty="0">
                <a:solidFill>
                  <a:srgbClr val="FEFEFE"/>
                </a:solidFill>
                <a:ea typeface="Times New Roman"/>
              </a:rPr>
              <a:t>Warburger</a:t>
            </a:r>
            <a:r>
              <a:rPr lang="en-US" altLang="zh-CN" sz="1600" b="1" spc="-34" dirty="0">
                <a:solidFill>
                  <a:srgbClr val="FEFEFE"/>
                </a:solidFill>
                <a:cs typeface="Times New Roman"/>
              </a:rPr>
              <a:t> </a:t>
            </a:r>
            <a:r>
              <a:rPr lang="en-US" altLang="zh-CN" sz="1600" b="1" spc="-60" dirty="0">
                <a:solidFill>
                  <a:srgbClr val="FEFEFE"/>
                </a:solidFill>
                <a:ea typeface="Times New Roman"/>
              </a:rPr>
              <a:t>Str.</a:t>
            </a:r>
            <a:r>
              <a:rPr lang="en-US" altLang="zh-CN" sz="1600" b="1" spc="-45" dirty="0">
                <a:solidFill>
                  <a:srgbClr val="FEFEFE"/>
                </a:solidFill>
                <a:cs typeface="Times New Roman"/>
              </a:rPr>
              <a:t> </a:t>
            </a:r>
            <a:r>
              <a:rPr lang="en-US" altLang="zh-CN" sz="1600" b="1" spc="-69" dirty="0">
                <a:solidFill>
                  <a:srgbClr val="FEFEFE"/>
                </a:solidFill>
                <a:ea typeface="Times New Roman"/>
              </a:rPr>
              <a:t>100</a:t>
            </a:r>
          </a:p>
          <a:p>
            <a:pPr marL="0">
              <a:lnSpc>
                <a:spcPct val="100000"/>
              </a:lnSpc>
            </a:pPr>
            <a:r>
              <a:rPr lang="en-US" altLang="zh-CN" sz="1600" b="1" spc="-25" dirty="0">
                <a:solidFill>
                  <a:srgbClr val="FEFEFE"/>
                </a:solidFill>
                <a:ea typeface="Times New Roman"/>
              </a:rPr>
              <a:t>33098</a:t>
            </a:r>
            <a:r>
              <a:rPr lang="en-US" altLang="zh-CN" sz="1600" b="1" spc="30" dirty="0">
                <a:solidFill>
                  <a:srgbClr val="FEFEFE"/>
                </a:solidFill>
                <a:cs typeface="Times New Roman"/>
              </a:rPr>
              <a:t> </a:t>
            </a:r>
            <a:r>
              <a:rPr lang="en-US" altLang="zh-CN" sz="1600" b="1" spc="-25" dirty="0">
                <a:solidFill>
                  <a:srgbClr val="FEFEFE"/>
                </a:solidFill>
                <a:ea typeface="Times New Roman"/>
              </a:rPr>
              <a:t>Paderborn</a:t>
            </a:r>
          </a:p>
          <a:p>
            <a:pPr>
              <a:lnSpc>
                <a:spcPts val="1920"/>
              </a:lnSpc>
            </a:pPr>
            <a:endParaRPr lang="en-US" dirty="0"/>
          </a:p>
          <a:p>
            <a:pPr marL="0">
              <a:lnSpc>
                <a:spcPct val="100000"/>
              </a:lnSpc>
            </a:pPr>
            <a:r>
              <a:rPr lang="en-US" altLang="zh-CN" sz="1600" b="1" spc="10" dirty="0">
                <a:solidFill>
                  <a:srgbClr val="FEFEFE"/>
                </a:solidFill>
                <a:ea typeface="Times New Roman"/>
              </a:rPr>
              <a:t>http://www.</a:t>
            </a:r>
            <a:r>
              <a:rPr lang="en-US" altLang="zh-CN" sz="1600" b="1" spc="5" dirty="0">
                <a:solidFill>
                  <a:srgbClr val="FEFEFE"/>
                </a:solidFill>
                <a:ea typeface="Times New Roman"/>
              </a:rPr>
              <a:t>upb.de/wipaed</a:t>
            </a:r>
          </a:p>
          <a:p>
            <a:pPr marL="0">
              <a:lnSpc>
                <a:spcPct val="100000"/>
              </a:lnSpc>
            </a:pPr>
            <a:r>
              <a:rPr lang="en-US" altLang="zh-CN" sz="1600" b="1" spc="-20" dirty="0">
                <a:solidFill>
                  <a:srgbClr val="FEFEFE"/>
                </a:solidFill>
                <a:ea typeface="Times New Roman"/>
              </a:rPr>
              <a:t>http://digivet.e</a:t>
            </a:r>
            <a:r>
              <a:rPr lang="en-US" altLang="zh-CN" sz="1600" b="1" spc="-15" dirty="0">
                <a:solidFill>
                  <a:srgbClr val="FEFEFE"/>
                </a:solidFill>
                <a:ea typeface="Times New Roman"/>
              </a:rPr>
              <a:t>duproject.eu/</a:t>
            </a:r>
          </a:p>
        </p:txBody>
      </p:sp>
      <p:sp>
        <p:nvSpPr>
          <p:cNvPr id="47" name="TextBox 47"/>
          <p:cNvSpPr txBox="1"/>
          <p:nvPr/>
        </p:nvSpPr>
        <p:spPr>
          <a:xfrm>
            <a:off x="5897626" y="3439680"/>
            <a:ext cx="3613546" cy="1181862"/>
          </a:xfrm>
          <a:prstGeom prst="rect">
            <a:avLst/>
          </a:prstGeom>
          <a:noFill/>
        </p:spPr>
        <p:txBody>
          <a:bodyPr wrap="square" lIns="0" tIns="0" rIns="0" bIns="0" rtlCol="0">
            <a:spAutoFit/>
          </a:bodyPr>
          <a:lstStyle/>
          <a:p>
            <a:pPr marL="0">
              <a:lnSpc>
                <a:spcPct val="100000"/>
              </a:lnSpc>
            </a:pPr>
            <a:r>
              <a:rPr lang="en-US" altLang="zh-CN" sz="1600" b="1" spc="-69" dirty="0">
                <a:solidFill>
                  <a:srgbClr val="FEFEFE"/>
                </a:solidFill>
                <a:ea typeface="Times New Roman"/>
              </a:rPr>
              <a:t>Prof.</a:t>
            </a:r>
            <a:r>
              <a:rPr lang="en-US" altLang="zh-CN" sz="1600" b="1" spc="-44" dirty="0">
                <a:solidFill>
                  <a:srgbClr val="FEFEFE"/>
                </a:solidFill>
                <a:cs typeface="Times New Roman"/>
              </a:rPr>
              <a:t> </a:t>
            </a:r>
            <a:r>
              <a:rPr lang="en-US" altLang="zh-CN" sz="1600" b="1" spc="-80" dirty="0">
                <a:solidFill>
                  <a:srgbClr val="FEFEFE"/>
                </a:solidFill>
                <a:ea typeface="Times New Roman"/>
              </a:rPr>
              <a:t>Dr.</a:t>
            </a:r>
            <a:r>
              <a:rPr lang="en-US" altLang="zh-CN" sz="1600" b="1" spc="-44" dirty="0">
                <a:solidFill>
                  <a:srgbClr val="FEFEFE"/>
                </a:solidFill>
                <a:cs typeface="Times New Roman"/>
              </a:rPr>
              <a:t> </a:t>
            </a:r>
            <a:r>
              <a:rPr lang="en-US" altLang="zh-CN" sz="1600" b="1" spc="-94" dirty="0">
                <a:solidFill>
                  <a:srgbClr val="FEFEFE"/>
                </a:solidFill>
                <a:ea typeface="Times New Roman"/>
              </a:rPr>
              <a:t>Marc</a:t>
            </a:r>
            <a:r>
              <a:rPr lang="en-US" altLang="zh-CN" sz="1600" b="1" spc="-50" dirty="0">
                <a:solidFill>
                  <a:srgbClr val="FEFEFE"/>
                </a:solidFill>
                <a:cs typeface="Times New Roman"/>
              </a:rPr>
              <a:t> </a:t>
            </a:r>
            <a:r>
              <a:rPr lang="en-US" altLang="zh-CN" sz="1600" b="1" spc="-80" dirty="0">
                <a:solidFill>
                  <a:srgbClr val="FEFEFE"/>
                </a:solidFill>
                <a:ea typeface="Times New Roman"/>
              </a:rPr>
              <a:t>Beutner</a:t>
            </a:r>
          </a:p>
          <a:p>
            <a:pPr marL="0">
              <a:lnSpc>
                <a:spcPct val="89999"/>
              </a:lnSpc>
              <a:tabLst>
                <a:tab pos="914654" algn="l"/>
              </a:tabLst>
            </a:pPr>
            <a:r>
              <a:rPr lang="en-US" altLang="zh-CN" sz="1600" spc="-139" dirty="0">
                <a:solidFill>
                  <a:srgbClr val="FEFEFE"/>
                </a:solidFill>
                <a:ea typeface="Times New Roman"/>
              </a:rPr>
              <a:t>Tel</a:t>
            </a:r>
            <a:r>
              <a:rPr lang="en-US" altLang="zh-CN" sz="1600" spc="-90" dirty="0">
                <a:solidFill>
                  <a:srgbClr val="FEFEFE"/>
                </a:solidFill>
                <a:ea typeface="Times New Roman"/>
              </a:rPr>
              <a:t>:	</a:t>
            </a:r>
            <a:r>
              <a:rPr lang="en-US" altLang="zh-CN" sz="1600" spc="85"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0" dirty="0">
                <a:solidFill>
                  <a:srgbClr val="FEFEFE"/>
                </a:solidFill>
                <a:ea typeface="Times New Roman"/>
              </a:rPr>
              <a:t>52</a:t>
            </a:r>
            <a:r>
              <a:rPr lang="en-US" altLang="zh-CN" sz="1600" spc="40" dirty="0">
                <a:solidFill>
                  <a:srgbClr val="FEFEFE"/>
                </a:solidFill>
                <a:cs typeface="Times New Roman"/>
              </a:rPr>
              <a:t> </a:t>
            </a:r>
            <a:r>
              <a:rPr lang="en-US" altLang="zh-CN" sz="1600" spc="85" dirty="0">
                <a:solidFill>
                  <a:srgbClr val="FEFEFE"/>
                </a:solidFill>
                <a:ea typeface="Times New Roman"/>
              </a:rPr>
              <a:t>51</a:t>
            </a:r>
            <a:r>
              <a:rPr lang="en-US" altLang="zh-CN" sz="1600" spc="44" dirty="0">
                <a:solidFill>
                  <a:srgbClr val="FEFEFE"/>
                </a:solidFill>
                <a:cs typeface="Times New Roman"/>
              </a:rPr>
              <a:t> </a:t>
            </a:r>
            <a:r>
              <a:rPr lang="en-US" altLang="zh-CN" sz="1600" spc="44"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23</a:t>
            </a:r>
            <a:r>
              <a:rPr lang="en-US" altLang="zh-CN" sz="1600" spc="40" dirty="0">
                <a:solidFill>
                  <a:srgbClr val="FEFEFE"/>
                </a:solidFill>
                <a:cs typeface="Times New Roman"/>
              </a:rPr>
              <a:t> </a:t>
            </a:r>
            <a:r>
              <a:rPr lang="en-US" altLang="zh-CN" sz="1600" spc="85" dirty="0">
                <a:solidFill>
                  <a:srgbClr val="FEFEFE"/>
                </a:solidFill>
                <a:ea typeface="Times New Roman"/>
              </a:rPr>
              <a:t>67</a:t>
            </a:r>
          </a:p>
          <a:p>
            <a:pPr marL="0">
              <a:lnSpc>
                <a:spcPct val="89999"/>
              </a:lnSpc>
              <a:tabLst>
                <a:tab pos="914654" algn="l"/>
              </a:tabLst>
            </a:pPr>
            <a:r>
              <a:rPr lang="en-US" altLang="zh-CN" sz="1600" spc="-35" dirty="0">
                <a:solidFill>
                  <a:srgbClr val="FEFEFE"/>
                </a:solidFill>
                <a:ea typeface="Times New Roman"/>
              </a:rPr>
              <a:t>Fax:	</a:t>
            </a:r>
            <a:r>
              <a:rPr lang="en-US" altLang="zh-CN" sz="1600" spc="89" dirty="0">
                <a:solidFill>
                  <a:srgbClr val="FEFEFE"/>
                </a:solidFill>
                <a:ea typeface="Times New Roman"/>
              </a:rPr>
              <a:t>+</a:t>
            </a:r>
            <a:r>
              <a:rPr lang="en-US" altLang="zh-CN" sz="1600" spc="80" dirty="0">
                <a:solidFill>
                  <a:srgbClr val="FEFEFE"/>
                </a:solidFill>
                <a:ea typeface="Times New Roman"/>
              </a:rPr>
              <a:t>49</a:t>
            </a:r>
            <a:r>
              <a:rPr lang="en-US" altLang="zh-CN" sz="1600" spc="40" dirty="0">
                <a:solidFill>
                  <a:srgbClr val="FEFEFE"/>
                </a:solidFill>
                <a:cs typeface="Times New Roman"/>
              </a:rPr>
              <a:t> </a:t>
            </a:r>
            <a:r>
              <a:rPr lang="en-US" altLang="zh-CN" sz="1600" spc="64" dirty="0">
                <a:solidFill>
                  <a:srgbClr val="FEFEFE"/>
                </a:solidFill>
                <a:ea typeface="Times New Roman"/>
              </a:rPr>
              <a:t>(0)</a:t>
            </a:r>
            <a:r>
              <a:rPr lang="en-US" altLang="zh-CN" sz="1600" spc="40" dirty="0">
                <a:solidFill>
                  <a:srgbClr val="FEFEFE"/>
                </a:solidFill>
                <a:cs typeface="Times New Roman"/>
              </a:rPr>
              <a:t> </a:t>
            </a:r>
            <a:r>
              <a:rPr lang="en-US" altLang="zh-CN" sz="1600" spc="85" dirty="0">
                <a:solidFill>
                  <a:srgbClr val="FEFEFE"/>
                </a:solidFill>
                <a:ea typeface="Times New Roman"/>
              </a:rPr>
              <a:t>52</a:t>
            </a:r>
            <a:r>
              <a:rPr lang="en-US" altLang="zh-CN" sz="1600" spc="40" dirty="0">
                <a:solidFill>
                  <a:srgbClr val="FEFEFE"/>
                </a:solidFill>
                <a:cs typeface="Times New Roman"/>
              </a:rPr>
              <a:t> </a:t>
            </a:r>
            <a:r>
              <a:rPr lang="en-US" altLang="zh-CN" sz="1600" spc="80" dirty="0">
                <a:solidFill>
                  <a:srgbClr val="FEFEFE"/>
                </a:solidFill>
                <a:ea typeface="Times New Roman"/>
              </a:rPr>
              <a:t>51</a:t>
            </a:r>
            <a:r>
              <a:rPr lang="en-US" altLang="zh-CN" sz="1600" spc="44" dirty="0">
                <a:solidFill>
                  <a:srgbClr val="FEFEFE"/>
                </a:solidFill>
                <a:cs typeface="Times New Roman"/>
              </a:rPr>
              <a:t> </a:t>
            </a:r>
            <a:r>
              <a:rPr lang="en-US" altLang="zh-CN" sz="1600" spc="50" dirty="0">
                <a:solidFill>
                  <a:srgbClr val="FEFEFE"/>
                </a:solidFill>
                <a:ea typeface="Times New Roman"/>
              </a:rPr>
              <a:t>/</a:t>
            </a:r>
            <a:r>
              <a:rPr lang="en-US" altLang="zh-CN" sz="1600" spc="40" dirty="0">
                <a:solidFill>
                  <a:srgbClr val="FEFEFE"/>
                </a:solidFill>
                <a:cs typeface="Times New Roman"/>
              </a:rPr>
              <a:t> </a:t>
            </a:r>
            <a:r>
              <a:rPr lang="en-US" altLang="zh-CN" sz="1600" spc="80" dirty="0">
                <a:solidFill>
                  <a:srgbClr val="FEFEFE"/>
                </a:solidFill>
                <a:ea typeface="Times New Roman"/>
              </a:rPr>
              <a:t>60</a:t>
            </a:r>
            <a:r>
              <a:rPr lang="en-US" altLang="zh-CN" sz="1600" spc="40" dirty="0">
                <a:solidFill>
                  <a:srgbClr val="FEFEFE"/>
                </a:solidFill>
                <a:cs typeface="Times New Roman"/>
              </a:rPr>
              <a:t> </a:t>
            </a:r>
            <a:r>
              <a:rPr lang="en-US" altLang="zh-CN" sz="1600" spc="60" dirty="0">
                <a:solidFill>
                  <a:srgbClr val="FEFEFE"/>
                </a:solidFill>
                <a:ea typeface="Times New Roman"/>
              </a:rPr>
              <a:t>-</a:t>
            </a:r>
            <a:r>
              <a:rPr lang="en-US" altLang="zh-CN" sz="1600" spc="44" dirty="0">
                <a:solidFill>
                  <a:srgbClr val="FEFEFE"/>
                </a:solidFill>
                <a:cs typeface="Times New Roman"/>
              </a:rPr>
              <a:t> </a:t>
            </a:r>
            <a:r>
              <a:rPr lang="en-US" altLang="zh-CN" sz="1600" spc="80" dirty="0">
                <a:solidFill>
                  <a:srgbClr val="FEFEFE"/>
                </a:solidFill>
                <a:ea typeface="Times New Roman"/>
              </a:rPr>
              <a:t>35</a:t>
            </a:r>
            <a:r>
              <a:rPr lang="en-US" altLang="zh-CN" sz="1600" spc="40" dirty="0">
                <a:solidFill>
                  <a:srgbClr val="FEFEFE"/>
                </a:solidFill>
                <a:cs typeface="Times New Roman"/>
              </a:rPr>
              <a:t> </a:t>
            </a:r>
            <a:r>
              <a:rPr lang="en-US" altLang="zh-CN" sz="1600" spc="85" dirty="0">
                <a:solidFill>
                  <a:srgbClr val="FEFEFE"/>
                </a:solidFill>
                <a:ea typeface="Times New Roman"/>
              </a:rPr>
              <a:t>63</a:t>
            </a:r>
          </a:p>
          <a:p>
            <a:pPr marL="0">
              <a:lnSpc>
                <a:spcPct val="100000"/>
              </a:lnSpc>
              <a:tabLst>
                <a:tab pos="914654" algn="l"/>
              </a:tabLst>
            </a:pPr>
            <a:r>
              <a:rPr lang="en-US" altLang="zh-CN" sz="1600" spc="-114" dirty="0">
                <a:solidFill>
                  <a:srgbClr val="FEFEFE"/>
                </a:solidFill>
                <a:ea typeface="Times New Roman"/>
              </a:rPr>
              <a:t>E</a:t>
            </a:r>
            <a:r>
              <a:rPr lang="en-US" altLang="zh-CN" sz="1600" spc="-60" dirty="0">
                <a:solidFill>
                  <a:srgbClr val="FEFEFE"/>
                </a:solidFill>
                <a:ea typeface="Times New Roman"/>
              </a:rPr>
              <a:t>-</a:t>
            </a:r>
            <a:r>
              <a:rPr lang="en-US" altLang="zh-CN" sz="1600" spc="-85" dirty="0">
                <a:solidFill>
                  <a:srgbClr val="FEFEFE"/>
                </a:solidFill>
                <a:ea typeface="Times New Roman"/>
              </a:rPr>
              <a:t>Mail:	</a:t>
            </a:r>
            <a:r>
              <a:rPr lang="en-US" altLang="zh-CN" sz="1600" spc="5" dirty="0">
                <a:solidFill>
                  <a:srgbClr val="FEFEFE"/>
                </a:solidFill>
                <a:ea typeface="Times New Roman"/>
              </a:rPr>
              <a:t>marc.beutner@uni</a:t>
            </a:r>
            <a:r>
              <a:rPr lang="en-US" altLang="zh-CN" sz="1600" spc="80" dirty="0">
                <a:solidFill>
                  <a:srgbClr val="FEFEFE"/>
                </a:solidFill>
                <a:ea typeface="Times New Roman"/>
              </a:rPr>
              <a:t>-</a:t>
            </a:r>
            <a:r>
              <a:rPr lang="en-US" altLang="zh-CN" sz="1600" spc="5" dirty="0">
                <a:solidFill>
                  <a:srgbClr val="FEFEFE"/>
                </a:solidFill>
                <a:ea typeface="Times New Roman"/>
              </a:rPr>
              <a:t>paderborn.de</a:t>
            </a:r>
          </a:p>
        </p:txBody>
      </p:sp>
      <p:sp>
        <p:nvSpPr>
          <p:cNvPr id="48" name="TextBox 48"/>
          <p:cNvSpPr txBox="1"/>
          <p:nvPr/>
        </p:nvSpPr>
        <p:spPr>
          <a:xfrm>
            <a:off x="4182745" y="5480586"/>
            <a:ext cx="5844932" cy="718145"/>
          </a:xfrm>
          <a:prstGeom prst="rect">
            <a:avLst/>
          </a:prstGeom>
          <a:noFill/>
        </p:spPr>
        <p:txBody>
          <a:bodyPr wrap="square" lIns="0" tIns="0" rIns="0" bIns="0" rtlCol="0">
            <a:spAutoFit/>
          </a:bodyPr>
          <a:lstStyle/>
          <a:p>
            <a:pPr algn="ctr">
              <a:lnSpc>
                <a:spcPts val="1405"/>
              </a:lnSpc>
            </a:pPr>
            <a:r>
              <a:rPr lang="el-GR" sz="1200" dirty="0">
                <a:solidFill>
                  <a:schemeClr val="bg1"/>
                </a:solidFill>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lang="en-US" sz="1200" dirty="0">
              <a:solidFill>
                <a:schemeClr val="bg1"/>
              </a:solidFill>
            </a:endParaRPr>
          </a:p>
        </p:txBody>
      </p:sp>
      <p:sp>
        <p:nvSpPr>
          <p:cNvPr id="9" name="Foliennummernplatzhalter 7"/>
          <p:cNvSpPr txBox="1">
            <a:spLocks/>
          </p:cNvSpPr>
          <p:nvPr/>
        </p:nvSpPr>
        <p:spPr>
          <a:xfrm>
            <a:off x="10058400" y="584507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AF604-6CBA-6F4A-A6F6-26E48A4D0EE4}" type="slidenum">
              <a:rPr lang="en-US" sz="1800" smtClean="0">
                <a:solidFill>
                  <a:schemeClr val="bg1"/>
                </a:solidFill>
              </a:rPr>
              <a:pPr/>
              <a:t>16</a:t>
            </a:fld>
            <a:endParaRPr lang="en-US" sz="1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232916" y="1070929"/>
            <a:ext cx="8913974" cy="1490152"/>
          </a:xfrm>
          <a:prstGeom prst="rect">
            <a:avLst/>
          </a:prstGeom>
          <a:noFill/>
        </p:spPr>
        <p:txBody>
          <a:bodyPr wrap="square" lIns="0" tIns="0" rIns="0" bIns="0" rtlCol="0">
            <a:spAutoFit/>
          </a:bodyPr>
          <a:lstStyle/>
          <a:p>
            <a:r>
              <a:rPr lang="el-GR" altLang="zh-CN" sz="3600" spc="-65" dirty="0">
                <a:solidFill>
                  <a:schemeClr val="bg1"/>
                </a:solidFill>
              </a:rPr>
              <a:t>Διάταξη Ενότητας Γ:</a:t>
            </a:r>
            <a:r>
              <a:rPr lang="en-US" altLang="zh-CN" sz="3600" spc="-65" dirty="0">
                <a:solidFill>
                  <a:schemeClr val="bg1"/>
                </a:solidFill>
              </a:rPr>
              <a:t> </a:t>
            </a:r>
          </a:p>
          <a:p>
            <a:r>
              <a:rPr lang="el-GR" sz="3600" spc="-65" dirty="0">
                <a:solidFill>
                  <a:schemeClr val="bg1"/>
                </a:solidFill>
              </a:rPr>
              <a:t>Τρέχουσα κατάσταση και μελλοντικές εξελίξεις</a:t>
            </a:r>
            <a:endParaRPr lang="en-US" altLang="zh-CN" sz="3600" spc="-40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6" name="TextBox 46"/>
          <p:cNvSpPr txBox="1"/>
          <p:nvPr/>
        </p:nvSpPr>
        <p:spPr>
          <a:xfrm>
            <a:off x="1348961" y="2506045"/>
            <a:ext cx="9494078" cy="3323987"/>
          </a:xfrm>
          <a:prstGeom prst="rect">
            <a:avLst/>
          </a:prstGeom>
          <a:noFill/>
        </p:spPr>
        <p:txBody>
          <a:bodyPr wrap="square" lIns="0" tIns="0" rIns="0" bIns="0" rtlCol="0">
            <a:spAutoFit/>
          </a:bodyPr>
          <a:lstStyle/>
          <a:p>
            <a:pPr>
              <a:lnSpc>
                <a:spcPct val="150000"/>
              </a:lnSpc>
            </a:pPr>
            <a:r>
              <a:rPr lang="en-US" altLang="zh-CN" b="1" spc="-15" dirty="0">
                <a:solidFill>
                  <a:srgbClr val="FEFEFE"/>
                </a:solidFill>
                <a:ea typeface="Times New Roman"/>
              </a:rPr>
              <a:t>1. </a:t>
            </a:r>
            <a:r>
              <a:rPr lang="el-GR" altLang="zh-CN" b="1" spc="-15" dirty="0">
                <a:solidFill>
                  <a:srgbClr val="FEFEFE"/>
                </a:solidFill>
                <a:ea typeface="Times New Roman"/>
              </a:rPr>
              <a:t>Τρέχουσα κατάσταση</a:t>
            </a:r>
            <a:r>
              <a:rPr lang="en-US" altLang="zh-CN" b="1" spc="-15" dirty="0">
                <a:solidFill>
                  <a:srgbClr val="FEFEFE"/>
                </a:solidFill>
                <a:ea typeface="Times New Roman"/>
              </a:rPr>
              <a:t>: </a:t>
            </a:r>
            <a:r>
              <a:rPr lang="el-GR" altLang="zh-CN" b="1" spc="-15" dirty="0">
                <a:solidFill>
                  <a:srgbClr val="FEFEFE"/>
                </a:solidFill>
                <a:ea typeface="Times New Roman"/>
              </a:rPr>
              <a:t>Έννοια του διαδικτύου των πραγμάτων (</a:t>
            </a:r>
            <a:r>
              <a:rPr lang="en-US" altLang="zh-CN" b="1" spc="-15" dirty="0">
                <a:solidFill>
                  <a:srgbClr val="FEFEFE"/>
                </a:solidFill>
                <a:ea typeface="Times New Roman"/>
              </a:rPr>
              <a:t>Internet of Things</a:t>
            </a:r>
            <a:r>
              <a:rPr lang="el-GR" altLang="zh-CN" b="1" spc="-15" dirty="0">
                <a:solidFill>
                  <a:srgbClr val="FEFEFE"/>
                </a:solidFill>
                <a:ea typeface="Times New Roman"/>
              </a:rPr>
              <a:t>)</a:t>
            </a:r>
            <a:r>
              <a:rPr lang="en-US" altLang="zh-CN" b="1" spc="-15" dirty="0">
                <a:solidFill>
                  <a:srgbClr val="FEFEFE"/>
                </a:solidFill>
                <a:ea typeface="Times New Roman"/>
              </a:rPr>
              <a:t> </a:t>
            </a:r>
          </a:p>
          <a:p>
            <a:pPr>
              <a:lnSpc>
                <a:spcPct val="150000"/>
              </a:lnSpc>
            </a:pPr>
            <a:r>
              <a:rPr lang="en-US" altLang="zh-CN" b="1" spc="-15" dirty="0">
                <a:solidFill>
                  <a:srgbClr val="FEFEFE"/>
                </a:solidFill>
                <a:ea typeface="Times New Roman"/>
              </a:rPr>
              <a:t>1.1 </a:t>
            </a:r>
            <a:r>
              <a:rPr lang="el-GR" altLang="zh-CN" b="1" spc="-15" dirty="0">
                <a:solidFill>
                  <a:srgbClr val="FEFEFE"/>
                </a:solidFill>
                <a:ea typeface="Times New Roman"/>
              </a:rPr>
              <a:t>Άσκηση</a:t>
            </a:r>
            <a:r>
              <a:rPr lang="en-US" altLang="zh-CN" b="1" spc="-15" dirty="0">
                <a:solidFill>
                  <a:srgbClr val="FEFEFE"/>
                </a:solidFill>
                <a:ea typeface="Times New Roman"/>
              </a:rPr>
              <a:t> – </a:t>
            </a:r>
            <a:r>
              <a:rPr lang="el-GR" altLang="zh-CN" b="1" spc="-15" dirty="0">
                <a:solidFill>
                  <a:srgbClr val="FEFEFE"/>
                </a:solidFill>
                <a:ea typeface="Times New Roman"/>
              </a:rPr>
              <a:t>Διαφημιστικό Βίντεο της </a:t>
            </a:r>
            <a:r>
              <a:rPr lang="en-US" altLang="zh-CN" b="1" spc="-15" dirty="0">
                <a:solidFill>
                  <a:srgbClr val="FEFEFE"/>
                </a:solidFill>
                <a:ea typeface="Times New Roman"/>
              </a:rPr>
              <a:t>BOSCH – </a:t>
            </a:r>
            <a:r>
              <a:rPr lang="el-GR" altLang="zh-CN" b="1" spc="-15" dirty="0">
                <a:solidFill>
                  <a:srgbClr val="FEFEFE"/>
                </a:solidFill>
                <a:ea typeface="Times New Roman"/>
              </a:rPr>
              <a:t>Επίδειξη διαδικτύου των πραγμάτων στην καθημερινή ζωή</a:t>
            </a:r>
            <a:endParaRPr lang="en-US" altLang="zh-CN" b="1" spc="-15" dirty="0">
              <a:solidFill>
                <a:srgbClr val="FEFEFE"/>
              </a:solidFill>
              <a:ea typeface="Times New Roman"/>
            </a:endParaRPr>
          </a:p>
          <a:p>
            <a:pPr>
              <a:lnSpc>
                <a:spcPct val="150000"/>
              </a:lnSpc>
            </a:pPr>
            <a:r>
              <a:rPr lang="en-US" altLang="zh-CN" b="1" spc="-15" dirty="0">
                <a:solidFill>
                  <a:srgbClr val="FEFEFE"/>
                </a:solidFill>
                <a:ea typeface="Times New Roman"/>
              </a:rPr>
              <a:t>1.2 </a:t>
            </a:r>
            <a:r>
              <a:rPr lang="el-GR" altLang="zh-CN" b="1" spc="-15" dirty="0">
                <a:solidFill>
                  <a:srgbClr val="FEFEFE"/>
                </a:solidFill>
                <a:ea typeface="Times New Roman"/>
              </a:rPr>
              <a:t>Άσκηση</a:t>
            </a:r>
            <a:r>
              <a:rPr lang="en-US" altLang="zh-CN" b="1" spc="-15" dirty="0">
                <a:solidFill>
                  <a:srgbClr val="FEFEFE"/>
                </a:solidFill>
                <a:ea typeface="Times New Roman"/>
              </a:rPr>
              <a:t> – H5P </a:t>
            </a:r>
            <a:r>
              <a:rPr lang="el-GR" altLang="zh-CN" b="1" spc="-15" dirty="0">
                <a:solidFill>
                  <a:srgbClr val="FEFEFE"/>
                </a:solidFill>
                <a:ea typeface="Times New Roman"/>
              </a:rPr>
              <a:t>Άσκηση</a:t>
            </a:r>
            <a:r>
              <a:rPr lang="en-US" altLang="zh-CN" b="1" spc="-15" dirty="0">
                <a:solidFill>
                  <a:srgbClr val="FEFEFE"/>
                </a:solidFill>
                <a:ea typeface="Times New Roman"/>
              </a:rPr>
              <a:t>: </a:t>
            </a:r>
            <a:r>
              <a:rPr lang="el-GR" altLang="zh-CN" b="1" spc="-15" dirty="0">
                <a:solidFill>
                  <a:srgbClr val="FEFEFE"/>
                </a:solidFill>
                <a:ea typeface="Times New Roman"/>
              </a:rPr>
              <a:t>Παιχνίδι Μνήμης</a:t>
            </a:r>
            <a:endParaRPr lang="en-US" altLang="zh-CN" b="1" spc="-15" dirty="0">
              <a:solidFill>
                <a:srgbClr val="FEFEFE"/>
              </a:solidFill>
              <a:ea typeface="Times New Roman"/>
            </a:endParaRPr>
          </a:p>
          <a:p>
            <a:pPr>
              <a:lnSpc>
                <a:spcPct val="150000"/>
              </a:lnSpc>
            </a:pPr>
            <a:r>
              <a:rPr lang="en-US" altLang="zh-CN" b="1" spc="-15" dirty="0">
                <a:solidFill>
                  <a:srgbClr val="FEFEFE"/>
                </a:solidFill>
                <a:ea typeface="Times New Roman"/>
              </a:rPr>
              <a:t>1.3 </a:t>
            </a:r>
            <a:r>
              <a:rPr lang="el-GR" altLang="zh-CN" b="1" spc="-15" dirty="0">
                <a:solidFill>
                  <a:srgbClr val="FEFEFE"/>
                </a:solidFill>
                <a:ea typeface="Times New Roman"/>
              </a:rPr>
              <a:t>Άσκηση</a:t>
            </a:r>
            <a:r>
              <a:rPr lang="en-US" altLang="zh-CN" b="1" spc="-15" dirty="0">
                <a:solidFill>
                  <a:srgbClr val="FEFEFE"/>
                </a:solidFill>
                <a:ea typeface="Times New Roman"/>
              </a:rPr>
              <a:t> – H5P </a:t>
            </a:r>
            <a:r>
              <a:rPr lang="el-GR" altLang="zh-CN" b="1" spc="-15" dirty="0">
                <a:solidFill>
                  <a:srgbClr val="FEFEFE"/>
                </a:solidFill>
                <a:ea typeface="Times New Roman"/>
              </a:rPr>
              <a:t>Άσκηση</a:t>
            </a:r>
            <a:r>
              <a:rPr lang="en-US" altLang="zh-CN" b="1" spc="-15" dirty="0">
                <a:solidFill>
                  <a:srgbClr val="FEFEFE"/>
                </a:solidFill>
              </a:rPr>
              <a:t>: </a:t>
            </a:r>
            <a:r>
              <a:rPr lang="el-GR" altLang="zh-CN" b="1" spc="-15" dirty="0">
                <a:solidFill>
                  <a:srgbClr val="FEFEFE"/>
                </a:solidFill>
              </a:rPr>
              <a:t>Βρείτε τις λέξεις μέσα από το παρακάτω παιχνίδι </a:t>
            </a:r>
            <a:endParaRPr lang="en-US" altLang="zh-CN" b="1" spc="-15" dirty="0">
              <a:solidFill>
                <a:srgbClr val="FEFEFE"/>
              </a:solidFill>
            </a:endParaRPr>
          </a:p>
          <a:p>
            <a:pPr>
              <a:lnSpc>
                <a:spcPct val="150000"/>
              </a:lnSpc>
            </a:pPr>
            <a:r>
              <a:rPr lang="en-US" altLang="zh-CN" b="1" spc="-15" dirty="0">
                <a:solidFill>
                  <a:srgbClr val="FEFEFE"/>
                </a:solidFill>
                <a:ea typeface="Times New Roman"/>
              </a:rPr>
              <a:t>2. </a:t>
            </a:r>
            <a:r>
              <a:rPr lang="el-GR" altLang="zh-CN" b="1" spc="-15" dirty="0">
                <a:solidFill>
                  <a:srgbClr val="FEFEFE"/>
                </a:solidFill>
                <a:ea typeface="Times New Roman"/>
              </a:rPr>
              <a:t>Μελλοντικές εξελίξεις στο διαδίκτυο των πραγμάτων</a:t>
            </a:r>
            <a:r>
              <a:rPr lang="en-US" altLang="zh-CN" b="1" spc="-15" dirty="0">
                <a:solidFill>
                  <a:srgbClr val="FEFEFE"/>
                </a:solidFill>
                <a:ea typeface="Times New Roman"/>
              </a:rPr>
              <a:t> </a:t>
            </a:r>
          </a:p>
          <a:p>
            <a:pPr>
              <a:lnSpc>
                <a:spcPct val="150000"/>
              </a:lnSpc>
            </a:pPr>
            <a:r>
              <a:rPr lang="en-US" altLang="zh-CN" b="1" spc="-15" dirty="0">
                <a:solidFill>
                  <a:srgbClr val="FEFEFE"/>
                </a:solidFill>
                <a:ea typeface="Times New Roman"/>
              </a:rPr>
              <a:t>2.1 </a:t>
            </a:r>
            <a:r>
              <a:rPr lang="el-GR" altLang="zh-CN" b="1" spc="-15" dirty="0">
                <a:solidFill>
                  <a:srgbClr val="FEFEFE"/>
                </a:solidFill>
                <a:ea typeface="Times New Roman"/>
              </a:rPr>
              <a:t>Άσκηση</a:t>
            </a:r>
            <a:r>
              <a:rPr lang="en-US" altLang="zh-CN" b="1" spc="-15" dirty="0">
                <a:solidFill>
                  <a:srgbClr val="FEFEFE"/>
                </a:solidFill>
                <a:ea typeface="Times New Roman"/>
              </a:rPr>
              <a:t> – </a:t>
            </a:r>
            <a:r>
              <a:rPr lang="el-GR" altLang="zh-CN" b="1" spc="-15" dirty="0">
                <a:solidFill>
                  <a:srgbClr val="FEFEFE"/>
                </a:solidFill>
                <a:ea typeface="Times New Roman"/>
              </a:rPr>
              <a:t>Βίντεο</a:t>
            </a:r>
            <a:r>
              <a:rPr lang="en-US" altLang="zh-CN" b="1" spc="-15" dirty="0">
                <a:solidFill>
                  <a:srgbClr val="FEFEFE"/>
                </a:solidFill>
                <a:ea typeface="Times New Roman"/>
              </a:rPr>
              <a:t> </a:t>
            </a:r>
          </a:p>
          <a:p>
            <a:pPr>
              <a:lnSpc>
                <a:spcPct val="150000"/>
              </a:lnSpc>
            </a:pPr>
            <a:r>
              <a:rPr lang="en-US" altLang="zh-CN" b="1" spc="-15" dirty="0">
                <a:solidFill>
                  <a:srgbClr val="FEFEFE"/>
                </a:solidFill>
                <a:ea typeface="Times New Roman"/>
              </a:rPr>
              <a:t>2.2 </a:t>
            </a:r>
            <a:r>
              <a:rPr lang="el-GR" altLang="zh-CN" b="1" spc="-15" dirty="0">
                <a:solidFill>
                  <a:srgbClr val="FEFEFE"/>
                </a:solidFill>
                <a:ea typeface="Times New Roman"/>
              </a:rPr>
              <a:t>Άσκηση</a:t>
            </a:r>
            <a:r>
              <a:rPr lang="en-US" altLang="zh-CN" b="1" spc="-15" dirty="0">
                <a:solidFill>
                  <a:srgbClr val="FEFEFE"/>
                </a:solidFill>
                <a:ea typeface="Times New Roman"/>
              </a:rPr>
              <a:t> – </a:t>
            </a:r>
            <a:r>
              <a:rPr lang="el-GR" altLang="zh-CN" b="1" spc="-15" dirty="0">
                <a:solidFill>
                  <a:srgbClr val="FEFEFE"/>
                </a:solidFill>
                <a:ea typeface="Times New Roman"/>
              </a:rPr>
              <a:t>Χρησιμοποιώντας το μυαλό</a:t>
            </a:r>
            <a:endParaRPr lang="en-US" altLang="zh-CN" b="1" spc="-15"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2</a:t>
            </a:fld>
            <a:endParaRPr lang="en-US" sz="1800" dirty="0">
              <a:solidFill>
                <a:schemeClr val="bg1"/>
              </a:solidFill>
            </a:endParaRPr>
          </a:p>
        </p:txBody>
      </p:sp>
    </p:spTree>
    <p:extLst>
      <p:ext uri="{BB962C8B-B14F-4D97-AF65-F5344CB8AC3E}">
        <p14:creationId xmlns:p14="http://schemas.microsoft.com/office/powerpoint/2010/main" val="126182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tretch>
            <a:fillRect/>
          </a:stretch>
        </p:blipFill>
        <p:spPr>
          <a:xfrm>
            <a:off x="0" y="32690"/>
            <a:ext cx="12192000" cy="6858000"/>
          </a:xfrm>
          <a:prstGeom prst="rect">
            <a:avLst/>
          </a:prstGeom>
        </p:spPr>
      </p:pic>
      <p:sp>
        <p:nvSpPr>
          <p:cNvPr id="2" name="TextBox 3"/>
          <p:cNvSpPr txBox="1"/>
          <p:nvPr/>
        </p:nvSpPr>
        <p:spPr>
          <a:xfrm>
            <a:off x="850361" y="1070929"/>
            <a:ext cx="8913974" cy="1290097"/>
          </a:xfrm>
          <a:prstGeom prst="rect">
            <a:avLst/>
          </a:prstGeom>
          <a:noFill/>
        </p:spPr>
        <p:txBody>
          <a:bodyPr wrap="square" lIns="0" tIns="0" rIns="0" bIns="0" rtlCol="0">
            <a:spAutoFit/>
          </a:bodyPr>
          <a:lstStyle/>
          <a:p>
            <a:r>
              <a:rPr lang="en-US" altLang="zh-CN" sz="3200" b="1" spc="-15" dirty="0">
                <a:solidFill>
                  <a:srgbClr val="FEFEFE"/>
                </a:solidFill>
                <a:ea typeface="Times New Roman"/>
              </a:rPr>
              <a:t>1. </a:t>
            </a:r>
            <a:r>
              <a:rPr lang="el-GR" altLang="zh-CN" sz="2800" b="1" spc="-15" dirty="0">
                <a:solidFill>
                  <a:srgbClr val="FEFEFE"/>
                </a:solidFill>
                <a:ea typeface="Times New Roman"/>
              </a:rPr>
              <a:t>Τρέχουσα κατάσταση</a:t>
            </a:r>
            <a:r>
              <a:rPr lang="en-US" altLang="zh-CN" sz="2800" b="1" spc="-15" dirty="0">
                <a:solidFill>
                  <a:srgbClr val="FEFEFE"/>
                </a:solidFill>
                <a:ea typeface="Times New Roman"/>
              </a:rPr>
              <a:t>: </a:t>
            </a:r>
            <a:r>
              <a:rPr lang="el-GR" altLang="zh-CN" sz="2800" b="1" spc="-15" dirty="0">
                <a:solidFill>
                  <a:srgbClr val="FEFEFE"/>
                </a:solidFill>
                <a:ea typeface="Times New Roman"/>
              </a:rPr>
              <a:t>Έννοια του διαδικτύου των πραγμάτων</a:t>
            </a:r>
            <a:r>
              <a:rPr lang="en-US" altLang="zh-CN" sz="2800" b="1" spc="-15" dirty="0">
                <a:solidFill>
                  <a:srgbClr val="FEFEFE"/>
                </a:solidFill>
                <a:ea typeface="Times New Roman"/>
              </a:rPr>
              <a:t> (IOT) </a:t>
            </a:r>
          </a:p>
          <a:p>
            <a:pPr>
              <a:lnSpc>
                <a:spcPts val="690"/>
              </a:lnSpc>
            </a:pPr>
            <a:endParaRPr lang="en-US" sz="1600" dirty="0"/>
          </a:p>
          <a:p>
            <a:pPr marL="0">
              <a:lnSpc>
                <a:spcPct val="100000"/>
              </a:lnSpc>
            </a:pPr>
            <a:endParaRPr lang="en-US" altLang="zh-CN" dirty="0">
              <a:solidFill>
                <a:srgbClr val="FEFEFE"/>
              </a:solidFill>
              <a:ea typeface="Times New Roman"/>
            </a:endParaRPr>
          </a:p>
        </p:txBody>
      </p:sp>
      <p:sp>
        <p:nvSpPr>
          <p:cNvPr id="7" name="Rechteck 6">
            <a:extLst>
              <a:ext uri="{FF2B5EF4-FFF2-40B4-BE49-F238E27FC236}">
                <a16:creationId xmlns:a16="http://schemas.microsoft.com/office/drawing/2014/main" id="{99668EC8-8248-4F6E-8278-9E00FEB614F5}"/>
              </a:ext>
            </a:extLst>
          </p:cNvPr>
          <p:cNvSpPr/>
          <p:nvPr/>
        </p:nvSpPr>
        <p:spPr>
          <a:xfrm>
            <a:off x="850360" y="2188810"/>
            <a:ext cx="9935827" cy="3293209"/>
          </a:xfrm>
          <a:prstGeom prst="rect">
            <a:avLst/>
          </a:prstGeom>
        </p:spPr>
        <p:txBody>
          <a:bodyPr wrap="square">
            <a:spAutoFit/>
          </a:bodyPr>
          <a:lstStyle/>
          <a:p>
            <a:r>
              <a:rPr lang="el-GR" sz="2400" dirty="0">
                <a:solidFill>
                  <a:schemeClr val="bg1"/>
                </a:solidFill>
              </a:rPr>
              <a:t>Κοινός Ορισμός</a:t>
            </a:r>
            <a:r>
              <a:rPr lang="en-GB" sz="2400" dirty="0">
                <a:solidFill>
                  <a:schemeClr val="bg1"/>
                </a:solidFill>
              </a:rPr>
              <a:t>: </a:t>
            </a:r>
          </a:p>
          <a:p>
            <a:r>
              <a:rPr lang="el-GR" sz="3200" dirty="0">
                <a:solidFill>
                  <a:schemeClr val="bg1"/>
                </a:solidFill>
              </a:rPr>
              <a:t>Διαδίκτυο των πραγμάτων </a:t>
            </a:r>
            <a:r>
              <a:rPr lang="en-GB" sz="3200" dirty="0">
                <a:solidFill>
                  <a:schemeClr val="bg1"/>
                </a:solidFill>
              </a:rPr>
              <a:t>(IoT</a:t>
            </a:r>
            <a:r>
              <a:rPr lang="el-GR" sz="3200" dirty="0">
                <a:solidFill>
                  <a:schemeClr val="bg1"/>
                </a:solidFill>
              </a:rPr>
              <a:t>)</a:t>
            </a:r>
          </a:p>
          <a:p>
            <a:r>
              <a:rPr lang="el-GR" sz="3200" dirty="0">
                <a:solidFill>
                  <a:schemeClr val="bg1"/>
                </a:solidFill>
              </a:rPr>
              <a:t>ως ένα δίκτυο φυσικών αντικειμένων</a:t>
            </a:r>
            <a:r>
              <a:rPr lang="en-GB" sz="3200" dirty="0">
                <a:solidFill>
                  <a:schemeClr val="bg1"/>
                </a:solidFill>
              </a:rPr>
              <a:t> </a:t>
            </a:r>
            <a:endParaRPr lang="el-GR" sz="3200" dirty="0">
              <a:solidFill>
                <a:schemeClr val="bg1"/>
              </a:solidFill>
            </a:endParaRPr>
          </a:p>
          <a:p>
            <a:r>
              <a:rPr lang="en-US" sz="2400" dirty="0">
                <a:solidFill>
                  <a:schemeClr val="bg1"/>
                </a:solidFill>
              </a:rPr>
              <a:t>“</a:t>
            </a:r>
            <a:r>
              <a:rPr lang="de-DE" sz="2400" dirty="0">
                <a:solidFill>
                  <a:schemeClr val="bg1"/>
                </a:solidFill>
              </a:rPr>
              <a:t>[…] </a:t>
            </a:r>
            <a:r>
              <a:rPr lang="el-GR" sz="2400" dirty="0">
                <a:solidFill>
                  <a:schemeClr val="bg1"/>
                </a:solidFill>
              </a:rPr>
              <a:t>Το διαδίκτυο των πραγμάτων είναι</a:t>
            </a:r>
            <a:r>
              <a:rPr lang="en-US" sz="2400" dirty="0">
                <a:solidFill>
                  <a:schemeClr val="bg1"/>
                </a:solidFill>
              </a:rPr>
              <a:t> </a:t>
            </a:r>
            <a:r>
              <a:rPr lang="el-GR" sz="2400" dirty="0">
                <a:solidFill>
                  <a:schemeClr val="bg1"/>
                </a:solidFill>
              </a:rPr>
              <a:t>μια παγκόσμια υποδομή για την κοινωνία της πληροφορίας, ενεργοποιώντας προχωρημένες υπηρεσίες</a:t>
            </a:r>
            <a:r>
              <a:rPr lang="en-US" sz="2400" dirty="0">
                <a:solidFill>
                  <a:schemeClr val="bg1"/>
                </a:solidFill>
              </a:rPr>
              <a:t> </a:t>
            </a:r>
            <a:r>
              <a:rPr lang="el-GR" sz="2400" dirty="0">
                <a:solidFill>
                  <a:schemeClr val="bg1"/>
                </a:solidFill>
              </a:rPr>
              <a:t>διασυνδέοντας (φυσικά και εικονικά) πράγματα βασισμένα σε υπάρχον εξελισσόμενες </a:t>
            </a:r>
            <a:r>
              <a:rPr lang="el-GR" sz="2400" dirty="0" err="1">
                <a:solidFill>
                  <a:schemeClr val="bg1"/>
                </a:solidFill>
              </a:rPr>
              <a:t>διαλειτουργικές</a:t>
            </a:r>
            <a:r>
              <a:rPr lang="el-GR" sz="2400" dirty="0">
                <a:solidFill>
                  <a:schemeClr val="bg1"/>
                </a:solidFill>
              </a:rPr>
              <a:t> πληροφορίες και τεχνολογιών πληροφορίας</a:t>
            </a:r>
          </a:p>
          <a:p>
            <a:r>
              <a:rPr lang="de-DE" sz="2400" dirty="0">
                <a:solidFill>
                  <a:schemeClr val="bg1"/>
                </a:solidFill>
              </a:rPr>
              <a:t>“ Patel, K.; Patel, S. (2016)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tretch>
            <a:fillRect/>
          </a:stretch>
        </p:blipFill>
        <p:spPr>
          <a:xfrm>
            <a:off x="0" y="32690"/>
            <a:ext cx="12192000" cy="6858000"/>
          </a:xfrm>
          <a:prstGeom prst="rect">
            <a:avLst/>
          </a:prstGeom>
        </p:spPr>
      </p:pic>
      <p:sp>
        <p:nvSpPr>
          <p:cNvPr id="2" name="TextBox 3"/>
          <p:cNvSpPr txBox="1"/>
          <p:nvPr/>
        </p:nvSpPr>
        <p:spPr>
          <a:xfrm>
            <a:off x="850361" y="807535"/>
            <a:ext cx="8913974" cy="1351652"/>
          </a:xfrm>
          <a:prstGeom prst="rect">
            <a:avLst/>
          </a:prstGeom>
          <a:noFill/>
        </p:spPr>
        <p:txBody>
          <a:bodyPr wrap="square" lIns="0" tIns="0" rIns="0" bIns="0" rtlCol="0">
            <a:spAutoFit/>
          </a:bodyPr>
          <a:lstStyle/>
          <a:p>
            <a:r>
              <a:rPr lang="en-US" altLang="zh-CN" sz="3200" b="1" spc="-15" dirty="0">
                <a:solidFill>
                  <a:srgbClr val="FEFEFE"/>
                </a:solidFill>
                <a:ea typeface="Times New Roman"/>
              </a:rPr>
              <a:t>1. </a:t>
            </a:r>
            <a:r>
              <a:rPr lang="el-GR" altLang="zh-CN" sz="3200" b="1" spc="-15" dirty="0">
                <a:solidFill>
                  <a:srgbClr val="FEFEFE"/>
                </a:solidFill>
                <a:ea typeface="Times New Roman"/>
              </a:rPr>
              <a:t>Τρέχουσα κατάσταση</a:t>
            </a:r>
            <a:r>
              <a:rPr lang="en-US" altLang="zh-CN" sz="3200" b="1" spc="-15" dirty="0">
                <a:solidFill>
                  <a:srgbClr val="FEFEFE"/>
                </a:solidFill>
                <a:ea typeface="Times New Roman"/>
              </a:rPr>
              <a:t>: </a:t>
            </a:r>
            <a:r>
              <a:rPr lang="el-GR" altLang="zh-CN" sz="3200" b="1" spc="-15" dirty="0">
                <a:solidFill>
                  <a:srgbClr val="FEFEFE"/>
                </a:solidFill>
                <a:ea typeface="Times New Roman"/>
              </a:rPr>
              <a:t>Έννοια του διαδικτύου των πραγμάτων (</a:t>
            </a:r>
            <a:r>
              <a:rPr lang="en-US" altLang="zh-CN" sz="3200" b="1" spc="-15" dirty="0">
                <a:solidFill>
                  <a:srgbClr val="FEFEFE"/>
                </a:solidFill>
                <a:ea typeface="Times New Roman"/>
              </a:rPr>
              <a:t>IoT)</a:t>
            </a:r>
          </a:p>
          <a:p>
            <a:pPr>
              <a:lnSpc>
                <a:spcPts val="690"/>
              </a:lnSpc>
            </a:pPr>
            <a:endParaRPr lang="en-US" sz="1600" dirty="0"/>
          </a:p>
          <a:p>
            <a:pPr marL="0">
              <a:lnSpc>
                <a:spcPct val="100000"/>
              </a:lnSpc>
            </a:pPr>
            <a:endParaRPr lang="en-US" altLang="zh-CN" dirty="0">
              <a:solidFill>
                <a:srgbClr val="FEFEFE"/>
              </a:solidFill>
              <a:ea typeface="Times New Roman"/>
            </a:endParaRPr>
          </a:p>
        </p:txBody>
      </p:sp>
      <p:graphicFrame>
        <p:nvGraphicFramePr>
          <p:cNvPr id="6" name="Diagramm 5">
            <a:extLst>
              <a:ext uri="{FF2B5EF4-FFF2-40B4-BE49-F238E27FC236}">
                <a16:creationId xmlns:a16="http://schemas.microsoft.com/office/drawing/2014/main" id="{1BB03220-97BD-4A43-A976-E327EAA672CB}"/>
              </a:ext>
            </a:extLst>
          </p:cNvPr>
          <p:cNvGraphicFramePr/>
          <p:nvPr>
            <p:extLst>
              <p:ext uri="{D42A27DB-BD31-4B8C-83A1-F6EECF244321}">
                <p14:modId xmlns:p14="http://schemas.microsoft.com/office/powerpoint/2010/main" val="3758792172"/>
              </p:ext>
            </p:extLst>
          </p:nvPr>
        </p:nvGraphicFramePr>
        <p:xfrm>
          <a:off x="339833" y="1838131"/>
          <a:ext cx="7749808" cy="3948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hteck 3">
            <a:extLst>
              <a:ext uri="{FF2B5EF4-FFF2-40B4-BE49-F238E27FC236}">
                <a16:creationId xmlns:a16="http://schemas.microsoft.com/office/drawing/2014/main" id="{2E099598-0446-405D-9088-321396094688}"/>
              </a:ext>
            </a:extLst>
          </p:cNvPr>
          <p:cNvSpPr/>
          <p:nvPr/>
        </p:nvSpPr>
        <p:spPr>
          <a:xfrm>
            <a:off x="8304245" y="2752532"/>
            <a:ext cx="3088432" cy="19291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bg1"/>
              </a:solidFill>
            </a:endParaRPr>
          </a:p>
          <a:p>
            <a:pPr algn="ctr"/>
            <a:endParaRPr lang="en-US" sz="2000" dirty="0">
              <a:solidFill>
                <a:schemeClr val="bg1"/>
              </a:solidFill>
            </a:endParaRPr>
          </a:p>
          <a:p>
            <a:pPr algn="ctr"/>
            <a:r>
              <a:rPr lang="el-GR" sz="2000" dirty="0">
                <a:solidFill>
                  <a:schemeClr val="bg1"/>
                </a:solidFill>
              </a:rPr>
              <a:t>Ακίνητα και μοναδικές πωλήσεις στο διαδίκτυο των πραγμάτων</a:t>
            </a:r>
            <a:endParaRPr lang="de-DE" sz="2000" dirty="0">
              <a:solidFill>
                <a:schemeClr val="bg1"/>
              </a:solidFill>
            </a:endParaRPr>
          </a:p>
        </p:txBody>
      </p:sp>
      <p:pic>
        <p:nvPicPr>
          <p:cNvPr id="36" name="Grafik 35" descr="Glühlampe">
            <a:extLst>
              <a:ext uri="{FF2B5EF4-FFF2-40B4-BE49-F238E27FC236}">
                <a16:creationId xmlns:a16="http://schemas.microsoft.com/office/drawing/2014/main" id="{9F13090E-5D5C-4940-A03C-1E456FA34BA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77691" y="2827955"/>
            <a:ext cx="773288" cy="773288"/>
          </a:xfrm>
          <a:prstGeom prst="rect">
            <a:avLst/>
          </a:prstGeom>
        </p:spPr>
      </p:pic>
    </p:spTree>
    <p:extLst>
      <p:ext uri="{BB962C8B-B14F-4D97-AF65-F5344CB8AC3E}">
        <p14:creationId xmlns:p14="http://schemas.microsoft.com/office/powerpoint/2010/main" val="136837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252633"/>
            <a:ext cx="12192000" cy="6858000"/>
          </a:xfrm>
          <a:prstGeom prst="rect">
            <a:avLst/>
          </a:prstGeom>
        </p:spPr>
      </p:pic>
      <p:sp>
        <p:nvSpPr>
          <p:cNvPr id="2" name="TextBox 3"/>
          <p:cNvSpPr txBox="1"/>
          <p:nvPr/>
        </p:nvSpPr>
        <p:spPr>
          <a:xfrm>
            <a:off x="1639013" y="1910573"/>
            <a:ext cx="8913974" cy="1120820"/>
          </a:xfrm>
          <a:prstGeom prst="rect">
            <a:avLst/>
          </a:prstGeom>
          <a:noFill/>
        </p:spPr>
        <p:txBody>
          <a:bodyPr wrap="square" lIns="0" tIns="0" rIns="0" bIns="0" rtlCol="0">
            <a:spAutoFit/>
          </a:bodyPr>
          <a:lstStyle/>
          <a:p>
            <a:pPr marL="0" algn="ctr">
              <a:lnSpc>
                <a:spcPct val="100000"/>
              </a:lnSpc>
            </a:pPr>
            <a:r>
              <a:rPr lang="el-GR" altLang="zh-CN" sz="4800" spc="-150" dirty="0">
                <a:solidFill>
                  <a:srgbClr val="FEFEFE"/>
                </a:solidFill>
                <a:ea typeface="Times New Roman"/>
              </a:rPr>
              <a:t>Άσκηση</a:t>
            </a:r>
            <a:endParaRPr lang="en-US" altLang="zh-CN" sz="4800" spc="-15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5</a:t>
            </a:fld>
            <a:endParaRPr lang="en-US" sz="1800" dirty="0">
              <a:solidFill>
                <a:schemeClr val="bg1"/>
              </a:solidFill>
            </a:endParaRPr>
          </a:p>
        </p:txBody>
      </p:sp>
      <p:sp>
        <p:nvSpPr>
          <p:cNvPr id="5" name="TextBox 3"/>
          <p:cNvSpPr txBox="1"/>
          <p:nvPr/>
        </p:nvSpPr>
        <p:spPr>
          <a:xfrm>
            <a:off x="1144426" y="3147362"/>
            <a:ext cx="11047574" cy="3413755"/>
          </a:xfrm>
          <a:prstGeom prst="rect">
            <a:avLst/>
          </a:prstGeom>
          <a:noFill/>
        </p:spPr>
        <p:txBody>
          <a:bodyPr wrap="square" lIns="0" tIns="0" rIns="0" bIns="0" rtlCol="0">
            <a:spAutoFit/>
          </a:bodyPr>
          <a:lstStyle/>
          <a:p>
            <a:pPr algn="ctr"/>
            <a:r>
              <a:rPr lang="el-GR" altLang="zh-CN" sz="4000" spc="-150" dirty="0">
                <a:solidFill>
                  <a:schemeClr val="bg1"/>
                </a:solidFill>
                <a:ea typeface="Times New Roman"/>
              </a:rPr>
              <a:t>Παρακαλώ παρακολουθήστε το επόμενο διαφημιστικό βίντεο της</a:t>
            </a:r>
            <a:r>
              <a:rPr lang="en-US" altLang="zh-CN" sz="4000" b="1" spc="-15" dirty="0">
                <a:solidFill>
                  <a:srgbClr val="FEFEFE"/>
                </a:solidFill>
                <a:ea typeface="Times New Roman"/>
              </a:rPr>
              <a:t> </a:t>
            </a:r>
          </a:p>
          <a:p>
            <a:pPr algn="ctr"/>
            <a:r>
              <a:rPr lang="en-US" altLang="zh-CN" sz="4000" b="1" spc="-15" dirty="0">
                <a:solidFill>
                  <a:srgbClr val="FEFEFE"/>
                </a:solidFill>
                <a:ea typeface="Times New Roman"/>
              </a:rPr>
              <a:t>BOSCH – </a:t>
            </a:r>
            <a:r>
              <a:rPr lang="el-GR" altLang="zh-CN" sz="4000" b="1" spc="-15" dirty="0">
                <a:solidFill>
                  <a:srgbClr val="FEFEFE"/>
                </a:solidFill>
                <a:ea typeface="Times New Roman"/>
              </a:rPr>
              <a:t>Επίδειξη Διαδικτύου των Πραγμάτων στην Καθημερινότητα</a:t>
            </a:r>
            <a:r>
              <a:rPr lang="en-US" altLang="zh-CN" sz="4000" spc="-150" dirty="0">
                <a:solidFill>
                  <a:schemeClr val="bg1"/>
                </a:solidFill>
                <a:ea typeface="Times New Roman"/>
              </a:rPr>
              <a:t>.</a:t>
            </a:r>
          </a:p>
          <a:p>
            <a:pPr algn="ctr"/>
            <a:r>
              <a:rPr lang="el-GR" altLang="zh-CN" sz="4000" spc="-15" dirty="0">
                <a:solidFill>
                  <a:srgbClr val="FEFEFE"/>
                </a:solidFill>
                <a:ea typeface="Times New Roman"/>
              </a:rPr>
              <a:t>Παρακαλώ πάρτε σημειώσεις!</a:t>
            </a:r>
            <a:endParaRPr lang="en-US" altLang="zh-CN" sz="4000" spc="-150" dirty="0">
              <a:solidFill>
                <a:schemeClr val="bg1"/>
              </a:solidFill>
              <a:ea typeface="Times New Roman"/>
            </a:endParaRPr>
          </a:p>
          <a:p>
            <a:pPr>
              <a:lnSpc>
                <a:spcPts val="690"/>
              </a:lnSpc>
            </a:pPr>
            <a:endParaRPr lang="en-US" sz="1400" dirty="0">
              <a:solidFill>
                <a:schemeClr val="bg1"/>
              </a:solidFill>
            </a:endParaRPr>
          </a:p>
          <a:p>
            <a:pPr marL="0">
              <a:lnSpc>
                <a:spcPct val="100000"/>
              </a:lnSpc>
            </a:pPr>
            <a:endParaRPr lang="en-US" altLang="zh-CN" sz="1600" dirty="0">
              <a:solidFill>
                <a:schemeClr val="bg1"/>
              </a:solidFill>
              <a:ea typeface="Times New Roman"/>
            </a:endParaRPr>
          </a:p>
        </p:txBody>
      </p:sp>
      <p:sp>
        <p:nvSpPr>
          <p:cNvPr id="4"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800" dirty="0">
                <a:solidFill>
                  <a:schemeClr val="tx1"/>
                </a:solidFill>
              </a:rPr>
              <a:t>Άσκηση</a:t>
            </a:r>
            <a:endParaRPr lang="de-DE" sz="4800" dirty="0">
              <a:solidFill>
                <a:schemeClr val="tx1"/>
              </a:solidFill>
            </a:endParaRPr>
          </a:p>
        </p:txBody>
      </p:sp>
    </p:spTree>
    <p:extLst>
      <p:ext uri="{BB962C8B-B14F-4D97-AF65-F5344CB8AC3E}">
        <p14:creationId xmlns:p14="http://schemas.microsoft.com/office/powerpoint/2010/main" val="370720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tretch>
            <a:fillRect/>
          </a:stretch>
        </p:blipFill>
        <p:spPr>
          <a:xfrm>
            <a:off x="0" y="0"/>
            <a:ext cx="12192000" cy="6858000"/>
          </a:xfrm>
          <a:prstGeom prst="rect">
            <a:avLst/>
          </a:prstGeom>
        </p:spPr>
      </p:pic>
      <p:sp>
        <p:nvSpPr>
          <p:cNvPr id="2" name="TextBox 3"/>
          <p:cNvSpPr txBox="1"/>
          <p:nvPr/>
        </p:nvSpPr>
        <p:spPr>
          <a:xfrm>
            <a:off x="1144426" y="815989"/>
            <a:ext cx="8913974" cy="1120820"/>
          </a:xfrm>
          <a:prstGeom prst="rect">
            <a:avLst/>
          </a:prstGeom>
          <a:noFill/>
        </p:spPr>
        <p:txBody>
          <a:bodyPr wrap="square" lIns="0" tIns="0" rIns="0" bIns="0" rtlCol="0">
            <a:spAutoFit/>
          </a:bodyPr>
          <a:lstStyle/>
          <a:p>
            <a:pPr marL="0" algn="ctr">
              <a:lnSpc>
                <a:spcPct val="100000"/>
              </a:lnSpc>
            </a:pPr>
            <a:r>
              <a:rPr lang="en-US" altLang="zh-CN" sz="4800" spc="-150" dirty="0">
                <a:solidFill>
                  <a:srgbClr val="FEFEFE"/>
                </a:solidFill>
                <a:ea typeface="Times New Roman"/>
              </a:rPr>
              <a:t>1.1 </a:t>
            </a:r>
            <a:r>
              <a:rPr lang="el-GR" altLang="zh-CN" sz="4800" spc="-150" dirty="0">
                <a:solidFill>
                  <a:srgbClr val="FEFEFE"/>
                </a:solidFill>
                <a:ea typeface="Times New Roman"/>
              </a:rPr>
              <a:t>Άσκηση</a:t>
            </a:r>
            <a:endParaRPr lang="en-US" altLang="zh-CN" sz="4800" spc="-15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6</a:t>
            </a:fld>
            <a:endParaRPr lang="en-US" sz="1800" dirty="0">
              <a:solidFill>
                <a:schemeClr val="bg1"/>
              </a:solidFill>
            </a:endParaRPr>
          </a:p>
        </p:txBody>
      </p:sp>
      <p:sp>
        <p:nvSpPr>
          <p:cNvPr id="4"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800" dirty="0">
                <a:solidFill>
                  <a:schemeClr val="tx1"/>
                </a:solidFill>
              </a:rPr>
              <a:t>Άσκηση</a:t>
            </a:r>
            <a:endParaRPr lang="de-DE" sz="4800" dirty="0">
              <a:solidFill>
                <a:schemeClr val="tx1"/>
              </a:solidFill>
            </a:endParaRPr>
          </a:p>
        </p:txBody>
      </p:sp>
      <p:sp>
        <p:nvSpPr>
          <p:cNvPr id="5" name="Rechteck 4">
            <a:extLst>
              <a:ext uri="{FF2B5EF4-FFF2-40B4-BE49-F238E27FC236}">
                <a16:creationId xmlns:a16="http://schemas.microsoft.com/office/drawing/2014/main" id="{4A5D4402-885C-4D24-9A0B-2BEE746570DD}"/>
              </a:ext>
            </a:extLst>
          </p:cNvPr>
          <p:cNvSpPr/>
          <p:nvPr/>
        </p:nvSpPr>
        <p:spPr>
          <a:xfrm>
            <a:off x="3458485" y="5603301"/>
            <a:ext cx="4939750" cy="369332"/>
          </a:xfrm>
          <a:prstGeom prst="rect">
            <a:avLst/>
          </a:prstGeom>
        </p:spPr>
        <p:txBody>
          <a:bodyPr wrap="none">
            <a:spAutoFit/>
          </a:bodyPr>
          <a:lstStyle/>
          <a:p>
            <a:r>
              <a:rPr lang="de-DE" dirty="0">
                <a:solidFill>
                  <a:schemeClr val="bg1"/>
                </a:solidFill>
              </a:rPr>
              <a:t>https://www.youtube.com/watch?v=v2kV6pgJxuo</a:t>
            </a:r>
          </a:p>
        </p:txBody>
      </p:sp>
      <p:pic>
        <p:nvPicPr>
          <p:cNvPr id="10" name="Onlinemedien 4" title="The Internet of Things presents – #LikeABosch">
            <a:hlinkClick r:id="" action="ppaction://media"/>
            <a:extLst>
              <a:ext uri="{FF2B5EF4-FFF2-40B4-BE49-F238E27FC236}">
                <a16:creationId xmlns:a16="http://schemas.microsoft.com/office/drawing/2014/main" id="{055BEFBB-1CDC-4238-A639-190DE3544A36}"/>
              </a:ext>
            </a:extLst>
          </p:cNvPr>
          <p:cNvPicPr>
            <a:picLocks noRot="1" noChangeAspect="1"/>
          </p:cNvPicPr>
          <p:nvPr>
            <a:videoFile r:link="rId1"/>
          </p:nvPr>
        </p:nvPicPr>
        <p:blipFill>
          <a:blip r:embed="rId4"/>
          <a:stretch>
            <a:fillRect/>
          </a:stretch>
        </p:blipFill>
        <p:spPr>
          <a:xfrm>
            <a:off x="2883159" y="1936809"/>
            <a:ext cx="6107842" cy="3435661"/>
          </a:xfrm>
          <a:prstGeom prst="rect">
            <a:avLst/>
          </a:prstGeom>
        </p:spPr>
      </p:pic>
    </p:spTree>
    <p:extLst>
      <p:ext uri="{BB962C8B-B14F-4D97-AF65-F5344CB8AC3E}">
        <p14:creationId xmlns:p14="http://schemas.microsoft.com/office/powerpoint/2010/main" val="47050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0"/>
            <a:ext cx="12192000" cy="6858000"/>
          </a:xfrm>
          <a:prstGeom prst="rect">
            <a:avLst/>
          </a:prstGeom>
        </p:spPr>
      </p:pic>
      <p:sp>
        <p:nvSpPr>
          <p:cNvPr id="2" name="TextBox 3"/>
          <p:cNvSpPr txBox="1"/>
          <p:nvPr/>
        </p:nvSpPr>
        <p:spPr>
          <a:xfrm>
            <a:off x="1639013" y="2560813"/>
            <a:ext cx="8913974" cy="1120820"/>
          </a:xfrm>
          <a:prstGeom prst="rect">
            <a:avLst/>
          </a:prstGeom>
          <a:noFill/>
        </p:spPr>
        <p:txBody>
          <a:bodyPr wrap="square" lIns="0" tIns="0" rIns="0" bIns="0" rtlCol="0">
            <a:spAutoFit/>
          </a:bodyPr>
          <a:lstStyle/>
          <a:p>
            <a:pPr marL="0" algn="ctr">
              <a:lnSpc>
                <a:spcPct val="100000"/>
              </a:lnSpc>
            </a:pPr>
            <a:r>
              <a:rPr lang="el-GR" altLang="zh-CN" sz="4800" spc="-150" dirty="0">
                <a:solidFill>
                  <a:srgbClr val="FEFEFE"/>
                </a:solidFill>
                <a:ea typeface="Times New Roman"/>
              </a:rPr>
              <a:t>Άσκηση</a:t>
            </a:r>
            <a:endParaRPr lang="en-US" altLang="zh-CN" sz="4800" spc="-15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8" name="Foliennummernplatzhalter 7"/>
          <p:cNvSpPr>
            <a:spLocks noGrp="1"/>
          </p:cNvSpPr>
          <p:nvPr>
            <p:ph type="sldNum" sz="quarter" idx="12"/>
          </p:nvPr>
        </p:nvSpPr>
        <p:spPr>
          <a:xfrm>
            <a:off x="10058400" y="5845073"/>
            <a:ext cx="2133600" cy="365125"/>
          </a:xfrm>
        </p:spPr>
        <p:txBody>
          <a:bodyPr/>
          <a:lstStyle/>
          <a:p>
            <a:fld id="{186AF604-6CBA-6F4A-A6F6-26E48A4D0EE4}" type="slidenum">
              <a:rPr lang="en-US" sz="1800" smtClean="0">
                <a:solidFill>
                  <a:schemeClr val="bg1"/>
                </a:solidFill>
              </a:rPr>
              <a:t>7</a:t>
            </a:fld>
            <a:endParaRPr lang="en-US" sz="1800" dirty="0">
              <a:solidFill>
                <a:schemeClr val="bg1"/>
              </a:solidFill>
            </a:endParaRPr>
          </a:p>
        </p:txBody>
      </p:sp>
      <p:sp>
        <p:nvSpPr>
          <p:cNvPr id="5" name="TextBox 3"/>
          <p:cNvSpPr txBox="1"/>
          <p:nvPr/>
        </p:nvSpPr>
        <p:spPr>
          <a:xfrm>
            <a:off x="1144426" y="3511019"/>
            <a:ext cx="11047574" cy="1720984"/>
          </a:xfrm>
          <a:prstGeom prst="rect">
            <a:avLst/>
          </a:prstGeom>
          <a:noFill/>
        </p:spPr>
        <p:txBody>
          <a:bodyPr wrap="square" lIns="0" tIns="0" rIns="0" bIns="0" rtlCol="0">
            <a:spAutoFit/>
          </a:bodyPr>
          <a:lstStyle/>
          <a:p>
            <a:pPr marL="0" algn="ctr">
              <a:lnSpc>
                <a:spcPct val="100000"/>
              </a:lnSpc>
            </a:pPr>
            <a:r>
              <a:rPr lang="el-GR" altLang="zh-CN" sz="4400" spc="-150" dirty="0">
                <a:solidFill>
                  <a:schemeClr val="bg1"/>
                </a:solidFill>
                <a:ea typeface="Times New Roman"/>
              </a:rPr>
              <a:t>Παρακαλώ απαντήστε τις επόμενες</a:t>
            </a:r>
            <a:r>
              <a:rPr lang="en-US" altLang="zh-CN" sz="4400" spc="-150" dirty="0">
                <a:solidFill>
                  <a:schemeClr val="bg1"/>
                </a:solidFill>
                <a:ea typeface="Times New Roman"/>
              </a:rPr>
              <a:t> H5P.org </a:t>
            </a:r>
            <a:r>
              <a:rPr lang="el-GR" altLang="zh-CN" sz="4400" spc="-150" dirty="0">
                <a:solidFill>
                  <a:schemeClr val="bg1"/>
                </a:solidFill>
                <a:ea typeface="Times New Roman"/>
              </a:rPr>
              <a:t>ασκήσεις</a:t>
            </a:r>
            <a:r>
              <a:rPr lang="en-US" altLang="zh-CN" sz="4400" spc="-150" dirty="0">
                <a:solidFill>
                  <a:schemeClr val="bg1"/>
                </a:solidFill>
                <a:ea typeface="Times New Roman"/>
              </a:rPr>
              <a:t>!</a:t>
            </a:r>
          </a:p>
          <a:p>
            <a:pPr>
              <a:lnSpc>
                <a:spcPts val="690"/>
              </a:lnSpc>
            </a:pPr>
            <a:endParaRPr lang="en-US" sz="1600" dirty="0">
              <a:solidFill>
                <a:schemeClr val="bg1"/>
              </a:solidFill>
            </a:endParaRPr>
          </a:p>
          <a:p>
            <a:pPr marL="0">
              <a:lnSpc>
                <a:spcPct val="100000"/>
              </a:lnSpc>
            </a:pPr>
            <a:endParaRPr lang="en-US" altLang="zh-CN" dirty="0">
              <a:solidFill>
                <a:schemeClr val="bg1"/>
              </a:solidFill>
              <a:ea typeface="Times New Roman"/>
            </a:endParaRPr>
          </a:p>
        </p:txBody>
      </p:sp>
      <p:sp>
        <p:nvSpPr>
          <p:cNvPr id="4" name="Rechteck: obere Ecken abgeschnitten 3">
            <a:extLst>
              <a:ext uri="{FF2B5EF4-FFF2-40B4-BE49-F238E27FC236}">
                <a16:creationId xmlns:a16="http://schemas.microsoft.com/office/drawing/2014/main" id="{C5352AF0-FD05-4FFC-A239-1D2F586CA25C}"/>
              </a:ext>
            </a:extLst>
          </p:cNvPr>
          <p:cNvSpPr/>
          <p:nvPr/>
        </p:nvSpPr>
        <p:spPr>
          <a:xfrm rot="5400000">
            <a:off x="-1238436" y="2867587"/>
            <a:ext cx="3435660" cy="958787"/>
          </a:xfrm>
          <a:prstGeom prst="snip2SameRect">
            <a:avLst/>
          </a:prstGeom>
          <a:solidFill>
            <a:srgbClr val="81FE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800" dirty="0">
                <a:solidFill>
                  <a:schemeClr val="tx1"/>
                </a:solidFill>
              </a:rPr>
              <a:t>Άσκηση</a:t>
            </a:r>
            <a:endParaRPr lang="de-DE" sz="4800" dirty="0">
              <a:solidFill>
                <a:schemeClr val="tx1"/>
              </a:solidFill>
            </a:endParaRPr>
          </a:p>
        </p:txBody>
      </p:sp>
    </p:spTree>
    <p:extLst>
      <p:ext uri="{BB962C8B-B14F-4D97-AF65-F5344CB8AC3E}">
        <p14:creationId xmlns:p14="http://schemas.microsoft.com/office/powerpoint/2010/main" val="141612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tretch>
            <a:fillRect/>
          </a:stretch>
        </p:blipFill>
        <p:spPr>
          <a:xfrm>
            <a:off x="0" y="32690"/>
            <a:ext cx="12192000" cy="6858000"/>
          </a:xfrm>
          <a:prstGeom prst="rect">
            <a:avLst/>
          </a:prstGeom>
        </p:spPr>
      </p:pic>
      <p:sp>
        <p:nvSpPr>
          <p:cNvPr id="7" name="Rectangle 4">
            <a:extLst>
              <a:ext uri="{FF2B5EF4-FFF2-40B4-BE49-F238E27FC236}">
                <a16:creationId xmlns:a16="http://schemas.microsoft.com/office/drawing/2014/main" id="{DD9D558F-C017-40A1-AF4C-5AABA6AF2128}"/>
              </a:ext>
            </a:extLst>
          </p:cNvPr>
          <p:cNvSpPr>
            <a:spLocks noChangeArrowheads="1"/>
          </p:cNvSpPr>
          <p:nvPr/>
        </p:nvSpPr>
        <p:spPr bwMode="auto">
          <a:xfrm>
            <a:off x="7000126" y="3071876"/>
            <a:ext cx="1585366" cy="35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0" rIns="6348"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chemeClr val="bg1"/>
                </a:solidFill>
                <a:effectLst/>
                <a:latin typeface="Consolas" panose="020B0609020204030204" pitchFamily="49" charset="0"/>
              </a:rPr>
              <a:t>[h5p </a:t>
            </a:r>
            <a:r>
              <a:rPr kumimoji="0" lang="de-DE" altLang="de-DE" b="0" i="0" u="none" strike="noStrike" cap="none" normalizeH="0" baseline="0" dirty="0" err="1">
                <a:ln>
                  <a:noFill/>
                </a:ln>
                <a:solidFill>
                  <a:schemeClr val="bg1"/>
                </a:solidFill>
                <a:effectLst/>
                <a:latin typeface="Consolas" panose="020B0609020204030204" pitchFamily="49" charset="0"/>
              </a:rPr>
              <a:t>id</a:t>
            </a:r>
            <a:r>
              <a:rPr kumimoji="0" lang="de-DE" altLang="de-DE" b="0" i="0" u="none" strike="noStrike" cap="none" normalizeH="0" baseline="0" dirty="0">
                <a:ln>
                  <a:noFill/>
                </a:ln>
                <a:solidFill>
                  <a:schemeClr val="bg1"/>
                </a:solidFill>
                <a:effectLst/>
                <a:latin typeface="Consolas" panose="020B0609020204030204" pitchFamily="49" charset="0"/>
              </a:rPr>
              <a:t>="3"]</a:t>
            </a:r>
            <a:r>
              <a:rPr kumimoji="0" lang="de-DE" altLang="de-DE" b="0" i="0" u="none" strike="noStrike" cap="none" normalizeH="0" baseline="0" dirty="0">
                <a:ln>
                  <a:noFill/>
                </a:ln>
                <a:solidFill>
                  <a:schemeClr val="bg1"/>
                </a:solidFill>
                <a:effectLst/>
                <a:latin typeface="-apple-system"/>
              </a:rPr>
              <a:t> </a:t>
            </a:r>
            <a:endParaRPr kumimoji="0" lang="de-DE" altLang="de-DE" sz="4400" b="0" i="0" u="none" strike="noStrike" cap="none" normalizeH="0" baseline="0" dirty="0">
              <a:ln>
                <a:noFill/>
              </a:ln>
              <a:solidFill>
                <a:schemeClr val="bg1"/>
              </a:solidFill>
              <a:effectLst/>
            </a:endParaRPr>
          </a:p>
        </p:txBody>
      </p:sp>
      <p:pic>
        <p:nvPicPr>
          <p:cNvPr id="8" name="Grafik 7">
            <a:extLst>
              <a:ext uri="{FF2B5EF4-FFF2-40B4-BE49-F238E27FC236}">
                <a16:creationId xmlns:a16="http://schemas.microsoft.com/office/drawing/2014/main" id="{5BFE1B1A-DDC6-4ADC-974F-6B2ECE56FFA8}"/>
              </a:ext>
            </a:extLst>
          </p:cNvPr>
          <p:cNvPicPr>
            <a:picLocks noChangeAspect="1"/>
          </p:cNvPicPr>
          <p:nvPr/>
        </p:nvPicPr>
        <p:blipFill>
          <a:blip r:embed="rId4"/>
          <a:stretch>
            <a:fillRect/>
          </a:stretch>
        </p:blipFill>
        <p:spPr>
          <a:xfrm>
            <a:off x="962801" y="2408268"/>
            <a:ext cx="5867207" cy="972954"/>
          </a:xfrm>
          <a:prstGeom prst="rect">
            <a:avLst/>
          </a:prstGeom>
        </p:spPr>
      </p:pic>
      <p:sp>
        <p:nvSpPr>
          <p:cNvPr id="9" name="TextBox 3">
            <a:extLst>
              <a:ext uri="{FF2B5EF4-FFF2-40B4-BE49-F238E27FC236}">
                <a16:creationId xmlns:a16="http://schemas.microsoft.com/office/drawing/2014/main" id="{CD1BCF16-EF97-45A9-A531-D5DBBA0C34F8}"/>
              </a:ext>
            </a:extLst>
          </p:cNvPr>
          <p:cNvSpPr txBox="1"/>
          <p:nvPr/>
        </p:nvSpPr>
        <p:spPr>
          <a:xfrm>
            <a:off x="1144426" y="815989"/>
            <a:ext cx="8913974" cy="1120820"/>
          </a:xfrm>
          <a:prstGeom prst="rect">
            <a:avLst/>
          </a:prstGeom>
          <a:noFill/>
        </p:spPr>
        <p:txBody>
          <a:bodyPr wrap="square" lIns="0" tIns="0" rIns="0" bIns="0" rtlCol="0">
            <a:spAutoFit/>
          </a:bodyPr>
          <a:lstStyle/>
          <a:p>
            <a:pPr marL="0" algn="ctr">
              <a:lnSpc>
                <a:spcPct val="100000"/>
              </a:lnSpc>
            </a:pPr>
            <a:r>
              <a:rPr lang="en-US" altLang="zh-CN" sz="4800" spc="-150" dirty="0">
                <a:solidFill>
                  <a:srgbClr val="FEFEFE"/>
                </a:solidFill>
                <a:ea typeface="Times New Roman"/>
              </a:rPr>
              <a:t>1.2 </a:t>
            </a:r>
            <a:r>
              <a:rPr lang="el-GR" altLang="zh-CN" sz="4800" spc="-150" dirty="0">
                <a:solidFill>
                  <a:srgbClr val="FEFEFE"/>
                </a:solidFill>
                <a:ea typeface="Times New Roman"/>
              </a:rPr>
              <a:t>Άσκηση</a:t>
            </a:r>
            <a:endParaRPr lang="en-US" altLang="zh-CN" sz="4800" spc="-15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
        <p:nvSpPr>
          <p:cNvPr id="10" name="TextBox 3">
            <a:extLst>
              <a:ext uri="{FF2B5EF4-FFF2-40B4-BE49-F238E27FC236}">
                <a16:creationId xmlns:a16="http://schemas.microsoft.com/office/drawing/2014/main" id="{5CA813B9-ADDA-4B55-AD89-2B277249EBD3}"/>
              </a:ext>
            </a:extLst>
          </p:cNvPr>
          <p:cNvSpPr txBox="1"/>
          <p:nvPr/>
        </p:nvSpPr>
        <p:spPr>
          <a:xfrm>
            <a:off x="962801" y="3882834"/>
            <a:ext cx="10658798" cy="530915"/>
          </a:xfrm>
          <a:prstGeom prst="rect">
            <a:avLst/>
          </a:prstGeom>
          <a:noFill/>
        </p:spPr>
        <p:txBody>
          <a:bodyPr wrap="square" lIns="0" tIns="0" rIns="0" bIns="0" rtlCol="0">
            <a:spAutoFit/>
          </a:bodyPr>
          <a:lstStyle/>
          <a:p>
            <a:r>
              <a:rPr lang="el-GR" altLang="zh-CN" sz="2400" spc="-150" dirty="0">
                <a:solidFill>
                  <a:schemeClr val="bg1"/>
                </a:solidFill>
                <a:ea typeface="Times New Roman"/>
              </a:rPr>
              <a:t>Παίξετε το επόμενο παιχνίδι μνήμης με</a:t>
            </a:r>
            <a:r>
              <a:rPr lang="en-US" altLang="zh-CN" sz="2400" spc="-150" dirty="0">
                <a:solidFill>
                  <a:schemeClr val="bg1"/>
                </a:solidFill>
                <a:ea typeface="Times New Roman"/>
              </a:rPr>
              <a:t> </a:t>
            </a:r>
            <a:r>
              <a:rPr lang="el-GR" altLang="zh-CN" sz="2400" spc="-150" dirty="0">
                <a:solidFill>
                  <a:schemeClr val="bg1"/>
                </a:solidFill>
                <a:ea typeface="Times New Roman"/>
              </a:rPr>
              <a:t>γεγονότα από το διαδίκτυο των πραγμάτων.</a:t>
            </a:r>
            <a:endParaRPr lang="en-US" sz="1000" dirty="0">
              <a:solidFill>
                <a:schemeClr val="bg1"/>
              </a:solidFill>
            </a:endParaRPr>
          </a:p>
          <a:p>
            <a:pPr marL="0">
              <a:lnSpc>
                <a:spcPct val="100000"/>
              </a:lnSpc>
            </a:pPr>
            <a:endParaRPr lang="en-US" altLang="zh-CN" sz="1050" dirty="0">
              <a:solidFill>
                <a:schemeClr val="bg1"/>
              </a:solidFill>
              <a:ea typeface="Times New Roman"/>
            </a:endParaRPr>
          </a:p>
        </p:txBody>
      </p:sp>
    </p:spTree>
    <p:extLst>
      <p:ext uri="{BB962C8B-B14F-4D97-AF65-F5344CB8AC3E}">
        <p14:creationId xmlns:p14="http://schemas.microsoft.com/office/powerpoint/2010/main" val="423295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tretch>
            <a:fillRect/>
          </a:stretch>
        </p:blipFill>
        <p:spPr>
          <a:xfrm>
            <a:off x="0" y="32690"/>
            <a:ext cx="12192000" cy="6858000"/>
          </a:xfrm>
          <a:prstGeom prst="rect">
            <a:avLst/>
          </a:prstGeom>
        </p:spPr>
      </p:pic>
      <p:pic>
        <p:nvPicPr>
          <p:cNvPr id="4" name="Grafik 3">
            <a:extLst>
              <a:ext uri="{FF2B5EF4-FFF2-40B4-BE49-F238E27FC236}">
                <a16:creationId xmlns:a16="http://schemas.microsoft.com/office/drawing/2014/main" id="{701C54FE-4A04-49E9-B8DA-453312768B7C}"/>
              </a:ext>
            </a:extLst>
          </p:cNvPr>
          <p:cNvPicPr>
            <a:picLocks noChangeAspect="1"/>
          </p:cNvPicPr>
          <p:nvPr/>
        </p:nvPicPr>
        <p:blipFill>
          <a:blip r:embed="rId4"/>
          <a:stretch>
            <a:fillRect/>
          </a:stretch>
        </p:blipFill>
        <p:spPr>
          <a:xfrm>
            <a:off x="1315424" y="1905772"/>
            <a:ext cx="3637268" cy="4138138"/>
          </a:xfrm>
          <a:prstGeom prst="rect">
            <a:avLst/>
          </a:prstGeom>
        </p:spPr>
      </p:pic>
      <p:sp>
        <p:nvSpPr>
          <p:cNvPr id="5" name="Rectangle 2">
            <a:extLst>
              <a:ext uri="{FF2B5EF4-FFF2-40B4-BE49-F238E27FC236}">
                <a16:creationId xmlns:a16="http://schemas.microsoft.com/office/drawing/2014/main" id="{43F578A7-DA47-42A2-BDB9-EE25DCD38AD4}"/>
              </a:ext>
            </a:extLst>
          </p:cNvPr>
          <p:cNvSpPr>
            <a:spLocks noChangeArrowheads="1"/>
          </p:cNvSpPr>
          <p:nvPr/>
        </p:nvSpPr>
        <p:spPr bwMode="auto">
          <a:xfrm>
            <a:off x="10002330" y="5950829"/>
            <a:ext cx="1359342" cy="32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0" rIns="6348"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bg1"/>
                </a:solidFill>
                <a:effectLst/>
                <a:latin typeface="Consolas" panose="020B0609020204030204" pitchFamily="49" charset="0"/>
              </a:rPr>
              <a:t>[h5p </a:t>
            </a:r>
            <a:r>
              <a:rPr kumimoji="0" lang="de-DE" altLang="de-DE" sz="1600" b="0" i="0" u="none" strike="noStrike" cap="none" normalizeH="0" baseline="0" dirty="0" err="1">
                <a:ln>
                  <a:noFill/>
                </a:ln>
                <a:solidFill>
                  <a:schemeClr val="bg1"/>
                </a:solidFill>
                <a:effectLst/>
                <a:latin typeface="Consolas" panose="020B0609020204030204" pitchFamily="49" charset="0"/>
              </a:rPr>
              <a:t>id</a:t>
            </a:r>
            <a:r>
              <a:rPr kumimoji="0" lang="de-DE" altLang="de-DE" sz="1600" b="0" i="0" u="none" strike="noStrike" cap="none" normalizeH="0" baseline="0" dirty="0">
                <a:ln>
                  <a:noFill/>
                </a:ln>
                <a:solidFill>
                  <a:schemeClr val="bg1"/>
                </a:solidFill>
                <a:effectLst/>
                <a:latin typeface="Consolas" panose="020B0609020204030204" pitchFamily="49" charset="0"/>
              </a:rPr>
              <a:t>="4"]</a:t>
            </a:r>
            <a:endParaRPr kumimoji="0" lang="de-DE" altLang="de-DE" sz="4000" b="0" i="0" u="none" strike="noStrike" cap="none" normalizeH="0" baseline="0" dirty="0">
              <a:ln>
                <a:noFill/>
              </a:ln>
              <a:solidFill>
                <a:schemeClr val="bg1"/>
              </a:solidFill>
              <a:effectLst/>
              <a:latin typeface="Arial" panose="020B0604020202020204" pitchFamily="34" charset="0"/>
            </a:endParaRPr>
          </a:p>
        </p:txBody>
      </p:sp>
      <p:sp>
        <p:nvSpPr>
          <p:cNvPr id="6" name="TextBox 3">
            <a:extLst>
              <a:ext uri="{FF2B5EF4-FFF2-40B4-BE49-F238E27FC236}">
                <a16:creationId xmlns:a16="http://schemas.microsoft.com/office/drawing/2014/main" id="{9ECEE6B3-B16B-4997-AA8A-F8B7D8524BDB}"/>
              </a:ext>
            </a:extLst>
          </p:cNvPr>
          <p:cNvSpPr txBox="1"/>
          <p:nvPr/>
        </p:nvSpPr>
        <p:spPr>
          <a:xfrm>
            <a:off x="5308747" y="3790175"/>
            <a:ext cx="3861125" cy="738664"/>
          </a:xfrm>
          <a:prstGeom prst="rect">
            <a:avLst/>
          </a:prstGeom>
          <a:noFill/>
        </p:spPr>
        <p:txBody>
          <a:bodyPr wrap="square" lIns="0" tIns="0" rIns="0" bIns="0" rtlCol="0">
            <a:spAutoFit/>
          </a:bodyPr>
          <a:lstStyle/>
          <a:p>
            <a:r>
              <a:rPr lang="el-GR" altLang="zh-CN" sz="2400" spc="-150" dirty="0">
                <a:solidFill>
                  <a:schemeClr val="bg1"/>
                </a:solidFill>
                <a:ea typeface="Times New Roman"/>
              </a:rPr>
              <a:t>Παρακαλώ βρείτε τις λέξεις μέσα από το παιχνίδι</a:t>
            </a:r>
            <a:r>
              <a:rPr lang="en-US" altLang="zh-CN" sz="2400" spc="-150" dirty="0">
                <a:solidFill>
                  <a:schemeClr val="bg1"/>
                </a:solidFill>
                <a:ea typeface="Times New Roman"/>
              </a:rPr>
              <a:t> </a:t>
            </a:r>
            <a:endParaRPr lang="en-US" altLang="zh-CN" sz="1050" dirty="0">
              <a:solidFill>
                <a:schemeClr val="bg1"/>
              </a:solidFill>
              <a:ea typeface="Times New Roman"/>
            </a:endParaRPr>
          </a:p>
        </p:txBody>
      </p:sp>
      <p:sp>
        <p:nvSpPr>
          <p:cNvPr id="7" name="TextBox 3">
            <a:extLst>
              <a:ext uri="{FF2B5EF4-FFF2-40B4-BE49-F238E27FC236}">
                <a16:creationId xmlns:a16="http://schemas.microsoft.com/office/drawing/2014/main" id="{B09402D8-1A51-4F65-8C56-CB0E114EEF5E}"/>
              </a:ext>
            </a:extLst>
          </p:cNvPr>
          <p:cNvSpPr txBox="1"/>
          <p:nvPr/>
        </p:nvSpPr>
        <p:spPr>
          <a:xfrm>
            <a:off x="1144426" y="815989"/>
            <a:ext cx="8913974" cy="1120820"/>
          </a:xfrm>
          <a:prstGeom prst="rect">
            <a:avLst/>
          </a:prstGeom>
          <a:noFill/>
        </p:spPr>
        <p:txBody>
          <a:bodyPr wrap="square" lIns="0" tIns="0" rIns="0" bIns="0" rtlCol="0">
            <a:spAutoFit/>
          </a:bodyPr>
          <a:lstStyle/>
          <a:p>
            <a:pPr marL="0" algn="ctr">
              <a:lnSpc>
                <a:spcPct val="100000"/>
              </a:lnSpc>
            </a:pPr>
            <a:r>
              <a:rPr lang="en-US" altLang="zh-CN" sz="4800" spc="-150" dirty="0">
                <a:solidFill>
                  <a:srgbClr val="FEFEFE"/>
                </a:solidFill>
                <a:ea typeface="Times New Roman"/>
              </a:rPr>
              <a:t>1.3 </a:t>
            </a:r>
            <a:r>
              <a:rPr lang="el-GR" altLang="zh-CN" sz="4800" spc="-150" dirty="0">
                <a:solidFill>
                  <a:srgbClr val="FEFEFE"/>
                </a:solidFill>
                <a:ea typeface="Times New Roman"/>
              </a:rPr>
              <a:t>Άσκηση</a:t>
            </a:r>
            <a:endParaRPr lang="en-US" altLang="zh-CN" sz="4800" spc="-150" dirty="0">
              <a:solidFill>
                <a:srgbClr val="FEFEFE"/>
              </a:solidFill>
              <a:ea typeface="Times New Roman"/>
            </a:endParaRPr>
          </a:p>
          <a:p>
            <a:pPr>
              <a:lnSpc>
                <a:spcPts val="690"/>
              </a:lnSpc>
            </a:pPr>
            <a:endParaRPr lang="en-US" dirty="0"/>
          </a:p>
          <a:p>
            <a:pPr marL="0">
              <a:lnSpc>
                <a:spcPct val="100000"/>
              </a:lnSpc>
            </a:pPr>
            <a:endParaRPr lang="en-US" altLang="zh-CN" sz="1900" dirty="0">
              <a:solidFill>
                <a:srgbClr val="FEFEFE"/>
              </a:solidFill>
              <a:ea typeface="Times New Roman"/>
            </a:endParaRPr>
          </a:p>
        </p:txBody>
      </p:sp>
    </p:spTree>
    <p:extLst>
      <p:ext uri="{BB962C8B-B14F-4D97-AF65-F5344CB8AC3E}">
        <p14:creationId xmlns:p14="http://schemas.microsoft.com/office/powerpoint/2010/main" val="1693628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1226</Words>
  <Application>Microsoft Office PowerPoint</Application>
  <PresentationFormat>Breitbild</PresentationFormat>
  <Paragraphs>140</Paragraphs>
  <Slides>16</Slides>
  <Notes>6</Notes>
  <HiddenSlides>0</HiddenSlides>
  <MMClips>2</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16</vt:i4>
      </vt:variant>
    </vt:vector>
  </HeadingPairs>
  <TitlesOfParts>
    <vt:vector size="25" baseType="lpstr">
      <vt:lpstr>SimSun</vt:lpstr>
      <vt:lpstr>-apple-system</vt:lpstr>
      <vt:lpstr>Arial</vt:lpstr>
      <vt:lpstr>Calibri</vt:lpstr>
      <vt:lpstr>Calibri Light</vt:lpstr>
      <vt:lpstr>Consolas</vt:lpstr>
      <vt:lpstr>Times New Roman</vt:lpstr>
      <vt:lpstr>Office Theme</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jsc</cp:lastModifiedBy>
  <cp:revision>85</cp:revision>
  <dcterms:created xsi:type="dcterms:W3CDTF">2011-01-21T15:00:27Z</dcterms:created>
  <dcterms:modified xsi:type="dcterms:W3CDTF">2021-07-15T09:22:22Z</dcterms:modified>
</cp:coreProperties>
</file>