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56" r:id="rId3"/>
    <p:sldId id="275" r:id="rId4"/>
    <p:sldId id="296" r:id="rId5"/>
    <p:sldId id="297" r:id="rId6"/>
    <p:sldId id="299" r:id="rId7"/>
    <p:sldId id="300" r:id="rId8"/>
    <p:sldId id="302" r:id="rId9"/>
    <p:sldId id="305" r:id="rId10"/>
    <p:sldId id="307" r:id="rId11"/>
    <p:sldId id="303" r:id="rId12"/>
    <p:sldId id="308" r:id="rId13"/>
    <p:sldId id="304" r:id="rId14"/>
    <p:sldId id="309" r:id="rId15"/>
    <p:sldId id="306" r:id="rId16"/>
    <p:sldId id="295"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69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22B45-DFC1-4ABF-A912-28F385E8301F}" type="datetimeFigureOut">
              <a:rPr lang="de-DE" smtClean="0"/>
              <a:t>15.07.2021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D5F6E-A259-4E94-903E-888D3015D064}" type="slidenum">
              <a:rPr lang="de-DE" smtClean="0"/>
              <a:t>‹Nr.›</a:t>
            </a:fld>
            <a:endParaRPr lang="de-DE"/>
          </a:p>
        </p:txBody>
      </p:sp>
    </p:spTree>
    <p:extLst>
      <p:ext uri="{BB962C8B-B14F-4D97-AF65-F5344CB8AC3E}">
        <p14:creationId xmlns:p14="http://schemas.microsoft.com/office/powerpoint/2010/main" val="101812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6BF40A-DC24-4CCE-AD73-36EC42EAEEC3}"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F70C8-BBF8-4F38-BF4A-C08D7978C8FC}"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A4748-7E25-461A-9F8D-E9E301B77368}"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04530-CF1E-465C-86E0-65671F75F2E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AFF5A5F-D515-47A0-9045-ABBF5FA4E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87A7F8D-BC2D-48F1-860E-5EE637C8D572}"/>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4F2364C1-7075-4AFD-BDC1-1C1983DD6F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897EC4-8081-48F1-BF0B-82FD9E2C3681}"/>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24983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9820D-D1E7-4906-8672-5F5E6E8B632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8AD9F0-F295-4B96-BDE8-70395C5DE56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BF49C7-D03F-46E9-B897-760E1EF51FF0}"/>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07E14815-E04B-4894-AFCE-649EF6C650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026879-9B26-46F8-89E8-237F7B4C3F84}"/>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148784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06317-8F37-4949-88C8-275A455F4D6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27FAB0B-64B6-472D-81FD-E50D88FDF8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9D39EAC-C25D-47B7-B9F4-1E28BF374F5B}"/>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BEDEA191-A3CD-4BA9-8EB4-B102B62BA6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DAB8A5-4C35-405E-85E9-94F3981330F0}"/>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22465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7FE95-FCED-45DE-A28C-FDDD81935BD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BC496AB-4956-4D53-B2A6-06E5CD68B55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FC843B-674F-474F-9FFC-4EE6AE4D70A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21E9517-5B02-4F09-935C-2703DBD298A5}"/>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6" name="Fußzeilenplatzhalter 5">
            <a:extLst>
              <a:ext uri="{FF2B5EF4-FFF2-40B4-BE49-F238E27FC236}">
                <a16:creationId xmlns:a16="http://schemas.microsoft.com/office/drawing/2014/main" id="{0369C0F8-B3A4-4D65-9A51-D1FFE14C7FC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1B4614-905C-4665-B42E-7597904A0FFF}"/>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47787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86A2B-56F8-44D0-8EA8-DECF3FC0C40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5916061-0778-4F37-AC4D-D831376B5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1C3A04D-6F4E-4819-B39B-FF58667E71D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9EC12E6-20E7-4E1D-9DC1-401B17206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B82BC9C-0A50-4326-90B5-262CBBE8D1C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6B7BEE7-D2E4-48E7-B86A-41F79F8136A2}"/>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8" name="Fußzeilenplatzhalter 7">
            <a:extLst>
              <a:ext uri="{FF2B5EF4-FFF2-40B4-BE49-F238E27FC236}">
                <a16:creationId xmlns:a16="http://schemas.microsoft.com/office/drawing/2014/main" id="{46D60ADE-2A19-42F8-8DCE-FF3AB956AA9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6B0F075-0200-4E56-B5E0-3351A148D3E8}"/>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02517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9F2D9-0898-4D2F-AAFA-2A02F4436E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F71B120-CCB8-41B6-8743-FF7E8CA9CFEB}"/>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4" name="Fußzeilenplatzhalter 3">
            <a:extLst>
              <a:ext uri="{FF2B5EF4-FFF2-40B4-BE49-F238E27FC236}">
                <a16:creationId xmlns:a16="http://schemas.microsoft.com/office/drawing/2014/main" id="{8DA25546-2A04-4E78-9553-954C877C6FB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81F5436-FB8F-4896-8F03-D10DB2196CFF}"/>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57905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5D9149E-28FA-414A-9724-D2A56555FB54}"/>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3" name="Fußzeilenplatzhalter 2">
            <a:extLst>
              <a:ext uri="{FF2B5EF4-FFF2-40B4-BE49-F238E27FC236}">
                <a16:creationId xmlns:a16="http://schemas.microsoft.com/office/drawing/2014/main" id="{A6C861E0-F9EF-4DA8-944F-762CD954ACD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655BDAA-162A-4432-82CB-69B719030186}"/>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485499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BF920-C839-4737-A664-DC61971A6B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35BF7F0-EDBE-4856-AE99-277E711B9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932AF53-91D1-4121-8B47-28EA431A0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9030202-22C2-4856-8B35-9CF74F4553D4}"/>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6" name="Fußzeilenplatzhalter 5">
            <a:extLst>
              <a:ext uri="{FF2B5EF4-FFF2-40B4-BE49-F238E27FC236}">
                <a16:creationId xmlns:a16="http://schemas.microsoft.com/office/drawing/2014/main" id="{F12563CF-F533-4FBF-B985-3D2B3F768B7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C48AE8-E5F7-4E53-B972-994F2DB8F498}"/>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6412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1804C-E066-4D44-A64E-42A27AF002D7}"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AAA1C-A41E-42C7-B388-7C1E071501D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776A8D2-3DD6-4DA3-B725-C661F7FE8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83AD13F-9AAE-487B-94AA-C45168616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907D3F-D00E-427C-A8CB-A31F1D3AB187}"/>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6" name="Fußzeilenplatzhalter 5">
            <a:extLst>
              <a:ext uri="{FF2B5EF4-FFF2-40B4-BE49-F238E27FC236}">
                <a16:creationId xmlns:a16="http://schemas.microsoft.com/office/drawing/2014/main" id="{2BF3EA34-D8A1-4D99-97F2-F3AC6F831F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D48AE7-6491-4229-836E-36B3DD17C4EC}"/>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54739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3EF5C-BAD3-4DDF-A7D1-96892FA269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27BA673-73AA-41F8-A3FB-A8FFF409417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34BF490-ED79-4B98-B3AD-08F29992248D}"/>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C7518407-70F0-4710-8AAE-F1F3041A31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1E2B23-6153-4D40-8622-8487B830141E}"/>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324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6AD8E61-BD4A-4653-AFCC-A50D046999A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259DD79-9AC7-4763-80D2-38F8E95998C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05CE2C-2C1C-4D65-A7A3-EDE60BEB2770}"/>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DA1A4A0A-1091-488F-B5C1-221EA3BEFF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B0205-61C2-469D-9AB7-98F7A6EA2FC1}"/>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45978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48AFD-FA09-418D-BDDD-B7927E4BDDD8}"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07324-B10A-4362-9262-AC97B4971895}"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6934FE-29CE-4C5F-B2F5-98F00AFFC1F3}" type="datetime1">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9E04E-2C5D-430C-B2DB-C62B778FD51B}" type="datetime1">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AF946-FCBD-4271-BD4B-1F35030CED43}" type="datetime1">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074B3-45E8-4751-9B9C-FF10C3BE1612}"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DE093-D3A0-4F66-93B2-FDB4C19A894C}"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60AF2-3E75-4CCC-9A52-0A127AC80A78}" type="datetime1">
              <a:rPr lang="en-US" smtClean="0"/>
              <a:t>7/15/2021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C690B4F-9B9D-46F3-910B-39B92C112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48B6D6-0AAA-42BD-A65D-3E9CCDD0A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2D6AE5-5E0A-4AB0-A389-6D5961196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74F7491B-126E-4A41-8FBA-CB793B57F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F2D0CBC-870A-4329-8673-07F1904E6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75ABF-A8D7-4398-9C4F-5F3F2763E3D5}" type="slidenum">
              <a:rPr lang="de-DE" smtClean="0"/>
              <a:t>‹Nr.›</a:t>
            </a:fld>
            <a:endParaRPr lang="de-DE"/>
          </a:p>
        </p:txBody>
      </p:sp>
    </p:spTree>
    <p:extLst>
      <p:ext uri="{BB962C8B-B14F-4D97-AF65-F5344CB8AC3E}">
        <p14:creationId xmlns:p14="http://schemas.microsoft.com/office/powerpoint/2010/main" val="1699319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5p.org/node/879425"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5p.org/node/879436"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dmrid.gov.cy/dmrid/research.nsf/All/95B7E7F124267A18C2258534003560C1/$file/%CE%95%CE%B8%CE%BD%CE%B9%CE%BA%CE%B7%20%CE%A3%CF%84%CF%81%CE%B1%CF%84%CE%B7%CE%B3%CE%B9%CE%BA%CE%B7%20%CE%B3%CE%B9%CE%B1%20%CF%84%CE%BF%20Blockchain.pdf?OpenElement" TargetMode="External"/><Relationship Id="rId3" Type="http://schemas.openxmlformats.org/officeDocument/2006/relationships/hyperlink" Target="https://ec.europa.eu/information_society/newsroom/image/document/2019-32/country_report_-_cyprus_-_final_2019_0D322D64-DDF7-AC6E-D1E61A12F0FD2A0D_61231.pdf" TargetMode="External"/><Relationship Id="rId7" Type="http://schemas.openxmlformats.org/officeDocument/2006/relationships/hyperlink" Target="http://www.dmrid.gov.cy/dmrid/research.nsf/All/AEA3A781A72928B0C22585340035382E/$file/%CE%95%CE%B8%CE%BD%CE%B9%CE%BA%CE%AE%20%CE%A3%CF%84%CF%81%CE%B1%CF%84%CE%B7%CE%B3%CE%B9%CE%BA%CE%AE%20%CE%A4%CE%9D.pdf?OpenElement"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dmrid.gov.cy/dmrid/research.nsf/All/93BD79089C22336BC225853400356CCB/$file/Innovate-Cyprus-CYRI-Strategy-Framework-2019-2023-NBRI-May-2019.pdf?OpenElement" TargetMode="External"/><Relationship Id="rId5" Type="http://schemas.openxmlformats.org/officeDocument/2006/relationships/hyperlink" Target="https://ec.europa.eu/digital-single-market/en/news/digital-economy-and-society-index-desi-2019" TargetMode="External"/><Relationship Id="rId4" Type="http://schemas.openxmlformats.org/officeDocument/2006/relationships/hyperlink" Target="https://ec.europa.eu/digital-single-market/en/scoreboard/cyprus" TargetMode="External"/><Relationship Id="rId9" Type="http://schemas.openxmlformats.org/officeDocument/2006/relationships/hyperlink" Target="https://www.youtube.com/watch?v=v1NApExY6R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digivet.eduproject.eu/"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s://emphasyscentre.com/research/vet-sector/digiv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1NApExY6R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1"/>
          <p:cNvSpPr txBox="1"/>
          <p:nvPr/>
        </p:nvSpPr>
        <p:spPr>
          <a:xfrm>
            <a:off x="1968119" y="151473"/>
            <a:ext cx="6679193" cy="6454844"/>
          </a:xfrm>
          <a:prstGeom prst="rect">
            <a:avLst/>
          </a:prstGeom>
          <a:noFill/>
        </p:spPr>
        <p:txBody>
          <a:bodyPr wrap="square" lIns="0" tIns="0" rIns="0" bIns="0" rtlCol="0">
            <a:spAutoFit/>
          </a:bodyPr>
          <a:lstStyle/>
          <a:p>
            <a:pPr marL="0" indent="525145">
              <a:lnSpc>
                <a:spcPct val="100000"/>
              </a:lnSpc>
            </a:pPr>
            <a:r>
              <a:rPr lang="en-US" altLang="zh-CN" sz="2000" b="1" spc="-154" dirty="0">
                <a:solidFill>
                  <a:srgbClr val="FEFEFE"/>
                </a:solidFill>
                <a:ea typeface="Times New Roman"/>
              </a:rPr>
              <a:t>DigI</a:t>
            </a:r>
            <a:r>
              <a:rPr lang="en-US" altLang="zh-CN" sz="2000" b="1" spc="-104" dirty="0">
                <a:solidFill>
                  <a:srgbClr val="FEFEFE"/>
                </a:solidFill>
                <a:ea typeface="Times New Roman"/>
              </a:rPr>
              <a:t>-</a:t>
            </a:r>
            <a:r>
              <a:rPr lang="en-US" altLang="zh-CN" sz="2000" b="1" spc="-225" dirty="0">
                <a:solidFill>
                  <a:srgbClr val="FEFEFE"/>
                </a:solidFill>
                <a:ea typeface="Times New Roman"/>
              </a:rPr>
              <a:t>VET</a:t>
            </a:r>
          </a:p>
          <a:p>
            <a:pPr marL="0" indent="525145">
              <a:lnSpc>
                <a:spcPct val="100000"/>
              </a:lnSpc>
              <a:spcBef>
                <a:spcPts val="120"/>
              </a:spcBef>
            </a:pPr>
            <a:r>
              <a:rPr lang="en-US" altLang="zh-CN" sz="2000" dirty="0">
                <a:solidFill>
                  <a:srgbClr val="FEFEFE"/>
                </a:solidFill>
                <a:ea typeface="Times New Roman"/>
              </a:rPr>
              <a:t>Project</a:t>
            </a:r>
            <a:r>
              <a:rPr lang="en-US" altLang="zh-CN" sz="2000" dirty="0">
                <a:solidFill>
                  <a:srgbClr val="FEFEFE"/>
                </a:solidFill>
                <a:cs typeface="Times New Roman"/>
              </a:rPr>
              <a:t> </a:t>
            </a:r>
            <a:r>
              <a:rPr lang="en-US" altLang="zh-CN" sz="2000" dirty="0">
                <a:solidFill>
                  <a:srgbClr val="FEFEFE"/>
                </a:solidFill>
                <a:ea typeface="Times New Roman"/>
              </a:rPr>
              <a:t>Number:</a:t>
            </a:r>
            <a:r>
              <a:rPr lang="en-US" altLang="zh-CN" sz="2000" spc="-100" dirty="0">
                <a:solidFill>
                  <a:srgbClr val="FEFEFE"/>
                </a:solidFill>
                <a:cs typeface="Times New Roman"/>
              </a:rPr>
              <a:t> </a:t>
            </a:r>
            <a:r>
              <a:rPr lang="en-US" altLang="zh-CN" sz="2000" dirty="0">
                <a:solidFill>
                  <a:srgbClr val="FEFEFE"/>
                </a:solidFill>
                <a:ea typeface="Times New Roman"/>
              </a:rPr>
              <a:t>2018-1-DE02-KA202-005145</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875"/>
              </a:lnSpc>
            </a:pPr>
            <a:endParaRPr lang="en-US" dirty="0"/>
          </a:p>
          <a:p>
            <a:pPr marL="0">
              <a:lnSpc>
                <a:spcPct val="100000"/>
              </a:lnSpc>
            </a:pPr>
            <a:r>
              <a:rPr lang="en-US" altLang="zh-CN" sz="4800" spc="-440" dirty="0">
                <a:solidFill>
                  <a:srgbClr val="FEFEFE"/>
                </a:solidFill>
                <a:ea typeface="Times New Roman"/>
              </a:rPr>
              <a:t>DigI</a:t>
            </a:r>
            <a:r>
              <a:rPr lang="en-US" altLang="zh-CN" sz="4800" spc="-275" dirty="0">
                <a:solidFill>
                  <a:srgbClr val="FEFEFE"/>
                </a:solidFill>
                <a:ea typeface="Times New Roman"/>
              </a:rPr>
              <a:t>-</a:t>
            </a:r>
            <a:r>
              <a:rPr lang="en-US" altLang="zh-CN" sz="4800" spc="-540" dirty="0">
                <a:solidFill>
                  <a:srgbClr val="FEFEFE"/>
                </a:solidFill>
                <a:ea typeface="Times New Roman"/>
              </a:rPr>
              <a:t>VET</a:t>
            </a:r>
          </a:p>
          <a:p>
            <a:pPr>
              <a:lnSpc>
                <a:spcPts val="1389"/>
              </a:lnSpc>
            </a:pPr>
            <a:endParaRPr lang="en-US" dirty="0"/>
          </a:p>
          <a:p>
            <a:pPr marL="0" hangingPunct="0">
              <a:lnSpc>
                <a:spcPct val="120000"/>
              </a:lnSpc>
            </a:pPr>
            <a:r>
              <a:rPr lang="en-US" altLang="zh-CN" sz="2000" spc="-169" dirty="0">
                <a:solidFill>
                  <a:srgbClr val="81FEFE"/>
                </a:solidFill>
                <a:ea typeface="Times New Roman"/>
              </a:rPr>
              <a:t>FOSTERING</a:t>
            </a:r>
            <a:r>
              <a:rPr lang="en-US" altLang="zh-CN" sz="2000" spc="-64" dirty="0">
                <a:solidFill>
                  <a:srgbClr val="81FEFE"/>
                </a:solidFill>
                <a:cs typeface="Times New Roman"/>
              </a:rPr>
              <a:t> </a:t>
            </a:r>
            <a:r>
              <a:rPr lang="en-US" altLang="zh-CN" sz="2000" spc="-154" dirty="0">
                <a:solidFill>
                  <a:srgbClr val="81FEFE"/>
                </a:solidFill>
                <a:ea typeface="Times New Roman"/>
              </a:rPr>
              <a:t>DIGITISATION</a:t>
            </a:r>
            <a:r>
              <a:rPr lang="en-US" altLang="zh-CN" sz="2000" spc="-69" dirty="0">
                <a:solidFill>
                  <a:srgbClr val="81FEFE"/>
                </a:solidFill>
                <a:cs typeface="Times New Roman"/>
              </a:rPr>
              <a:t> </a:t>
            </a:r>
            <a:r>
              <a:rPr lang="en-US" altLang="zh-CN" sz="2000" spc="-189" dirty="0">
                <a:solidFill>
                  <a:srgbClr val="81FEFE"/>
                </a:solidFill>
                <a:ea typeface="Times New Roman"/>
              </a:rPr>
              <a:t>AND</a:t>
            </a:r>
            <a:r>
              <a:rPr lang="en-US" altLang="zh-CN" sz="2000" spc="-69" dirty="0">
                <a:solidFill>
                  <a:srgbClr val="81FEFE"/>
                </a:solidFill>
                <a:cs typeface="Times New Roman"/>
              </a:rPr>
              <a:t> </a:t>
            </a:r>
            <a:r>
              <a:rPr lang="en-US" altLang="zh-CN" sz="2000" spc="-175" dirty="0">
                <a:solidFill>
                  <a:srgbClr val="81FEFE"/>
                </a:solidFill>
                <a:ea typeface="Times New Roman"/>
              </a:rPr>
              <a:t>INDUSTRY</a:t>
            </a:r>
            <a:r>
              <a:rPr lang="en-US" altLang="zh-CN" sz="2000" spc="-69" dirty="0">
                <a:solidFill>
                  <a:srgbClr val="81FEFE"/>
                </a:solidFill>
                <a:cs typeface="Times New Roman"/>
              </a:rPr>
              <a:t> </a:t>
            </a:r>
            <a:r>
              <a:rPr lang="en-US" altLang="zh-CN" sz="2000" spc="-110" dirty="0">
                <a:solidFill>
                  <a:srgbClr val="81FEFE"/>
                </a:solidFill>
                <a:ea typeface="Times New Roman"/>
              </a:rPr>
              <a:t>4.0</a:t>
            </a:r>
            <a:r>
              <a:rPr lang="en-US" altLang="zh-CN" sz="2000" spc="-75" dirty="0">
                <a:solidFill>
                  <a:srgbClr val="81FEFE"/>
                </a:solidFill>
                <a:cs typeface="Times New Roman"/>
              </a:rPr>
              <a:t> </a:t>
            </a:r>
            <a:r>
              <a:rPr lang="en-US" altLang="zh-CN" sz="2000" spc="-145" dirty="0">
                <a:solidFill>
                  <a:srgbClr val="81FEFE"/>
                </a:solidFill>
                <a:ea typeface="Times New Roman"/>
              </a:rPr>
              <a:t>IN</a:t>
            </a:r>
            <a:r>
              <a:rPr lang="en-US" altLang="zh-CN" sz="2000" dirty="0">
                <a:solidFill>
                  <a:srgbClr val="81FEFE"/>
                </a:solidFill>
                <a:cs typeface="Times New Roman"/>
              </a:rPr>
              <a:t> </a:t>
            </a:r>
            <a:br>
              <a:rPr dirty="0"/>
            </a:br>
            <a:r>
              <a:rPr lang="en-US" altLang="zh-CN" sz="2000" spc="-184" dirty="0">
                <a:solidFill>
                  <a:srgbClr val="81FEFE"/>
                </a:solidFill>
                <a:ea typeface="Times New Roman"/>
              </a:rPr>
              <a:t>VOCATIONAL</a:t>
            </a:r>
            <a:r>
              <a:rPr lang="en-US" altLang="zh-CN" sz="2000" spc="-69" dirty="0">
                <a:solidFill>
                  <a:srgbClr val="81FEFE"/>
                </a:solidFill>
                <a:cs typeface="Times New Roman"/>
              </a:rPr>
              <a:t> </a:t>
            </a:r>
            <a:r>
              <a:rPr lang="en-US" altLang="zh-CN" sz="2000" spc="-184" dirty="0">
                <a:solidFill>
                  <a:srgbClr val="81FEFE"/>
                </a:solidFill>
                <a:ea typeface="Times New Roman"/>
              </a:rPr>
              <a:t>EDUCATION</a:t>
            </a:r>
            <a:r>
              <a:rPr lang="en-US" altLang="zh-CN" sz="2000" spc="-75" dirty="0">
                <a:solidFill>
                  <a:srgbClr val="81FEFE"/>
                </a:solidFill>
                <a:cs typeface="Times New Roman"/>
              </a:rPr>
              <a:t> </a:t>
            </a:r>
            <a:r>
              <a:rPr lang="en-US" altLang="zh-CN" sz="2000" spc="-195" dirty="0">
                <a:solidFill>
                  <a:srgbClr val="81FEFE"/>
                </a:solidFill>
                <a:ea typeface="Times New Roman"/>
              </a:rPr>
              <a:t>AND</a:t>
            </a:r>
            <a:r>
              <a:rPr lang="en-US" altLang="zh-CN" sz="2000" spc="-80" dirty="0">
                <a:solidFill>
                  <a:srgbClr val="81FEFE"/>
                </a:solidFill>
                <a:cs typeface="Times New Roman"/>
              </a:rPr>
              <a:t> </a:t>
            </a:r>
            <a:r>
              <a:rPr lang="en-US" altLang="zh-CN" sz="2000" spc="-170" dirty="0">
                <a:solidFill>
                  <a:srgbClr val="81FEFE"/>
                </a:solidFill>
                <a:ea typeface="Times New Roman"/>
              </a:rPr>
              <a:t>TRAINING</a:t>
            </a:r>
          </a:p>
          <a:p>
            <a:pPr>
              <a:lnSpc>
                <a:spcPts val="1000"/>
              </a:lnSpc>
            </a:pPr>
            <a:endParaRPr lang="en-US" dirty="0"/>
          </a:p>
          <a:p>
            <a:pPr>
              <a:lnSpc>
                <a:spcPts val="1000"/>
              </a:lnSpc>
            </a:pPr>
            <a:endParaRPr lang="en-US" dirty="0"/>
          </a:p>
          <a:p>
            <a:pPr>
              <a:lnSpc>
                <a:spcPts val="1675"/>
              </a:lnSpc>
            </a:pPr>
            <a:endParaRPr lang="en-US" dirty="0"/>
          </a:p>
          <a:p>
            <a:pPr marL="118236" hangingPunct="0">
              <a:lnSpc>
                <a:spcPct val="95416"/>
              </a:lnSpc>
            </a:pPr>
            <a:r>
              <a:rPr lang="en-US" altLang="zh-CN" sz="2400" b="1" spc="-104" dirty="0" err="1">
                <a:solidFill>
                  <a:schemeClr val="bg1"/>
                </a:solidFill>
                <a:ea typeface="Times New Roman"/>
              </a:rPr>
              <a:t>Trainingsmodul</a:t>
            </a:r>
            <a:r>
              <a:rPr lang="en-US" altLang="zh-CN" sz="2400" b="1" spc="-104" dirty="0">
                <a:solidFill>
                  <a:schemeClr val="bg1"/>
                </a:solidFill>
                <a:ea typeface="Times New Roman"/>
              </a:rPr>
              <a:t> </a:t>
            </a:r>
            <a:r>
              <a:rPr lang="en-US" altLang="zh-CN" sz="2400" b="1" spc="-104" dirty="0" err="1">
                <a:solidFill>
                  <a:schemeClr val="bg1"/>
                </a:solidFill>
                <a:ea typeface="Times New Roman"/>
              </a:rPr>
              <a:t>für</a:t>
            </a:r>
            <a:r>
              <a:rPr lang="en-US" altLang="zh-CN" sz="2400" b="1" spc="-104" dirty="0">
                <a:solidFill>
                  <a:schemeClr val="bg1"/>
                </a:solidFill>
                <a:ea typeface="Times New Roman"/>
              </a:rPr>
              <a:t> Lerner </a:t>
            </a:r>
            <a:br>
              <a:rPr dirty="0">
                <a:solidFill>
                  <a:schemeClr val="bg1"/>
                </a:solidFill>
              </a:rPr>
            </a:br>
            <a:r>
              <a:rPr lang="en-US" sz="2400" spc="-65" dirty="0">
                <a:solidFill>
                  <a:schemeClr val="bg1"/>
                </a:solidFill>
              </a:rPr>
              <a:t>Modul C: </a:t>
            </a:r>
          </a:p>
          <a:p>
            <a:pPr marL="118236" hangingPunct="0">
              <a:lnSpc>
                <a:spcPct val="95416"/>
              </a:lnSpc>
            </a:pPr>
            <a:r>
              <a:rPr lang="en-US" sz="2400" spc="-65" dirty="0" err="1">
                <a:solidFill>
                  <a:schemeClr val="bg1"/>
                </a:solidFill>
              </a:rPr>
              <a:t>Aktueller</a:t>
            </a:r>
            <a:r>
              <a:rPr lang="en-US" sz="2400" spc="-65" dirty="0">
                <a:solidFill>
                  <a:schemeClr val="bg1"/>
                </a:solidFill>
              </a:rPr>
              <a:t> Status und </a:t>
            </a:r>
            <a:r>
              <a:rPr lang="en-US" sz="2400" spc="-65" dirty="0" err="1">
                <a:solidFill>
                  <a:schemeClr val="bg1"/>
                </a:solidFill>
              </a:rPr>
              <a:t>zukünftige</a:t>
            </a:r>
            <a:r>
              <a:rPr lang="en-US" sz="2400" spc="-65" dirty="0">
                <a:solidFill>
                  <a:schemeClr val="bg1"/>
                </a:solidFill>
              </a:rPr>
              <a:t> </a:t>
            </a:r>
            <a:r>
              <a:rPr lang="en-US" sz="2400" spc="-65" dirty="0" err="1">
                <a:solidFill>
                  <a:schemeClr val="bg1"/>
                </a:solidFill>
              </a:rPr>
              <a:t>Entwicklungen</a:t>
            </a:r>
            <a:r>
              <a:rPr lang="en-US" sz="2400" spc="-65" dirty="0">
                <a:solidFill>
                  <a:schemeClr val="bg1"/>
                </a:solidFill>
              </a:rPr>
              <a:t> </a:t>
            </a:r>
          </a:p>
          <a:p>
            <a:pPr marL="118236" hangingPunct="0">
              <a:lnSpc>
                <a:spcPct val="95416"/>
              </a:lnSpc>
            </a:pPr>
            <a:r>
              <a:rPr lang="en-US" altLang="zh-CN" spc="-65" dirty="0" err="1">
                <a:solidFill>
                  <a:schemeClr val="bg1"/>
                </a:solidFill>
                <a:ea typeface="Times New Roman"/>
              </a:rPr>
              <a:t>Emphasys</a:t>
            </a:r>
            <a:r>
              <a:rPr lang="en-US" altLang="zh-CN" spc="-65" dirty="0">
                <a:solidFill>
                  <a:schemeClr val="bg1"/>
                </a:solidFill>
                <a:ea typeface="Times New Roman"/>
              </a:rPr>
              <a:t> Centre</a:t>
            </a:r>
          </a:p>
          <a:p>
            <a:pPr>
              <a:lnSpc>
                <a:spcPts val="1000"/>
              </a:lnSpc>
            </a:pPr>
            <a:endParaRPr lang="en-US" dirty="0"/>
          </a:p>
          <a:p>
            <a:pPr>
              <a:lnSpc>
                <a:spcPts val="1405"/>
              </a:lnSpc>
            </a:pPr>
            <a:endParaRPr lang="en-US" dirty="0"/>
          </a:p>
          <a:p>
            <a:pPr>
              <a:lnSpc>
                <a:spcPts val="1405"/>
              </a:lnSpc>
            </a:pPr>
            <a:endParaRPr lang="en-US" dirty="0"/>
          </a:p>
          <a:p>
            <a:pPr marL="972947" indent="-25908" hangingPunct="0">
              <a:lnSpc>
                <a:spcPct val="95833"/>
              </a:lnSpc>
            </a:pPr>
            <a:r>
              <a:rPr lang="en-US" altLang="zh-CN" sz="1100" spc="-25"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European</a:t>
            </a:r>
            <a:r>
              <a:rPr lang="en-US" altLang="zh-CN" sz="1100" spc="-10" dirty="0">
                <a:solidFill>
                  <a:srgbClr val="FEFEFE"/>
                </a:solidFill>
                <a:cs typeface="Times New Roman"/>
              </a:rPr>
              <a:t> </a:t>
            </a:r>
            <a:r>
              <a:rPr lang="en-US" altLang="zh-CN" sz="1100" spc="-20" dirty="0">
                <a:solidFill>
                  <a:srgbClr val="FEFEFE"/>
                </a:solidFill>
                <a:ea typeface="Times New Roman"/>
              </a:rPr>
              <a:t>Commission</a:t>
            </a:r>
            <a:r>
              <a:rPr lang="en-US" altLang="zh-CN" sz="1100" spc="-10" dirty="0">
                <a:solidFill>
                  <a:srgbClr val="FEFEFE"/>
                </a:solidFill>
                <a:cs typeface="Times New Roman"/>
              </a:rPr>
              <a:t> </a:t>
            </a:r>
            <a:r>
              <a:rPr lang="en-US" altLang="zh-CN" sz="1100" spc="-20" dirty="0">
                <a:solidFill>
                  <a:srgbClr val="FEFEFE"/>
                </a:solidFill>
                <a:ea typeface="Times New Roman"/>
              </a:rPr>
              <a:t>support</a:t>
            </a:r>
            <a:r>
              <a:rPr lang="en-US" altLang="zh-CN" sz="1100" spc="-10" dirty="0">
                <a:solidFill>
                  <a:srgbClr val="FEFEFE"/>
                </a:solidFill>
                <a:cs typeface="Times New Roman"/>
              </a:rPr>
              <a:t> </a:t>
            </a:r>
            <a:r>
              <a:rPr lang="en-US" altLang="zh-CN" sz="1100" spc="-20" dirty="0">
                <a:solidFill>
                  <a:srgbClr val="FEFEFE"/>
                </a:solidFill>
                <a:ea typeface="Times New Roman"/>
              </a:rPr>
              <a:t>for</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production</a:t>
            </a:r>
            <a:r>
              <a:rPr lang="en-US" altLang="zh-CN" sz="1100" spc="-10" dirty="0">
                <a:solidFill>
                  <a:srgbClr val="FEFEFE"/>
                </a:solidFill>
                <a:cs typeface="Times New Roman"/>
              </a:rPr>
              <a:t> </a:t>
            </a:r>
            <a:r>
              <a:rPr lang="en-US" altLang="zh-CN" sz="1100" spc="-10"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this</a:t>
            </a:r>
            <a:r>
              <a:rPr lang="en-US" altLang="zh-CN" sz="1100" spc="-15" dirty="0">
                <a:solidFill>
                  <a:srgbClr val="FEFEFE"/>
                </a:solidFill>
                <a:cs typeface="Times New Roman"/>
              </a:rPr>
              <a:t> </a:t>
            </a:r>
            <a:r>
              <a:rPr lang="en-US" altLang="zh-CN" sz="1100" spc="-20" dirty="0">
                <a:solidFill>
                  <a:srgbClr val="FEFEFE"/>
                </a:solidFill>
                <a:ea typeface="Times New Roman"/>
              </a:rPr>
              <a:t>publication</a:t>
            </a:r>
            <a:r>
              <a:rPr lang="en-US" altLang="zh-CN" sz="1100" spc="-10" dirty="0">
                <a:solidFill>
                  <a:srgbClr val="FEFEFE"/>
                </a:solidFill>
                <a:cs typeface="Times New Roman"/>
              </a:rPr>
              <a:t> </a:t>
            </a:r>
            <a:r>
              <a:rPr lang="en-US" altLang="zh-CN" sz="1100" spc="-15" dirty="0">
                <a:solidFill>
                  <a:srgbClr val="FEFEFE"/>
                </a:solidFill>
                <a:ea typeface="Times New Roman"/>
              </a:rPr>
              <a:t>does</a:t>
            </a:r>
            <a:r>
              <a:rPr lang="en-US" altLang="zh-CN" sz="1100" spc="-10" dirty="0">
                <a:solidFill>
                  <a:srgbClr val="FEFEFE"/>
                </a:solidFill>
                <a:cs typeface="Times New Roman"/>
              </a:rPr>
              <a:t> </a:t>
            </a:r>
            <a:r>
              <a:rPr lang="en-US" altLang="zh-CN" sz="1100" spc="-20" dirty="0">
                <a:solidFill>
                  <a:srgbClr val="FEFEFE"/>
                </a:solidFill>
                <a:ea typeface="Times New Roman"/>
              </a:rPr>
              <a:t>not</a:t>
            </a:r>
            <a:r>
              <a:rPr lang="en-US" altLang="zh-CN" sz="1100" spc="-10" dirty="0">
                <a:solidFill>
                  <a:srgbClr val="FEFEFE"/>
                </a:solidFill>
                <a:cs typeface="Times New Roman"/>
              </a:rPr>
              <a:t> </a:t>
            </a:r>
            <a:r>
              <a:rPr lang="en-US" altLang="zh-CN" sz="1100" spc="-15" dirty="0">
                <a:solidFill>
                  <a:srgbClr val="FEFEFE"/>
                </a:solidFill>
                <a:ea typeface="Times New Roman"/>
              </a:rPr>
              <a:t>constitute</a:t>
            </a:r>
            <a:r>
              <a:rPr lang="en-US" altLang="zh-CN" sz="1100" spc="-15" dirty="0">
                <a:solidFill>
                  <a:srgbClr val="FEFEFE"/>
                </a:solidFill>
                <a:cs typeface="Times New Roman"/>
              </a:rPr>
              <a:t> </a:t>
            </a:r>
            <a:r>
              <a:rPr lang="en-US" altLang="zh-CN" sz="1100" spc="-30" dirty="0">
                <a:solidFill>
                  <a:srgbClr val="FEFEFE"/>
                </a:solidFill>
                <a:ea typeface="Times New Roman"/>
              </a:rPr>
              <a:t>an</a:t>
            </a:r>
            <a:r>
              <a:rPr lang="en-US" altLang="zh-CN" sz="1100" dirty="0">
                <a:solidFill>
                  <a:srgbClr val="FEFEFE"/>
                </a:solidFill>
                <a:cs typeface="Times New Roman"/>
              </a:rPr>
              <a:t> </a:t>
            </a:r>
            <a:r>
              <a:rPr lang="en-US" altLang="zh-CN" sz="1100" spc="-20" dirty="0">
                <a:solidFill>
                  <a:srgbClr val="FEFEFE"/>
                </a:solidFill>
                <a:ea typeface="Times New Roman"/>
              </a:rPr>
              <a:t>endorsement</a:t>
            </a:r>
            <a:r>
              <a:rPr lang="en-US" altLang="zh-CN" sz="1100" spc="-5" dirty="0">
                <a:solidFill>
                  <a:srgbClr val="FEFEFE"/>
                </a:solidFill>
                <a:cs typeface="Times New Roman"/>
              </a:rPr>
              <a:t> </a:t>
            </a:r>
            <a:r>
              <a:rPr lang="en-US" altLang="zh-CN" sz="1100" spc="-10"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contents</a:t>
            </a:r>
            <a:r>
              <a:rPr lang="en-US" altLang="zh-CN" sz="1100" spc="-10" dirty="0">
                <a:solidFill>
                  <a:srgbClr val="FEFEFE"/>
                </a:solidFill>
                <a:cs typeface="Times New Roman"/>
              </a:rPr>
              <a:t> </a:t>
            </a:r>
            <a:r>
              <a:rPr lang="en-US" altLang="zh-CN" sz="1100" spc="-20" dirty="0">
                <a:solidFill>
                  <a:srgbClr val="FEFEFE"/>
                </a:solidFill>
                <a:ea typeface="Times New Roman"/>
              </a:rPr>
              <a:t>which</a:t>
            </a:r>
            <a:r>
              <a:rPr lang="en-US" altLang="zh-CN" sz="1100" spc="-10" dirty="0">
                <a:solidFill>
                  <a:srgbClr val="FEFEFE"/>
                </a:solidFill>
                <a:cs typeface="Times New Roman"/>
              </a:rPr>
              <a:t> </a:t>
            </a:r>
            <a:r>
              <a:rPr lang="en-US" altLang="zh-CN" sz="1100" spc="-15" dirty="0">
                <a:solidFill>
                  <a:srgbClr val="FEFEFE"/>
                </a:solidFill>
                <a:ea typeface="Times New Roman"/>
              </a:rPr>
              <a:t>reflects</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views</a:t>
            </a:r>
            <a:r>
              <a:rPr lang="en-US" altLang="zh-CN" sz="1100" spc="-10" dirty="0">
                <a:solidFill>
                  <a:srgbClr val="FEFEFE"/>
                </a:solidFill>
                <a:cs typeface="Times New Roman"/>
              </a:rPr>
              <a:t> </a:t>
            </a:r>
            <a:r>
              <a:rPr lang="en-US" altLang="zh-CN" sz="1100" spc="-15" dirty="0">
                <a:solidFill>
                  <a:srgbClr val="FEFEFE"/>
                </a:solidFill>
                <a:ea typeface="Times New Roman"/>
              </a:rPr>
              <a:t>only</a:t>
            </a:r>
            <a:r>
              <a:rPr lang="en-US" altLang="zh-CN" sz="1100" spc="-10"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authors,</a:t>
            </a:r>
            <a:r>
              <a:rPr lang="en-US" altLang="zh-CN" sz="1100" spc="-10" dirty="0">
                <a:solidFill>
                  <a:srgbClr val="FEFEFE"/>
                </a:solidFill>
                <a:cs typeface="Times New Roman"/>
              </a:rPr>
              <a:t> </a:t>
            </a:r>
            <a:r>
              <a:rPr lang="en-US" altLang="zh-CN" sz="1100" spc="-25" dirty="0">
                <a:solidFill>
                  <a:srgbClr val="FEFEFE"/>
                </a:solidFill>
                <a:ea typeface="Times New Roman"/>
              </a:rPr>
              <a:t>and</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5" dirty="0">
                <a:solidFill>
                  <a:srgbClr val="FEFEFE"/>
                </a:solidFill>
                <a:cs typeface="Times New Roman"/>
              </a:rPr>
              <a:t> </a:t>
            </a:r>
            <a:r>
              <a:rPr lang="en-US" altLang="zh-CN" sz="1100" spc="-20" dirty="0">
                <a:solidFill>
                  <a:srgbClr val="FEFEFE"/>
                </a:solidFill>
                <a:ea typeface="Times New Roman"/>
              </a:rPr>
              <a:t>Commission</a:t>
            </a:r>
          </a:p>
          <a:p>
            <a:pPr marL="0" indent="834263">
              <a:lnSpc>
                <a:spcPct val="100000"/>
              </a:lnSpc>
            </a:pPr>
            <a:r>
              <a:rPr lang="en-US" altLang="zh-CN" sz="1100" dirty="0">
                <a:solidFill>
                  <a:srgbClr val="FEFEFE"/>
                </a:solidFill>
                <a:ea typeface="Times New Roman"/>
              </a:rPr>
              <a:t>cannot</a:t>
            </a:r>
            <a:r>
              <a:rPr lang="en-US" altLang="zh-CN" sz="1100" spc="-20"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held</a:t>
            </a:r>
            <a:r>
              <a:rPr lang="en-US" altLang="zh-CN" sz="1100" spc="-20" dirty="0">
                <a:solidFill>
                  <a:srgbClr val="FEFEFE"/>
                </a:solidFill>
                <a:cs typeface="Times New Roman"/>
              </a:rPr>
              <a:t> </a:t>
            </a:r>
            <a:r>
              <a:rPr lang="en-US" altLang="zh-CN" sz="1100" dirty="0">
                <a:solidFill>
                  <a:srgbClr val="FEFEFE"/>
                </a:solidFill>
                <a:ea typeface="Times New Roman"/>
              </a:rPr>
              <a:t>responsible</a:t>
            </a:r>
            <a:r>
              <a:rPr lang="en-US" altLang="zh-CN" sz="1100" spc="-25" dirty="0">
                <a:solidFill>
                  <a:srgbClr val="FEFEFE"/>
                </a:solidFill>
                <a:cs typeface="Times New Roman"/>
              </a:rPr>
              <a:t> </a:t>
            </a:r>
            <a:r>
              <a:rPr lang="en-US" altLang="zh-CN" sz="1100" dirty="0">
                <a:solidFill>
                  <a:srgbClr val="FEFEFE"/>
                </a:solidFill>
                <a:ea typeface="Times New Roman"/>
              </a:rPr>
              <a:t>for</a:t>
            </a:r>
            <a:r>
              <a:rPr lang="en-US" altLang="zh-CN" sz="1100" spc="-20" dirty="0">
                <a:solidFill>
                  <a:srgbClr val="FEFEFE"/>
                </a:solidFill>
                <a:cs typeface="Times New Roman"/>
              </a:rPr>
              <a:t> </a:t>
            </a:r>
            <a:r>
              <a:rPr lang="en-US" altLang="zh-CN" sz="1100" dirty="0">
                <a:solidFill>
                  <a:srgbClr val="FEFEFE"/>
                </a:solidFill>
                <a:ea typeface="Times New Roman"/>
              </a:rPr>
              <a:t>any</a:t>
            </a:r>
            <a:r>
              <a:rPr lang="en-US" altLang="zh-CN" sz="1100" spc="-25" dirty="0">
                <a:solidFill>
                  <a:srgbClr val="FEFEFE"/>
                </a:solidFill>
                <a:cs typeface="Times New Roman"/>
              </a:rPr>
              <a:t> </a:t>
            </a:r>
            <a:r>
              <a:rPr lang="en-US" altLang="zh-CN" sz="1100" dirty="0">
                <a:solidFill>
                  <a:srgbClr val="FEFEFE"/>
                </a:solidFill>
                <a:ea typeface="Times New Roman"/>
              </a:rPr>
              <a:t>use</a:t>
            </a:r>
            <a:r>
              <a:rPr lang="en-US" altLang="zh-CN" sz="1100" spc="-20" dirty="0">
                <a:solidFill>
                  <a:srgbClr val="FEFEFE"/>
                </a:solidFill>
                <a:cs typeface="Times New Roman"/>
              </a:rPr>
              <a:t> </a:t>
            </a:r>
            <a:r>
              <a:rPr lang="en-US" altLang="zh-CN" sz="1100" dirty="0">
                <a:solidFill>
                  <a:srgbClr val="FEFEFE"/>
                </a:solidFill>
                <a:ea typeface="Times New Roman"/>
              </a:rPr>
              <a:t>which</a:t>
            </a:r>
            <a:r>
              <a:rPr lang="en-US" altLang="zh-CN" sz="1100" spc="-25" dirty="0">
                <a:solidFill>
                  <a:srgbClr val="FEFEFE"/>
                </a:solidFill>
                <a:cs typeface="Times New Roman"/>
              </a:rPr>
              <a:t> </a:t>
            </a:r>
            <a:r>
              <a:rPr lang="en-US" altLang="zh-CN" sz="1100" dirty="0">
                <a:solidFill>
                  <a:srgbClr val="FEFEFE"/>
                </a:solidFill>
                <a:ea typeface="Times New Roman"/>
              </a:rPr>
              <a:t>may</a:t>
            </a:r>
            <a:r>
              <a:rPr lang="en-US" altLang="zh-CN" sz="1100" spc="-20"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made</a:t>
            </a:r>
            <a:r>
              <a:rPr lang="en-US" altLang="zh-CN" sz="1100" spc="-20" dirty="0">
                <a:solidFill>
                  <a:srgbClr val="FEFEFE"/>
                </a:solidFill>
                <a:cs typeface="Times New Roman"/>
              </a:rPr>
              <a:t> </a:t>
            </a:r>
            <a:r>
              <a:rPr lang="en-US" altLang="zh-CN" sz="1100" dirty="0">
                <a:solidFill>
                  <a:srgbClr val="FEFEFE"/>
                </a:solidFill>
                <a:ea typeface="Times New Roman"/>
              </a:rPr>
              <a:t>of</a:t>
            </a:r>
            <a:r>
              <a:rPr lang="en-US" altLang="zh-CN" sz="1100" spc="-25" dirty="0">
                <a:solidFill>
                  <a:srgbClr val="FEFEFE"/>
                </a:solidFill>
                <a:cs typeface="Times New Roman"/>
              </a:rPr>
              <a:t> </a:t>
            </a:r>
            <a:r>
              <a:rPr lang="en-US" altLang="zh-CN" sz="1100" dirty="0">
                <a:solidFill>
                  <a:srgbClr val="FEFEFE"/>
                </a:solidFill>
                <a:ea typeface="Times New Roman"/>
              </a:rPr>
              <a:t>the</a:t>
            </a:r>
            <a:r>
              <a:rPr lang="en-US" altLang="zh-CN" sz="1100" spc="-20" dirty="0">
                <a:solidFill>
                  <a:srgbClr val="FEFEFE"/>
                </a:solidFill>
                <a:cs typeface="Times New Roman"/>
              </a:rPr>
              <a:t> </a:t>
            </a:r>
            <a:r>
              <a:rPr lang="en-US" altLang="zh-CN" sz="1100" dirty="0">
                <a:solidFill>
                  <a:srgbClr val="FEFEFE"/>
                </a:solidFill>
                <a:ea typeface="Times New Roman"/>
              </a:rPr>
              <a:t>information</a:t>
            </a:r>
            <a:r>
              <a:rPr lang="en-US" altLang="zh-CN" sz="1100" spc="-25" dirty="0">
                <a:solidFill>
                  <a:srgbClr val="FEFEFE"/>
                </a:solidFill>
                <a:cs typeface="Times New Roman"/>
              </a:rPr>
              <a:t> </a:t>
            </a:r>
            <a:r>
              <a:rPr lang="en-US" altLang="zh-CN" sz="1100" dirty="0">
                <a:solidFill>
                  <a:srgbClr val="FEFEFE"/>
                </a:solidFill>
                <a:ea typeface="Times New Roman"/>
              </a:rPr>
              <a:t>contained</a:t>
            </a:r>
            <a:r>
              <a:rPr lang="en-US" altLang="zh-CN" sz="1100" spc="-25" dirty="0">
                <a:solidFill>
                  <a:srgbClr val="FEFEFE"/>
                </a:solidFill>
                <a:cs typeface="Times New Roman"/>
              </a:rPr>
              <a:t> </a:t>
            </a:r>
            <a:r>
              <a:rPr lang="en-US" altLang="zh-CN" sz="1100" dirty="0">
                <a:solidFill>
                  <a:srgbClr val="FEFEFE"/>
                </a:solidFill>
                <a:ea typeface="Times New Roman"/>
              </a:rPr>
              <a:t>therein</a:t>
            </a:r>
            <a:r>
              <a:rPr lang="en-US" altLang="zh-CN" sz="1100" dirty="0">
                <a:solidFill>
                  <a:srgbClr val="FEFEFE"/>
                </a:solidFill>
                <a:latin typeface="Times New Roman"/>
                <a:ea typeface="Times New Roman"/>
              </a:rPr>
              <a:t>.</a:t>
            </a:r>
            <a:endParaRPr lang="en-US" altLang="zh-CN" sz="1200" dirty="0">
              <a:solidFill>
                <a:srgbClr val="FEFEFE"/>
              </a:solidFill>
              <a:latin typeface="Times New Roman"/>
              <a:ea typeface="Times New Roman"/>
            </a:endParaRPr>
          </a:p>
        </p:txBody>
      </p:sp>
      <p:sp>
        <p:nvSpPr>
          <p:cNvPr id="4" name="Foliennummernplatzhalter 3"/>
          <p:cNvSpPr>
            <a:spLocks noGrp="1"/>
          </p:cNvSpPr>
          <p:nvPr>
            <p:ph type="sldNum" sz="quarter" idx="12"/>
          </p:nvPr>
        </p:nvSpPr>
        <p:spPr/>
        <p:txBody>
          <a:bodyPr/>
          <a:lstStyle/>
          <a:p>
            <a:fld id="{186AF604-6CBA-6F4A-A6F6-26E48A4D0EE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10</a:t>
            </a:fld>
            <a:endParaRPr lang="en-US"/>
          </a:p>
        </p:txBody>
      </p:sp>
      <p:sp>
        <p:nvSpPr>
          <p:cNvPr id="6" name="Rectangle 5"/>
          <p:cNvSpPr/>
          <p:nvPr/>
        </p:nvSpPr>
        <p:spPr>
          <a:xfrm>
            <a:off x="883554" y="924144"/>
            <a:ext cx="9063507" cy="584775"/>
          </a:xfrm>
          <a:prstGeom prst="rect">
            <a:avLst/>
          </a:prstGeom>
        </p:spPr>
        <p:txBody>
          <a:bodyPr wrap="none">
            <a:spAutoFit/>
          </a:bodyPr>
          <a:lstStyle/>
          <a:p>
            <a:r>
              <a:rPr lang="en-US" sz="3200" b="1" dirty="0">
                <a:solidFill>
                  <a:schemeClr val="bg1"/>
                </a:solidFill>
              </a:rPr>
              <a:t>3.1 Artificial Intelligence – </a:t>
            </a:r>
            <a:r>
              <a:rPr lang="en-US" sz="3200" b="1" dirty="0" err="1">
                <a:solidFill>
                  <a:schemeClr val="bg1"/>
                </a:solidFill>
              </a:rPr>
              <a:t>Künstliche</a:t>
            </a:r>
            <a:r>
              <a:rPr lang="en-US" sz="3200" b="1" dirty="0">
                <a:solidFill>
                  <a:schemeClr val="bg1"/>
                </a:solidFill>
              </a:rPr>
              <a:t> </a:t>
            </a:r>
            <a:r>
              <a:rPr lang="en-US" sz="3200" b="1" dirty="0" err="1">
                <a:solidFill>
                  <a:schemeClr val="bg1"/>
                </a:solidFill>
              </a:rPr>
              <a:t>Intelligenz</a:t>
            </a:r>
            <a:r>
              <a:rPr lang="en-US" sz="3200" b="1" dirty="0">
                <a:solidFill>
                  <a:schemeClr val="bg1"/>
                </a:solidFill>
              </a:rPr>
              <a:t> (KI)</a:t>
            </a:r>
            <a:endParaRPr lang="en-GB" sz="3200" b="1" dirty="0">
              <a:solidFill>
                <a:schemeClr val="bg1"/>
              </a:solidFill>
            </a:endParaRPr>
          </a:p>
        </p:txBody>
      </p:sp>
      <p:sp>
        <p:nvSpPr>
          <p:cNvPr id="7" name="Rectangle 6"/>
          <p:cNvSpPr/>
          <p:nvPr/>
        </p:nvSpPr>
        <p:spPr>
          <a:xfrm>
            <a:off x="875659" y="1720840"/>
            <a:ext cx="6734509" cy="3970318"/>
          </a:xfrm>
          <a:prstGeom prst="rect">
            <a:avLst/>
          </a:prstGeom>
        </p:spPr>
        <p:txBody>
          <a:bodyPr wrap="square">
            <a:spAutoFit/>
          </a:bodyPr>
          <a:lstStyle/>
          <a:p>
            <a:r>
              <a:rPr lang="de-DE" dirty="0">
                <a:solidFill>
                  <a:schemeClr val="bg1"/>
                </a:solidFill>
              </a:rPr>
              <a:t>Zyperns Ziele: </a:t>
            </a:r>
          </a:p>
          <a:p>
            <a:endParaRPr lang="de-DE" dirty="0">
              <a:solidFill>
                <a:schemeClr val="bg1"/>
              </a:solidFill>
            </a:endParaRPr>
          </a:p>
          <a:p>
            <a:pPr marL="285750" indent="-285750">
              <a:buFont typeface="Arial" panose="020B0604020202020204" pitchFamily="34" charset="0"/>
              <a:buChar char="•"/>
            </a:pPr>
            <a:r>
              <a:rPr lang="de-DE" dirty="0">
                <a:solidFill>
                  <a:schemeClr val="bg1"/>
                </a:solidFill>
              </a:rPr>
              <a:t>Erstellung von Programmen zur Förderung und Entwicklung von KI-Technologie in allen Organisationen (Akademiker, Öffentlichkeit, breitere Öffentlichkeit, lokale Regierungen, Privat- und Unternehmen)</a:t>
            </a:r>
          </a:p>
          <a:p>
            <a:pPr marL="285750" indent="-285750">
              <a:buFont typeface="Arial" panose="020B0604020202020204" pitchFamily="34" charset="0"/>
              <a:buChar char="•"/>
            </a:pPr>
            <a:r>
              <a:rPr lang="de-DE" dirty="0">
                <a:solidFill>
                  <a:schemeClr val="bg1"/>
                </a:solidFill>
              </a:rPr>
              <a:t>Anreicherung und Interoperabilität der verfügbaren Daten in Zypern</a:t>
            </a:r>
          </a:p>
          <a:p>
            <a:pPr marL="285750" indent="-285750">
              <a:buFont typeface="Arial" panose="020B0604020202020204" pitchFamily="34" charset="0"/>
              <a:buChar char="•"/>
            </a:pPr>
            <a:r>
              <a:rPr lang="de-DE" dirty="0">
                <a:solidFill>
                  <a:schemeClr val="bg1"/>
                </a:solidFill>
              </a:rPr>
              <a:t>Modernisierung des Bildungssystems</a:t>
            </a:r>
          </a:p>
          <a:p>
            <a:pPr marL="285750" indent="-285750">
              <a:buFont typeface="Arial" panose="020B0604020202020204" pitchFamily="34" charset="0"/>
              <a:buChar char="•"/>
            </a:pPr>
            <a:r>
              <a:rPr lang="de-DE" dirty="0">
                <a:solidFill>
                  <a:schemeClr val="bg1"/>
                </a:solidFill>
              </a:rPr>
              <a:t>Erweiterung der Fähigkeiten von KI-Experten und der Humanressourcen von Organisationen und Unternehmen</a:t>
            </a:r>
          </a:p>
          <a:p>
            <a:pPr marL="285750" indent="-285750">
              <a:buFont typeface="Arial" panose="020B0604020202020204" pitchFamily="34" charset="0"/>
              <a:buChar char="•"/>
            </a:pPr>
            <a:r>
              <a:rPr lang="de-DE" dirty="0">
                <a:solidFill>
                  <a:schemeClr val="bg1"/>
                </a:solidFill>
              </a:rPr>
              <a:t>Entwicklung einer moralischen und zuverlässigen KI</a:t>
            </a:r>
          </a:p>
          <a:p>
            <a:pPr marL="285750" indent="-285750">
              <a:buFont typeface="Arial" panose="020B0604020202020204" pitchFamily="34" charset="0"/>
              <a:buChar char="•"/>
            </a:pPr>
            <a:r>
              <a:rPr lang="de-DE" dirty="0">
                <a:solidFill>
                  <a:schemeClr val="bg1"/>
                </a:solidFill>
              </a:rPr>
              <a:t>Aufbau der internationalen Zusammenarbeit durch die "Beteiligung Zyperns an Programmen der EU und anderer Länder"</a:t>
            </a:r>
            <a:endParaRPr lang="en-GB" dirty="0">
              <a:solidFill>
                <a:schemeClr val="bg1"/>
              </a:solidFill>
            </a:endParaRPr>
          </a:p>
        </p:txBody>
      </p:sp>
      <p:pic>
        <p:nvPicPr>
          <p:cNvPr id="9" name="Grafik 8">
            <a:extLst>
              <a:ext uri="{FF2B5EF4-FFF2-40B4-BE49-F238E27FC236}">
                <a16:creationId xmlns:a16="http://schemas.microsoft.com/office/drawing/2014/main" id="{99593AF6-8756-4A55-A5E6-0C1AC1F20E6A}"/>
              </a:ext>
            </a:extLst>
          </p:cNvPr>
          <p:cNvPicPr>
            <a:picLocks noChangeAspect="1"/>
          </p:cNvPicPr>
          <p:nvPr/>
        </p:nvPicPr>
        <p:blipFill>
          <a:blip r:embed="rId3"/>
          <a:stretch>
            <a:fillRect/>
          </a:stretch>
        </p:blipFill>
        <p:spPr>
          <a:xfrm>
            <a:off x="8044178" y="2400406"/>
            <a:ext cx="3436095" cy="2389133"/>
          </a:xfrm>
          <a:prstGeom prst="rect">
            <a:avLst/>
          </a:prstGeom>
        </p:spPr>
      </p:pic>
      <p:sp>
        <p:nvSpPr>
          <p:cNvPr id="11" name="Rechteck 10">
            <a:extLst>
              <a:ext uri="{FF2B5EF4-FFF2-40B4-BE49-F238E27FC236}">
                <a16:creationId xmlns:a16="http://schemas.microsoft.com/office/drawing/2014/main" id="{82482FB6-FDF0-4112-8BA2-CACFBE299927}"/>
              </a:ext>
            </a:extLst>
          </p:cNvPr>
          <p:cNvSpPr/>
          <p:nvPr/>
        </p:nvSpPr>
        <p:spPr>
          <a:xfrm>
            <a:off x="7763070" y="5853426"/>
            <a:ext cx="3782518" cy="400110"/>
          </a:xfrm>
          <a:prstGeom prst="rect">
            <a:avLst/>
          </a:prstGeom>
        </p:spPr>
        <p:txBody>
          <a:bodyPr wrap="square">
            <a:spAutoFit/>
          </a:bodyPr>
          <a:lstStyle/>
          <a:p>
            <a:r>
              <a:rPr lang="en-US" sz="1000" u="sng" dirty="0" err="1">
                <a:solidFill>
                  <a:schemeClr val="bg1"/>
                </a:solidFill>
                <a:hlinkClick r:id="rId4">
                  <a:extLst>
                    <a:ext uri="{A12FA001-AC4F-418D-AE19-62706E023703}">
                      <ahyp:hlinkClr xmlns:ahyp="http://schemas.microsoft.com/office/drawing/2018/hyperlinkcolor" val="tx"/>
                    </a:ext>
                  </a:extLst>
                </a:hlinkClick>
              </a:rPr>
              <a:t>Pixabay</a:t>
            </a:r>
            <a:r>
              <a:rPr lang="en-US" sz="1000" u="sng" dirty="0">
                <a:solidFill>
                  <a:schemeClr val="bg1"/>
                </a:solidFill>
                <a:hlinkClick r:id="rId4">
                  <a:extLst>
                    <a:ext uri="{A12FA001-AC4F-418D-AE19-62706E023703}">
                      <ahyp:hlinkClr xmlns:ahyp="http://schemas.microsoft.com/office/drawing/2018/hyperlinkcolor" val="tx"/>
                    </a:ext>
                  </a:extLst>
                </a:hlinkClick>
              </a:rPr>
              <a:t> License</a:t>
            </a:r>
            <a:r>
              <a:rPr lang="en-US" sz="1000" dirty="0">
                <a:solidFill>
                  <a:schemeClr val="bg1"/>
                </a:solidFill>
              </a:rPr>
              <a:t> Free for commercial use // No attribution required </a:t>
            </a:r>
            <a:r>
              <a:rPr lang="de-DE" sz="1000" dirty="0">
                <a:solidFill>
                  <a:schemeClr val="bg1"/>
                </a:solidFill>
              </a:rPr>
              <a:t> // https://pixabay.com/photos/earth-internet-globalisation-2254769/</a:t>
            </a:r>
          </a:p>
        </p:txBody>
      </p:sp>
    </p:spTree>
    <p:extLst>
      <p:ext uri="{BB962C8B-B14F-4D97-AF65-F5344CB8AC3E}">
        <p14:creationId xmlns:p14="http://schemas.microsoft.com/office/powerpoint/2010/main" val="413714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pic>
        <p:nvPicPr>
          <p:cNvPr id="9" name="Content Placeholder 8">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1199" y="2714839"/>
            <a:ext cx="8229600" cy="2543509"/>
          </a:xfrm>
        </p:spPr>
      </p:pic>
      <p:sp>
        <p:nvSpPr>
          <p:cNvPr id="4" name="Slide Number Placeholder 3"/>
          <p:cNvSpPr>
            <a:spLocks noGrp="1"/>
          </p:cNvSpPr>
          <p:nvPr>
            <p:ph type="sldNum" sz="quarter" idx="12"/>
          </p:nvPr>
        </p:nvSpPr>
        <p:spPr/>
        <p:txBody>
          <a:bodyPr/>
          <a:lstStyle/>
          <a:p>
            <a:fld id="{186AF604-6CBA-6F4A-A6F6-26E48A4D0EE4}" type="slidenum">
              <a:rPr lang="en-US" smtClean="0"/>
              <a:t>11</a:t>
            </a:fld>
            <a:endParaRPr lang="en-US"/>
          </a:p>
        </p:txBody>
      </p:sp>
      <p:sp>
        <p:nvSpPr>
          <p:cNvPr id="6"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800" dirty="0">
                <a:solidFill>
                  <a:schemeClr val="tx1"/>
                </a:solidFill>
              </a:rPr>
              <a:t>Aufgaben</a:t>
            </a:r>
          </a:p>
        </p:txBody>
      </p:sp>
      <p:sp>
        <p:nvSpPr>
          <p:cNvPr id="7" name="Rectangle 6"/>
          <p:cNvSpPr/>
          <p:nvPr/>
        </p:nvSpPr>
        <p:spPr>
          <a:xfrm>
            <a:off x="4908384" y="1268289"/>
            <a:ext cx="1589922" cy="1077218"/>
          </a:xfrm>
          <a:prstGeom prst="rect">
            <a:avLst/>
          </a:prstGeom>
        </p:spPr>
        <p:txBody>
          <a:bodyPr wrap="none">
            <a:spAutoFit/>
          </a:bodyPr>
          <a:lstStyle/>
          <a:p>
            <a:pPr algn="ctr"/>
            <a:r>
              <a:rPr lang="en-US" sz="3200" b="1" dirty="0">
                <a:solidFill>
                  <a:schemeClr val="bg1"/>
                </a:solidFill>
              </a:rPr>
              <a:t>Aufgabe</a:t>
            </a:r>
            <a:br>
              <a:rPr lang="en-US" sz="3200" b="1" dirty="0">
                <a:solidFill>
                  <a:schemeClr val="bg1"/>
                </a:solidFill>
              </a:rPr>
            </a:br>
            <a:endParaRPr lang="en-US" sz="3200" b="1" dirty="0">
              <a:solidFill>
                <a:schemeClr val="bg1"/>
              </a:solidFill>
            </a:endParaRPr>
          </a:p>
        </p:txBody>
      </p:sp>
      <p:sp>
        <p:nvSpPr>
          <p:cNvPr id="8" name="Rectangle 7"/>
          <p:cNvSpPr/>
          <p:nvPr/>
        </p:nvSpPr>
        <p:spPr>
          <a:xfrm>
            <a:off x="4593760" y="4889016"/>
            <a:ext cx="3004477" cy="369332"/>
          </a:xfrm>
          <a:prstGeom prst="rect">
            <a:avLst/>
          </a:prstGeom>
        </p:spPr>
        <p:txBody>
          <a:bodyPr wrap="none">
            <a:spAutoFit/>
          </a:bodyPr>
          <a:lstStyle/>
          <a:p>
            <a:r>
              <a:rPr lang="en-GB" dirty="0">
                <a:hlinkClick r:id="rId3"/>
              </a:rPr>
              <a:t>https://h5p.org/node/879425</a:t>
            </a:r>
            <a:endParaRPr lang="en-GB" dirty="0"/>
          </a:p>
        </p:txBody>
      </p:sp>
    </p:spTree>
    <p:extLst>
      <p:ext uri="{BB962C8B-B14F-4D97-AF65-F5344CB8AC3E}">
        <p14:creationId xmlns:p14="http://schemas.microsoft.com/office/powerpoint/2010/main" val="176505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12</a:t>
            </a:fld>
            <a:endParaRPr lang="en-US"/>
          </a:p>
        </p:txBody>
      </p:sp>
      <p:sp>
        <p:nvSpPr>
          <p:cNvPr id="6" name="Rectangle 5"/>
          <p:cNvSpPr/>
          <p:nvPr/>
        </p:nvSpPr>
        <p:spPr>
          <a:xfrm>
            <a:off x="924705" y="1212071"/>
            <a:ext cx="4639796" cy="584775"/>
          </a:xfrm>
          <a:prstGeom prst="rect">
            <a:avLst/>
          </a:prstGeom>
        </p:spPr>
        <p:txBody>
          <a:bodyPr wrap="none">
            <a:spAutoFit/>
          </a:bodyPr>
          <a:lstStyle/>
          <a:p>
            <a:r>
              <a:rPr lang="en-US" sz="3200" b="1" dirty="0">
                <a:solidFill>
                  <a:schemeClr val="bg1"/>
                </a:solidFill>
              </a:rPr>
              <a:t>3.2 </a:t>
            </a:r>
            <a:r>
              <a:rPr lang="en-US" sz="3200" b="1" dirty="0" err="1">
                <a:solidFill>
                  <a:schemeClr val="bg1"/>
                </a:solidFill>
              </a:rPr>
              <a:t>Blockchain</a:t>
            </a:r>
            <a:r>
              <a:rPr lang="en-US" sz="3200" b="1" dirty="0">
                <a:solidFill>
                  <a:schemeClr val="bg1"/>
                </a:solidFill>
              </a:rPr>
              <a:t> Technology</a:t>
            </a:r>
            <a:endParaRPr lang="en-GB" sz="3200" b="1" dirty="0">
              <a:solidFill>
                <a:schemeClr val="bg1"/>
              </a:solidFill>
            </a:endParaRPr>
          </a:p>
        </p:txBody>
      </p:sp>
      <p:sp>
        <p:nvSpPr>
          <p:cNvPr id="7" name="Rectangle 6"/>
          <p:cNvSpPr/>
          <p:nvPr/>
        </p:nvSpPr>
        <p:spPr>
          <a:xfrm>
            <a:off x="924705" y="2042129"/>
            <a:ext cx="9600226" cy="2862322"/>
          </a:xfrm>
          <a:prstGeom prst="rect">
            <a:avLst/>
          </a:prstGeom>
        </p:spPr>
        <p:txBody>
          <a:bodyPr wrap="square">
            <a:spAutoFit/>
          </a:bodyPr>
          <a:lstStyle/>
          <a:p>
            <a:pPr algn="just"/>
            <a:r>
              <a:rPr lang="de-DE" dirty="0">
                <a:solidFill>
                  <a:schemeClr val="bg1"/>
                </a:solidFill>
              </a:rPr>
              <a:t>Zypern hat sich einen wohlverdienten Ruf als Land für die Erbringung hochwertiger Finanzdienstleistungen erworben. Dieser Sektor befindet sich derzeit in einem raschen Wandel mit vielen langfristigen Folgen der neuen und sich abzeichnenden Technologien und sozioökonomischen Trends. Diese Transformation verändert tatsächlich die Marktstrukturen und bietet sowohl traditionellen, als auch neuen Unternehmen die Möglichkeit, innovative Produkte und Dienstleistungen zu schaffen, die Veränderungen in der Branche herbeiführen. </a:t>
            </a:r>
          </a:p>
          <a:p>
            <a:pPr algn="just"/>
            <a:endParaRPr lang="de-DE" dirty="0">
              <a:solidFill>
                <a:schemeClr val="bg1"/>
              </a:solidFill>
            </a:endParaRPr>
          </a:p>
          <a:p>
            <a:pPr algn="just"/>
            <a:r>
              <a:rPr lang="de-DE" dirty="0">
                <a:solidFill>
                  <a:schemeClr val="bg1"/>
                </a:solidFill>
              </a:rPr>
              <a:t>Neue Technologien sind eine einzigartige Chance für die Transformation / Reform des Nationalprodukts, da Zypern eines der führenden Innovations- und Entwicklungszentren der Welt, mit einer starken technologischen Infrastruktur und einem innovativen Rechtsrahmen, sein kann.</a:t>
            </a:r>
          </a:p>
        </p:txBody>
      </p:sp>
    </p:spTree>
    <p:extLst>
      <p:ext uri="{BB962C8B-B14F-4D97-AF65-F5344CB8AC3E}">
        <p14:creationId xmlns:p14="http://schemas.microsoft.com/office/powerpoint/2010/main" val="296784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pic>
        <p:nvPicPr>
          <p:cNvPr id="9" name="Content Placeholder 8">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1200" y="2952960"/>
            <a:ext cx="8229600" cy="2331720"/>
          </a:xfrm>
        </p:spPr>
      </p:pic>
      <p:sp>
        <p:nvSpPr>
          <p:cNvPr id="4" name="Slide Number Placeholder 3"/>
          <p:cNvSpPr>
            <a:spLocks noGrp="1"/>
          </p:cNvSpPr>
          <p:nvPr>
            <p:ph type="sldNum" sz="quarter" idx="12"/>
          </p:nvPr>
        </p:nvSpPr>
        <p:spPr/>
        <p:txBody>
          <a:bodyPr/>
          <a:lstStyle/>
          <a:p>
            <a:fld id="{186AF604-6CBA-6F4A-A6F6-26E48A4D0EE4}" type="slidenum">
              <a:rPr lang="en-US" smtClean="0"/>
              <a:t>13</a:t>
            </a:fld>
            <a:endParaRPr lang="en-US"/>
          </a:p>
        </p:txBody>
      </p:sp>
      <p:sp>
        <p:nvSpPr>
          <p:cNvPr id="6"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800" dirty="0">
                <a:solidFill>
                  <a:schemeClr val="tx1"/>
                </a:solidFill>
              </a:rPr>
              <a:t>Aufgaben</a:t>
            </a:r>
          </a:p>
        </p:txBody>
      </p:sp>
      <p:sp>
        <p:nvSpPr>
          <p:cNvPr id="8" name="Rectangle 7"/>
          <p:cNvSpPr/>
          <p:nvPr/>
        </p:nvSpPr>
        <p:spPr>
          <a:xfrm>
            <a:off x="5016202" y="1268289"/>
            <a:ext cx="1374287" cy="1077218"/>
          </a:xfrm>
          <a:prstGeom prst="rect">
            <a:avLst/>
          </a:prstGeom>
        </p:spPr>
        <p:txBody>
          <a:bodyPr wrap="none">
            <a:spAutoFit/>
          </a:bodyPr>
          <a:lstStyle/>
          <a:p>
            <a:pPr algn="ctr"/>
            <a:r>
              <a:rPr lang="en-US" sz="3200" b="1" dirty="0" err="1">
                <a:solidFill>
                  <a:schemeClr val="bg1"/>
                </a:solidFill>
              </a:rPr>
              <a:t>Aufage</a:t>
            </a:r>
            <a:br>
              <a:rPr lang="en-US" sz="3200" b="1" dirty="0">
                <a:solidFill>
                  <a:schemeClr val="bg1"/>
                </a:solidFill>
              </a:rPr>
            </a:br>
            <a:endParaRPr lang="en-US" sz="3200" b="1" dirty="0">
              <a:solidFill>
                <a:schemeClr val="bg1"/>
              </a:solidFill>
            </a:endParaRPr>
          </a:p>
        </p:txBody>
      </p:sp>
      <p:sp>
        <p:nvSpPr>
          <p:cNvPr id="10" name="Rectangle 9"/>
          <p:cNvSpPr/>
          <p:nvPr/>
        </p:nvSpPr>
        <p:spPr>
          <a:xfrm>
            <a:off x="4495439" y="4915348"/>
            <a:ext cx="3004477" cy="369332"/>
          </a:xfrm>
          <a:prstGeom prst="rect">
            <a:avLst/>
          </a:prstGeom>
        </p:spPr>
        <p:txBody>
          <a:bodyPr wrap="none">
            <a:spAutoFit/>
          </a:bodyPr>
          <a:lstStyle/>
          <a:p>
            <a:r>
              <a:rPr lang="en-GB" dirty="0">
                <a:hlinkClick r:id="rId3"/>
              </a:rPr>
              <a:t>https://h5p.org/node/879436</a:t>
            </a:r>
            <a:endParaRPr lang="en-GB" dirty="0"/>
          </a:p>
        </p:txBody>
      </p:sp>
    </p:spTree>
    <p:extLst>
      <p:ext uri="{BB962C8B-B14F-4D97-AF65-F5344CB8AC3E}">
        <p14:creationId xmlns:p14="http://schemas.microsoft.com/office/powerpoint/2010/main" val="27957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14</a:t>
            </a:fld>
            <a:endParaRPr lang="en-US"/>
          </a:p>
        </p:txBody>
      </p:sp>
      <p:sp>
        <p:nvSpPr>
          <p:cNvPr id="6" name="Rectangle 5"/>
          <p:cNvSpPr/>
          <p:nvPr/>
        </p:nvSpPr>
        <p:spPr>
          <a:xfrm>
            <a:off x="924705" y="1212071"/>
            <a:ext cx="3845155" cy="584775"/>
          </a:xfrm>
          <a:prstGeom prst="rect">
            <a:avLst/>
          </a:prstGeom>
        </p:spPr>
        <p:txBody>
          <a:bodyPr wrap="none">
            <a:spAutoFit/>
          </a:bodyPr>
          <a:lstStyle/>
          <a:p>
            <a:r>
              <a:rPr lang="en-US" sz="3200" b="1" dirty="0">
                <a:solidFill>
                  <a:schemeClr val="bg1"/>
                </a:solidFill>
              </a:rPr>
              <a:t>4. </a:t>
            </a:r>
            <a:r>
              <a:rPr lang="en-US" sz="3200" b="1" dirty="0" err="1">
                <a:solidFill>
                  <a:schemeClr val="bg1"/>
                </a:solidFill>
              </a:rPr>
              <a:t>Zusammenfassung</a:t>
            </a:r>
            <a:r>
              <a:rPr lang="en-US" sz="3200" b="1" dirty="0">
                <a:solidFill>
                  <a:schemeClr val="bg1"/>
                </a:solidFill>
              </a:rPr>
              <a:t> </a:t>
            </a:r>
            <a:endParaRPr lang="en-GB" sz="3200" b="1" dirty="0">
              <a:solidFill>
                <a:schemeClr val="bg1"/>
              </a:solidFill>
            </a:endParaRPr>
          </a:p>
        </p:txBody>
      </p:sp>
      <p:sp>
        <p:nvSpPr>
          <p:cNvPr id="7" name="Rectangle 6"/>
          <p:cNvSpPr/>
          <p:nvPr/>
        </p:nvSpPr>
        <p:spPr>
          <a:xfrm>
            <a:off x="924705" y="2131754"/>
            <a:ext cx="9908136" cy="1754326"/>
          </a:xfrm>
          <a:prstGeom prst="rect">
            <a:avLst/>
          </a:prstGeom>
        </p:spPr>
        <p:txBody>
          <a:bodyPr wrap="square">
            <a:spAutoFit/>
          </a:bodyPr>
          <a:lstStyle/>
          <a:p>
            <a:r>
              <a:rPr lang="de-DE" dirty="0">
                <a:solidFill>
                  <a:schemeClr val="bg1"/>
                </a:solidFill>
              </a:rPr>
              <a:t>Obwohl Zypern während der Wirtschaftskrise 2013 einen großen Rückschlag erlitten hat, scheint es eine langsame, aber stetige Entwicklung in Bezug auf seine mobile Breitbandversorgung, Konnektivität und Beiträge zur Bildung zu geben.</a:t>
            </a:r>
          </a:p>
          <a:p>
            <a:endParaRPr lang="de-DE" dirty="0">
              <a:solidFill>
                <a:schemeClr val="bg1"/>
              </a:solidFill>
            </a:endParaRPr>
          </a:p>
          <a:p>
            <a:r>
              <a:rPr lang="de-DE" dirty="0">
                <a:solidFill>
                  <a:schemeClr val="bg1"/>
                </a:solidFill>
              </a:rPr>
              <a:t>Zu seinen zukünftigen Plänen, die im Land umgesetzt werden sollen, gehören Künstliche Intelligenz und Blockchain-Technologien genauso, wie bereits etablierte, qualitativ hochwertige Finanzdienstleistungen.</a:t>
            </a:r>
          </a:p>
        </p:txBody>
      </p:sp>
    </p:spTree>
    <p:extLst>
      <p:ext uri="{BB962C8B-B14F-4D97-AF65-F5344CB8AC3E}">
        <p14:creationId xmlns:p14="http://schemas.microsoft.com/office/powerpoint/2010/main" val="422545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242247" y="1086837"/>
            <a:ext cx="8913974" cy="936154"/>
          </a:xfrm>
          <a:prstGeom prst="rect">
            <a:avLst/>
          </a:prstGeom>
          <a:noFill/>
        </p:spPr>
        <p:txBody>
          <a:bodyPr wrap="square" lIns="0" tIns="0" rIns="0" bIns="0" rtlCol="0">
            <a:spAutoFit/>
          </a:bodyPr>
          <a:lstStyle/>
          <a:p>
            <a:pPr marL="0">
              <a:lnSpc>
                <a:spcPct val="100000"/>
              </a:lnSpc>
            </a:pPr>
            <a:r>
              <a:rPr lang="en-US" altLang="zh-CN" sz="3600" dirty="0" err="1">
                <a:solidFill>
                  <a:srgbClr val="FEFEFE"/>
                </a:solidFill>
                <a:ea typeface="Times New Roman"/>
              </a:rPr>
              <a:t>Referenzen</a:t>
            </a:r>
            <a:endParaRPr lang="en-US" altLang="zh-CN" sz="360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242247" y="1755832"/>
            <a:ext cx="9494078" cy="496739"/>
          </a:xfrm>
          <a:prstGeom prst="rect">
            <a:avLst/>
          </a:prstGeom>
          <a:noFill/>
        </p:spPr>
        <p:txBody>
          <a:bodyPr wrap="square" lIns="0" tIns="0" rIns="0" bIns="0" rtlCol="0">
            <a:spAutoFit/>
          </a:bodyPr>
          <a:lstStyle/>
          <a:p>
            <a:pPr>
              <a:lnSpc>
                <a:spcPct val="150000"/>
              </a:lnSpc>
            </a:pPr>
            <a:endParaRPr lang="en-US" altLang="zh-CN" sz="2400" b="1" spc="-15"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15</a:t>
            </a:fld>
            <a:endParaRPr lang="en-US" sz="1800" dirty="0">
              <a:solidFill>
                <a:schemeClr val="bg1"/>
              </a:solidFill>
            </a:endParaRPr>
          </a:p>
        </p:txBody>
      </p:sp>
      <p:sp>
        <p:nvSpPr>
          <p:cNvPr id="7" name="Rechteck 6">
            <a:extLst>
              <a:ext uri="{FF2B5EF4-FFF2-40B4-BE49-F238E27FC236}">
                <a16:creationId xmlns:a16="http://schemas.microsoft.com/office/drawing/2014/main" id="{6D2BEFEC-2D70-4C1E-81C3-D051583B7851}"/>
              </a:ext>
            </a:extLst>
          </p:cNvPr>
          <p:cNvSpPr/>
          <p:nvPr/>
        </p:nvSpPr>
        <p:spPr>
          <a:xfrm>
            <a:off x="876762" y="1755832"/>
            <a:ext cx="10438476" cy="4832092"/>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bg1"/>
                </a:solidFill>
              </a:rPr>
              <a:t>Monitoring progress in national initiatives on </a:t>
            </a:r>
            <a:r>
              <a:rPr lang="en-US" sz="1400" dirty="0" err="1">
                <a:solidFill>
                  <a:schemeClr val="bg1"/>
                </a:solidFill>
              </a:rPr>
              <a:t>digitising</a:t>
            </a:r>
            <a:r>
              <a:rPr lang="en-US" sz="1400" dirty="0">
                <a:solidFill>
                  <a:schemeClr val="bg1"/>
                </a:solidFill>
              </a:rPr>
              <a:t> industry  for Cyprus, By VVA Economics and Policy &amp; WIK  Consult, July 2019 - </a:t>
            </a:r>
            <a:r>
              <a:rPr lang="en-GB" sz="1400" dirty="0">
                <a:solidFill>
                  <a:schemeClr val="bg1"/>
                </a:solidFill>
                <a:hlinkClick r:id="rId3">
                  <a:extLst>
                    <a:ext uri="{A12FA001-AC4F-418D-AE19-62706E023703}">
                      <ahyp:hlinkClr xmlns:ahyp="http://schemas.microsoft.com/office/drawing/2018/hyperlinkcolor" val="tx"/>
                    </a:ext>
                  </a:extLst>
                </a:hlinkClick>
              </a:rPr>
              <a:t>https://ec.europa.eu/information_society/newsroom/image/document/2019-32/country_report_-_cyprus_-_final_2019_0D322D64-DDF7-AC6E-D1E61A12F0FD2A0D_61231.pdf</a:t>
            </a:r>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Shaping Europe’s digital future, Cyprus - </a:t>
            </a:r>
            <a:r>
              <a:rPr lang="en-GB" sz="1400" dirty="0">
                <a:solidFill>
                  <a:schemeClr val="bg1"/>
                </a:solidFill>
                <a:hlinkClick r:id="rId4">
                  <a:extLst>
                    <a:ext uri="{A12FA001-AC4F-418D-AE19-62706E023703}">
                      <ahyp:hlinkClr xmlns:ahyp="http://schemas.microsoft.com/office/drawing/2018/hyperlinkcolor" val="tx"/>
                    </a:ext>
                  </a:extLst>
                </a:hlinkClick>
              </a:rPr>
              <a:t>https://ec.europa.eu/digital-single-market/en/scoreboard/cyprus</a:t>
            </a:r>
            <a:endParaRPr lang="en-GB" sz="1400" dirty="0">
              <a:solidFill>
                <a:schemeClr val="bg1"/>
              </a:solidFill>
            </a:endParaRPr>
          </a:p>
          <a:p>
            <a:pPr marL="285750" indent="-285750">
              <a:buFont typeface="Arial" panose="020B0604020202020204" pitchFamily="34" charset="0"/>
              <a:buChar char="•"/>
            </a:pPr>
            <a:r>
              <a:rPr lang="en-US" sz="1400" dirty="0">
                <a:solidFill>
                  <a:schemeClr val="bg1"/>
                </a:solidFill>
              </a:rPr>
              <a:t>Digital Economy and Society Index (DESI) 2019 Country Report Cyprus - </a:t>
            </a:r>
            <a:r>
              <a:rPr lang="en-GB" sz="1400" dirty="0">
                <a:solidFill>
                  <a:schemeClr val="bg1"/>
                </a:solidFill>
                <a:hlinkClick r:id="rId5">
                  <a:extLst>
                    <a:ext uri="{A12FA001-AC4F-418D-AE19-62706E023703}">
                      <ahyp:hlinkClr xmlns:ahyp="http://schemas.microsoft.com/office/drawing/2018/hyperlinkcolor" val="tx"/>
                    </a:ext>
                  </a:extLst>
                </a:hlinkClick>
              </a:rPr>
              <a:t>https://ec.europa.eu/digital-single-market/en/news/digital-economy-and-society-index-desi-2019</a:t>
            </a:r>
            <a:endParaRPr lang="en-GB" sz="1400" dirty="0">
              <a:solidFill>
                <a:schemeClr val="bg1"/>
              </a:solidFill>
            </a:endParaRPr>
          </a:p>
          <a:p>
            <a:pPr marL="285750" indent="-285750">
              <a:buFont typeface="Arial" panose="020B0604020202020204" pitchFamily="34" charset="0"/>
              <a:buChar char="•"/>
            </a:pPr>
            <a:r>
              <a:rPr lang="en-US" sz="1400" dirty="0">
                <a:solidFill>
                  <a:schemeClr val="bg1"/>
                </a:solidFill>
              </a:rPr>
              <a:t>CYPRUS research &amp; Innovation STRATEGY FRAMEWORK </a:t>
            </a:r>
            <a:r>
              <a:rPr lang="en-GB" sz="1400" dirty="0">
                <a:solidFill>
                  <a:schemeClr val="bg1"/>
                </a:solidFill>
                <a:hlinkClick r:id="rId6">
                  <a:extLst>
                    <a:ext uri="{A12FA001-AC4F-418D-AE19-62706E023703}">
                      <ahyp:hlinkClr xmlns:ahyp="http://schemas.microsoft.com/office/drawing/2018/hyperlinkcolor" val="tx"/>
                    </a:ext>
                  </a:extLst>
                </a:hlinkClick>
              </a:rPr>
              <a:t>http://www.dmrid.gov.cy/dmrid/research.nsf/All/93BD79089C22336BC225853400356CCB/$file/Innovate-Cyprus-CYRI-Strategy-Framework-2019-2023-NBRI-May-2019.pdf?OpenElement</a:t>
            </a:r>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National Strategy for AI </a:t>
            </a:r>
            <a:r>
              <a:rPr lang="en-GB" sz="1400" dirty="0">
                <a:solidFill>
                  <a:schemeClr val="bg1"/>
                </a:solidFill>
                <a:hlinkClick r:id="rId7">
                  <a:extLst>
                    <a:ext uri="{A12FA001-AC4F-418D-AE19-62706E023703}">
                      <ahyp:hlinkClr xmlns:ahyp="http://schemas.microsoft.com/office/drawing/2018/hyperlinkcolor" val="tx"/>
                    </a:ext>
                  </a:extLst>
                </a:hlinkClick>
              </a:rPr>
              <a:t>http://www.dmrid.gov.cy/dmrid/research.nsf/All/AEA3A781A72928B0C22585340035382E/$file/%CE%95%CE%B8%CE%BD%CE%B9%CE%BA%CE%AE%20%CE%A3%CF%84%CF%81%CE%B1%CF%84%CE%B7%CE%B3%CE%B9%CE%BA%CE%AE%20%CE%A4%CE%9D.pdf?OpenElement</a:t>
            </a:r>
            <a:endParaRPr lang="en-GB" sz="1400" dirty="0">
              <a:solidFill>
                <a:schemeClr val="bg1"/>
              </a:solidFill>
            </a:endParaRPr>
          </a:p>
          <a:p>
            <a:pPr marL="285750" indent="-285750">
              <a:buFont typeface="Arial" panose="020B0604020202020204" pitchFamily="34" charset="0"/>
              <a:buChar char="•"/>
            </a:pPr>
            <a:r>
              <a:rPr lang="en-GB" sz="1400" dirty="0" err="1">
                <a:solidFill>
                  <a:schemeClr val="bg1"/>
                </a:solidFill>
              </a:rPr>
              <a:t>Blockchain</a:t>
            </a:r>
            <a:r>
              <a:rPr lang="en-GB" sz="1400" dirty="0">
                <a:solidFill>
                  <a:schemeClr val="bg1"/>
                </a:solidFill>
              </a:rPr>
              <a:t> Technology for Cyprus </a:t>
            </a:r>
            <a:r>
              <a:rPr lang="en-GB" sz="1400" dirty="0">
                <a:solidFill>
                  <a:schemeClr val="bg1"/>
                </a:solidFill>
                <a:hlinkClick r:id="rId8">
                  <a:extLst>
                    <a:ext uri="{A12FA001-AC4F-418D-AE19-62706E023703}">
                      <ahyp:hlinkClr xmlns:ahyp="http://schemas.microsoft.com/office/drawing/2018/hyperlinkcolor" val="tx"/>
                    </a:ext>
                  </a:extLst>
                </a:hlinkClick>
              </a:rPr>
              <a:t>http://www.dmrid.gov.cy/dmrid/research.nsf/All/95B7E7F124267A18C2258534003560C1/$file/%CE%95%CE%B8%CE%BD%CE%B9%CE%BA%CE%B7%20%CE%A3%CF%84%CF%81%CE%B1%CF%84%CE%B7%CE%B3%CE%B9%CE%BA%CE%B7%20%CE%B3%CE%B9%CE%B1%20%CF%84%CE%BF%20Blockchain.pdf?OpenElement</a:t>
            </a:r>
            <a:endParaRPr lang="en-GB" sz="1400" dirty="0">
              <a:solidFill>
                <a:schemeClr val="bg1"/>
              </a:solidFill>
              <a:ea typeface="Calibri" panose="020F0502020204030204" pitchFamily="34" charset="0"/>
            </a:endParaRPr>
          </a:p>
          <a:p>
            <a:endParaRPr lang="en-GB" sz="1400" dirty="0">
              <a:solidFill>
                <a:schemeClr val="bg1"/>
              </a:solidFill>
            </a:endParaRPr>
          </a:p>
          <a:p>
            <a:r>
              <a:rPr lang="en-GB" sz="1400" dirty="0">
                <a:solidFill>
                  <a:schemeClr val="bg1"/>
                </a:solidFill>
              </a:rPr>
              <a:t>YouTube:</a:t>
            </a:r>
          </a:p>
          <a:p>
            <a:pPr marL="285750" indent="-285750">
              <a:buFont typeface="Arial" panose="020B0604020202020204" pitchFamily="34" charset="0"/>
              <a:buChar char="•"/>
            </a:pPr>
            <a:r>
              <a:rPr lang="en-GB" sz="1400" dirty="0">
                <a:solidFill>
                  <a:schemeClr val="bg1"/>
                </a:solidFill>
                <a:hlinkClick r:id="rId9">
                  <a:extLst>
                    <a:ext uri="{A12FA001-AC4F-418D-AE19-62706E023703}">
                      <ahyp:hlinkClr xmlns:ahyp="http://schemas.microsoft.com/office/drawing/2018/hyperlinkcolor" val="tx"/>
                    </a:ext>
                  </a:extLst>
                </a:hlinkClick>
              </a:rPr>
              <a:t>https://www.youtube.com/watch?v=v1NApExY6Rs</a:t>
            </a: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endParaRPr lang="de-DE" sz="1400" dirty="0">
              <a:solidFill>
                <a:schemeClr val="bg1"/>
              </a:solidFill>
            </a:endParaRPr>
          </a:p>
        </p:txBody>
      </p:sp>
    </p:spTree>
    <p:extLst>
      <p:ext uri="{BB962C8B-B14F-4D97-AF65-F5344CB8AC3E}">
        <p14:creationId xmlns:p14="http://schemas.microsoft.com/office/powerpoint/2010/main" val="106384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5"/>
          <p:cNvPicPr>
            <a:picLocks noChangeAspect="1"/>
          </p:cNvPicPr>
          <p:nvPr/>
        </p:nvPicPr>
        <p:blipFill>
          <a:blip r:embed="rId2"/>
          <a:stretch>
            <a:fillRect/>
          </a:stretch>
        </p:blipFill>
        <p:spPr>
          <a:xfrm>
            <a:off x="0" y="10680"/>
            <a:ext cx="12192000" cy="6858000"/>
          </a:xfrm>
          <a:prstGeom prst="rect">
            <a:avLst/>
          </a:prstGeom>
        </p:spPr>
      </p:pic>
      <p:sp>
        <p:nvSpPr>
          <p:cNvPr id="2" name="TextBox 45"/>
          <p:cNvSpPr txBox="1"/>
          <p:nvPr/>
        </p:nvSpPr>
        <p:spPr>
          <a:xfrm>
            <a:off x="1010411" y="1168003"/>
            <a:ext cx="1781076" cy="487680"/>
          </a:xfrm>
          <a:prstGeom prst="rect">
            <a:avLst/>
          </a:prstGeom>
          <a:noFill/>
        </p:spPr>
        <p:txBody>
          <a:bodyPr wrap="square" lIns="0" tIns="0" rIns="0" bIns="0" rtlCol="0">
            <a:spAutoFit/>
          </a:bodyPr>
          <a:lstStyle/>
          <a:p>
            <a:pPr marL="0">
              <a:lnSpc>
                <a:spcPct val="100000"/>
              </a:lnSpc>
            </a:pPr>
            <a:r>
              <a:rPr lang="en-US" altLang="zh-CN" sz="3200" spc="-304" dirty="0">
                <a:solidFill>
                  <a:srgbClr val="FEFEFE"/>
                </a:solidFill>
                <a:latin typeface="+mj-lt"/>
                <a:ea typeface="Times New Roman"/>
              </a:rPr>
              <a:t>CONT</a:t>
            </a:r>
            <a:r>
              <a:rPr lang="en-US" altLang="zh-CN" sz="3200" spc="-295" dirty="0">
                <a:solidFill>
                  <a:srgbClr val="FEFEFE"/>
                </a:solidFill>
                <a:latin typeface="+mj-lt"/>
                <a:ea typeface="Times New Roman"/>
              </a:rPr>
              <a:t>ACT</a:t>
            </a:r>
          </a:p>
        </p:txBody>
      </p:sp>
      <p:sp>
        <p:nvSpPr>
          <p:cNvPr id="46" name="TextBox 46"/>
          <p:cNvSpPr txBox="1"/>
          <p:nvPr/>
        </p:nvSpPr>
        <p:spPr>
          <a:xfrm>
            <a:off x="1001267" y="3358490"/>
            <a:ext cx="3639559" cy="2521203"/>
          </a:xfrm>
          <a:prstGeom prst="rect">
            <a:avLst/>
          </a:prstGeom>
          <a:noFill/>
          <a:ln>
            <a:noFill/>
          </a:ln>
        </p:spPr>
        <p:txBody>
          <a:bodyPr wrap="square" lIns="0" tIns="0" rIns="0" bIns="0" rtlCol="0">
            <a:spAutoFit/>
          </a:bodyPr>
          <a:lstStyle/>
          <a:p>
            <a:pPr marL="0">
              <a:lnSpc>
                <a:spcPct val="100000"/>
              </a:lnSpc>
            </a:pPr>
            <a:r>
              <a:rPr lang="en-US" altLang="zh-CN" sz="1600" b="1" spc="-50" dirty="0">
                <a:solidFill>
                  <a:srgbClr val="FEFEFE"/>
                </a:solidFill>
                <a:ea typeface="Times New Roman"/>
              </a:rPr>
              <a:t>Universität</a:t>
            </a:r>
            <a:r>
              <a:rPr lang="en-US" altLang="zh-CN" sz="1600" b="1" spc="15" dirty="0">
                <a:solidFill>
                  <a:srgbClr val="FEFEFE"/>
                </a:solidFill>
                <a:cs typeface="Times New Roman"/>
              </a:rPr>
              <a:t> </a:t>
            </a:r>
            <a:r>
              <a:rPr lang="en-US" altLang="zh-CN" sz="1600" b="1" spc="-60" dirty="0">
                <a:solidFill>
                  <a:srgbClr val="FEFEFE"/>
                </a:solidFill>
                <a:ea typeface="Times New Roman"/>
              </a:rPr>
              <a:t>Paderborn</a:t>
            </a:r>
          </a:p>
          <a:p>
            <a:pPr marL="0" hangingPunct="0">
              <a:lnSpc>
                <a:spcPct val="99583"/>
              </a:lnSpc>
            </a:pPr>
            <a:r>
              <a:rPr lang="en-US" altLang="zh-CN" sz="1600" b="1" spc="-30" dirty="0">
                <a:solidFill>
                  <a:srgbClr val="FEFEFE"/>
                </a:solidFill>
                <a:ea typeface="Times New Roman"/>
              </a:rPr>
              <a:t>Department</a:t>
            </a:r>
            <a:r>
              <a:rPr lang="en-US" altLang="zh-CN" sz="1600" b="1" spc="-204" dirty="0">
                <a:solidFill>
                  <a:srgbClr val="FEFEFE"/>
                </a:solidFill>
                <a:cs typeface="Times New Roman"/>
              </a:rPr>
              <a:t> </a:t>
            </a:r>
            <a:r>
              <a:rPr lang="en-US" altLang="zh-CN" sz="1600" b="1" spc="-25" dirty="0">
                <a:solidFill>
                  <a:srgbClr val="FEFEFE"/>
                </a:solidFill>
                <a:ea typeface="Times New Roman"/>
              </a:rPr>
              <a:t>Wirtschaftspädagogik</a:t>
            </a:r>
            <a:r>
              <a:rPr lang="en-US" altLang="zh-CN" sz="1600" b="1" dirty="0">
                <a:solidFill>
                  <a:srgbClr val="FEFEFE"/>
                </a:solidFill>
                <a:cs typeface="Times New Roman"/>
              </a:rPr>
              <a:t> </a:t>
            </a:r>
            <a:r>
              <a:rPr lang="en-US" altLang="zh-CN" sz="1600" b="1" spc="-55" dirty="0">
                <a:solidFill>
                  <a:srgbClr val="FEFEFE"/>
                </a:solidFill>
                <a:ea typeface="Times New Roman"/>
              </a:rPr>
              <a:t>Lehrstuhl</a:t>
            </a:r>
            <a:r>
              <a:rPr lang="en-US" altLang="zh-CN" sz="1600" b="1" spc="-25" dirty="0">
                <a:solidFill>
                  <a:srgbClr val="FEFEFE"/>
                </a:solidFill>
                <a:cs typeface="Times New Roman"/>
              </a:rPr>
              <a:t> </a:t>
            </a:r>
            <a:r>
              <a:rPr lang="en-US" altLang="zh-CN" sz="1600" b="1" spc="-55" dirty="0">
                <a:solidFill>
                  <a:srgbClr val="FEFEFE"/>
                </a:solidFill>
                <a:ea typeface="Times New Roman"/>
              </a:rPr>
              <a:t>Wirtschaftspädagogik</a:t>
            </a:r>
            <a:r>
              <a:rPr lang="en-US" altLang="zh-CN" sz="1600" b="1" spc="-30" dirty="0">
                <a:solidFill>
                  <a:srgbClr val="FEFEFE"/>
                </a:solidFill>
                <a:cs typeface="Times New Roman"/>
              </a:rPr>
              <a:t> </a:t>
            </a:r>
            <a:r>
              <a:rPr lang="en-US" altLang="zh-CN" sz="1600" b="1" spc="-55" dirty="0">
                <a:solidFill>
                  <a:srgbClr val="FEFEFE"/>
                </a:solidFill>
                <a:ea typeface="Times New Roman"/>
              </a:rPr>
              <a:t>II</a:t>
            </a:r>
            <a:r>
              <a:rPr lang="en-US" altLang="zh-CN" sz="1600" b="1" dirty="0">
                <a:solidFill>
                  <a:srgbClr val="FEFEFE"/>
                </a:solidFill>
                <a:cs typeface="Times New Roman"/>
              </a:rPr>
              <a:t> </a:t>
            </a:r>
            <a:r>
              <a:rPr lang="en-US" altLang="zh-CN" sz="1600" b="1" spc="-80" dirty="0">
                <a:solidFill>
                  <a:srgbClr val="FEFEFE"/>
                </a:solidFill>
                <a:ea typeface="Times New Roman"/>
              </a:rPr>
              <a:t>Warburger</a:t>
            </a:r>
            <a:r>
              <a:rPr lang="en-US" altLang="zh-CN" sz="1600" b="1" spc="-34" dirty="0">
                <a:solidFill>
                  <a:srgbClr val="FEFEFE"/>
                </a:solidFill>
                <a:cs typeface="Times New Roman"/>
              </a:rPr>
              <a:t> </a:t>
            </a:r>
            <a:r>
              <a:rPr lang="en-US" altLang="zh-CN" sz="1600" b="1" spc="-60" dirty="0">
                <a:solidFill>
                  <a:srgbClr val="FEFEFE"/>
                </a:solidFill>
                <a:ea typeface="Times New Roman"/>
              </a:rPr>
              <a:t>Str.</a:t>
            </a:r>
            <a:r>
              <a:rPr lang="en-US" altLang="zh-CN" sz="1600" b="1" spc="-45" dirty="0">
                <a:solidFill>
                  <a:srgbClr val="FEFEFE"/>
                </a:solidFill>
                <a:cs typeface="Times New Roman"/>
              </a:rPr>
              <a:t> </a:t>
            </a:r>
            <a:r>
              <a:rPr lang="en-US" altLang="zh-CN" sz="1600" b="1" spc="-69" dirty="0">
                <a:solidFill>
                  <a:srgbClr val="FEFEFE"/>
                </a:solidFill>
                <a:ea typeface="Times New Roman"/>
              </a:rPr>
              <a:t>100</a:t>
            </a:r>
          </a:p>
          <a:p>
            <a:pPr marL="0">
              <a:lnSpc>
                <a:spcPct val="100000"/>
              </a:lnSpc>
            </a:pPr>
            <a:r>
              <a:rPr lang="en-US" altLang="zh-CN" sz="1600" b="1" spc="-25" dirty="0">
                <a:solidFill>
                  <a:srgbClr val="FEFEFE"/>
                </a:solidFill>
                <a:ea typeface="Times New Roman"/>
              </a:rPr>
              <a:t>33098</a:t>
            </a:r>
            <a:r>
              <a:rPr lang="en-US" altLang="zh-CN" sz="1600" b="1" spc="30" dirty="0">
                <a:solidFill>
                  <a:srgbClr val="FEFEFE"/>
                </a:solidFill>
                <a:cs typeface="Times New Roman"/>
              </a:rPr>
              <a:t> </a:t>
            </a:r>
            <a:r>
              <a:rPr lang="en-US" altLang="zh-CN" sz="1600" b="1" spc="-25" dirty="0">
                <a:solidFill>
                  <a:srgbClr val="FEFEFE"/>
                </a:solidFill>
                <a:ea typeface="Times New Roman"/>
              </a:rPr>
              <a:t>Paderborn</a:t>
            </a:r>
          </a:p>
          <a:p>
            <a:pPr>
              <a:lnSpc>
                <a:spcPts val="1920"/>
              </a:lnSpc>
            </a:pPr>
            <a:endParaRPr lang="en-US" dirty="0"/>
          </a:p>
          <a:p>
            <a:pPr>
              <a:lnSpc>
                <a:spcPct val="100000"/>
              </a:lnSpc>
            </a:pPr>
            <a:r>
              <a:rPr lang="en-US" altLang="zh-CN" sz="1600" b="1" dirty="0">
                <a:solidFill>
                  <a:schemeClr val="accent3"/>
                </a:solidFill>
                <a:effectLst>
                  <a:glow rad="228600">
                    <a:schemeClr val="accent3">
                      <a:satMod val="175000"/>
                      <a:alpha val="40000"/>
                    </a:schemeClr>
                  </a:glow>
                </a:effectLst>
                <a:hlinkClick r:id="rId3"/>
              </a:rPr>
              <a:t>http://digivet.eduproject.eu/</a:t>
            </a:r>
            <a:endParaRPr lang="en-US" altLang="zh-CN" sz="1600" b="1" dirty="0">
              <a:solidFill>
                <a:schemeClr val="accent3"/>
              </a:solidFill>
              <a:effectLst>
                <a:glow rad="228600">
                  <a:schemeClr val="accent3">
                    <a:satMod val="175000"/>
                    <a:alpha val="40000"/>
                  </a:schemeClr>
                </a:glow>
              </a:effectLst>
            </a:endParaRPr>
          </a:p>
          <a:p>
            <a:pPr marL="0">
              <a:lnSpc>
                <a:spcPct val="100000"/>
              </a:lnSpc>
            </a:pPr>
            <a:r>
              <a:rPr lang="en-US" altLang="zh-CN" sz="1600" b="1" spc="-15" dirty="0">
                <a:solidFill>
                  <a:srgbClr val="FEFEFE"/>
                </a:solidFill>
                <a:ea typeface="Times New Roman"/>
              </a:rPr>
              <a:t>OR</a:t>
            </a:r>
          </a:p>
          <a:p>
            <a:r>
              <a:rPr lang="en-GB" sz="1600" b="1" dirty="0">
                <a:solidFill>
                  <a:schemeClr val="accent3"/>
                </a:solidFill>
                <a:effectLst>
                  <a:glow rad="228600">
                    <a:schemeClr val="accent3">
                      <a:satMod val="175000"/>
                      <a:alpha val="40000"/>
                    </a:schemeClr>
                  </a:glow>
                </a:effectLst>
                <a:hlinkClick r:id="rId4"/>
              </a:rPr>
              <a:t>https://emphasyscentre.com/research/vet-sector/digivet/</a:t>
            </a:r>
            <a:endParaRPr lang="en-US" altLang="zh-CN" sz="1600" b="1" dirty="0">
              <a:solidFill>
                <a:schemeClr val="accent3"/>
              </a:solidFill>
              <a:effectLst>
                <a:glow rad="228600">
                  <a:schemeClr val="accent3">
                    <a:satMod val="175000"/>
                    <a:alpha val="40000"/>
                  </a:schemeClr>
                </a:glow>
              </a:effectLst>
            </a:endParaRPr>
          </a:p>
          <a:p>
            <a:pPr marL="0">
              <a:lnSpc>
                <a:spcPct val="100000"/>
              </a:lnSpc>
            </a:pPr>
            <a:endParaRPr lang="en-US" altLang="zh-CN" sz="1600" b="1" spc="-15" dirty="0">
              <a:solidFill>
                <a:srgbClr val="FEFEFE"/>
              </a:solidFill>
              <a:ea typeface="Times New Roman"/>
            </a:endParaRPr>
          </a:p>
        </p:txBody>
      </p:sp>
      <p:sp>
        <p:nvSpPr>
          <p:cNvPr id="47" name="TextBox 47"/>
          <p:cNvSpPr txBox="1"/>
          <p:nvPr/>
        </p:nvSpPr>
        <p:spPr>
          <a:xfrm>
            <a:off x="5897626" y="3439680"/>
            <a:ext cx="3944464" cy="935641"/>
          </a:xfrm>
          <a:prstGeom prst="rect">
            <a:avLst/>
          </a:prstGeom>
          <a:noFill/>
        </p:spPr>
        <p:txBody>
          <a:bodyPr wrap="square" lIns="0" tIns="0" rIns="0" bIns="0" rtlCol="0">
            <a:spAutoFit/>
          </a:bodyPr>
          <a:lstStyle/>
          <a:p>
            <a:pPr marL="0">
              <a:lnSpc>
                <a:spcPct val="100000"/>
              </a:lnSpc>
            </a:pPr>
            <a:r>
              <a:rPr lang="en-US" altLang="zh-CN" sz="1600" b="1" spc="-69" dirty="0">
                <a:solidFill>
                  <a:srgbClr val="FEFEFE"/>
                </a:solidFill>
                <a:ea typeface="Times New Roman"/>
              </a:rPr>
              <a:t>Prof.</a:t>
            </a:r>
            <a:r>
              <a:rPr lang="en-US" altLang="zh-CN" sz="1600" b="1" spc="-44" dirty="0">
                <a:solidFill>
                  <a:srgbClr val="FEFEFE"/>
                </a:solidFill>
                <a:cs typeface="Times New Roman"/>
              </a:rPr>
              <a:t> </a:t>
            </a:r>
            <a:r>
              <a:rPr lang="en-US" altLang="zh-CN" sz="1600" b="1" spc="-80" dirty="0">
                <a:solidFill>
                  <a:srgbClr val="FEFEFE"/>
                </a:solidFill>
                <a:ea typeface="Times New Roman"/>
              </a:rPr>
              <a:t>Dr.</a:t>
            </a:r>
            <a:r>
              <a:rPr lang="en-US" altLang="zh-CN" sz="1600" b="1" spc="-44" dirty="0">
                <a:solidFill>
                  <a:srgbClr val="FEFEFE"/>
                </a:solidFill>
                <a:cs typeface="Times New Roman"/>
              </a:rPr>
              <a:t> </a:t>
            </a:r>
            <a:r>
              <a:rPr lang="en-US" altLang="zh-CN" sz="1600" b="1" spc="-94" dirty="0">
                <a:solidFill>
                  <a:srgbClr val="FEFEFE"/>
                </a:solidFill>
                <a:ea typeface="Times New Roman"/>
              </a:rPr>
              <a:t>Marc</a:t>
            </a:r>
            <a:r>
              <a:rPr lang="en-US" altLang="zh-CN" sz="1600" b="1" spc="-50" dirty="0">
                <a:solidFill>
                  <a:srgbClr val="FEFEFE"/>
                </a:solidFill>
                <a:cs typeface="Times New Roman"/>
              </a:rPr>
              <a:t> </a:t>
            </a:r>
            <a:r>
              <a:rPr lang="en-US" altLang="zh-CN" sz="1600" b="1" spc="-80" dirty="0">
                <a:solidFill>
                  <a:srgbClr val="FEFEFE"/>
                </a:solidFill>
                <a:ea typeface="Times New Roman"/>
              </a:rPr>
              <a:t>Beutner</a:t>
            </a:r>
          </a:p>
          <a:p>
            <a:pPr marL="0">
              <a:lnSpc>
                <a:spcPct val="89999"/>
              </a:lnSpc>
              <a:tabLst>
                <a:tab pos="914654" algn="l"/>
              </a:tabLst>
            </a:pPr>
            <a:r>
              <a:rPr lang="en-US" altLang="zh-CN" sz="1600" spc="-139" dirty="0">
                <a:solidFill>
                  <a:srgbClr val="FEFEFE"/>
                </a:solidFill>
                <a:ea typeface="Times New Roman"/>
              </a:rPr>
              <a:t>Tel</a:t>
            </a:r>
            <a:r>
              <a:rPr lang="en-US" altLang="zh-CN" sz="1600" spc="-90" dirty="0">
                <a:solidFill>
                  <a:srgbClr val="FEFEFE"/>
                </a:solidFill>
                <a:ea typeface="Times New Roman"/>
              </a:rPr>
              <a:t>:	</a:t>
            </a:r>
            <a:r>
              <a:rPr lang="en-US" altLang="zh-CN" sz="1600" spc="85"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0" dirty="0">
                <a:solidFill>
                  <a:srgbClr val="FEFEFE"/>
                </a:solidFill>
                <a:ea typeface="Times New Roman"/>
              </a:rPr>
              <a:t>52</a:t>
            </a:r>
            <a:r>
              <a:rPr lang="en-US" altLang="zh-CN" sz="1600" spc="40" dirty="0">
                <a:solidFill>
                  <a:srgbClr val="FEFEFE"/>
                </a:solidFill>
                <a:cs typeface="Times New Roman"/>
              </a:rPr>
              <a:t> </a:t>
            </a:r>
            <a:r>
              <a:rPr lang="en-US" altLang="zh-CN" sz="1600" spc="85" dirty="0">
                <a:solidFill>
                  <a:srgbClr val="FEFEFE"/>
                </a:solidFill>
                <a:ea typeface="Times New Roman"/>
              </a:rPr>
              <a:t>51</a:t>
            </a:r>
            <a:r>
              <a:rPr lang="en-US" altLang="zh-CN" sz="1600" spc="44" dirty="0">
                <a:solidFill>
                  <a:srgbClr val="FEFEFE"/>
                </a:solidFill>
                <a:cs typeface="Times New Roman"/>
              </a:rPr>
              <a:t> </a:t>
            </a:r>
            <a:r>
              <a:rPr lang="en-US" altLang="zh-CN" sz="1600" spc="44"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23</a:t>
            </a:r>
            <a:r>
              <a:rPr lang="en-US" altLang="zh-CN" sz="1600" spc="40" dirty="0">
                <a:solidFill>
                  <a:srgbClr val="FEFEFE"/>
                </a:solidFill>
                <a:cs typeface="Times New Roman"/>
              </a:rPr>
              <a:t> </a:t>
            </a:r>
            <a:r>
              <a:rPr lang="en-US" altLang="zh-CN" sz="1600" spc="85" dirty="0">
                <a:solidFill>
                  <a:srgbClr val="FEFEFE"/>
                </a:solidFill>
                <a:ea typeface="Times New Roman"/>
              </a:rPr>
              <a:t>67</a:t>
            </a:r>
          </a:p>
          <a:p>
            <a:pPr marL="0">
              <a:lnSpc>
                <a:spcPct val="89999"/>
              </a:lnSpc>
              <a:tabLst>
                <a:tab pos="914654" algn="l"/>
              </a:tabLst>
            </a:pPr>
            <a:r>
              <a:rPr lang="en-US" altLang="zh-CN" sz="1600" spc="-35" dirty="0">
                <a:solidFill>
                  <a:srgbClr val="FEFEFE"/>
                </a:solidFill>
                <a:ea typeface="Times New Roman"/>
              </a:rPr>
              <a:t>Fax:	</a:t>
            </a:r>
            <a:r>
              <a:rPr lang="en-US" altLang="zh-CN" sz="1600" spc="89" dirty="0">
                <a:solidFill>
                  <a:srgbClr val="FEFEFE"/>
                </a:solidFill>
                <a:ea typeface="Times New Roman"/>
              </a:rPr>
              <a:t>+</a:t>
            </a:r>
            <a:r>
              <a:rPr lang="en-US" altLang="zh-CN" sz="1600" spc="80"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5" dirty="0">
                <a:solidFill>
                  <a:srgbClr val="FEFEFE"/>
                </a:solidFill>
                <a:ea typeface="Times New Roman"/>
              </a:rPr>
              <a:t>52</a:t>
            </a:r>
            <a:r>
              <a:rPr lang="en-US" altLang="zh-CN" sz="1600" spc="40" dirty="0">
                <a:solidFill>
                  <a:srgbClr val="FEFEFE"/>
                </a:solidFill>
                <a:cs typeface="Times New Roman"/>
              </a:rPr>
              <a:t> </a:t>
            </a:r>
            <a:r>
              <a:rPr lang="en-US" altLang="zh-CN" sz="1600" spc="80" dirty="0">
                <a:solidFill>
                  <a:srgbClr val="FEFEFE"/>
                </a:solidFill>
                <a:ea typeface="Times New Roman"/>
              </a:rPr>
              <a:t>51</a:t>
            </a:r>
            <a:r>
              <a:rPr lang="en-US" altLang="zh-CN" sz="1600" spc="44" dirty="0">
                <a:solidFill>
                  <a:srgbClr val="FEFEFE"/>
                </a:solidFill>
                <a:cs typeface="Times New Roman"/>
              </a:rPr>
              <a:t> </a:t>
            </a:r>
            <a:r>
              <a:rPr lang="en-US" altLang="zh-CN" sz="1600" spc="50"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35</a:t>
            </a:r>
            <a:r>
              <a:rPr lang="en-US" altLang="zh-CN" sz="1600" spc="40" dirty="0">
                <a:solidFill>
                  <a:srgbClr val="FEFEFE"/>
                </a:solidFill>
                <a:cs typeface="Times New Roman"/>
              </a:rPr>
              <a:t> </a:t>
            </a:r>
            <a:r>
              <a:rPr lang="en-US" altLang="zh-CN" sz="1600" spc="85" dirty="0">
                <a:solidFill>
                  <a:srgbClr val="FEFEFE"/>
                </a:solidFill>
                <a:ea typeface="Times New Roman"/>
              </a:rPr>
              <a:t>63</a:t>
            </a:r>
          </a:p>
          <a:p>
            <a:pPr marL="0">
              <a:lnSpc>
                <a:spcPct val="100000"/>
              </a:lnSpc>
              <a:tabLst>
                <a:tab pos="914654" algn="l"/>
              </a:tabLst>
            </a:pPr>
            <a:r>
              <a:rPr lang="en-US" altLang="zh-CN" sz="1600" spc="-114" dirty="0">
                <a:solidFill>
                  <a:srgbClr val="FEFEFE"/>
                </a:solidFill>
                <a:ea typeface="Times New Roman"/>
              </a:rPr>
              <a:t>E</a:t>
            </a:r>
            <a:r>
              <a:rPr lang="en-US" altLang="zh-CN" sz="1600" spc="-60" dirty="0">
                <a:solidFill>
                  <a:srgbClr val="FEFEFE"/>
                </a:solidFill>
                <a:ea typeface="Times New Roman"/>
              </a:rPr>
              <a:t>-</a:t>
            </a:r>
            <a:r>
              <a:rPr lang="en-US" altLang="zh-CN" sz="1600" spc="-85" dirty="0">
                <a:solidFill>
                  <a:srgbClr val="FEFEFE"/>
                </a:solidFill>
                <a:ea typeface="Times New Roman"/>
              </a:rPr>
              <a:t>Mail:	</a:t>
            </a:r>
            <a:r>
              <a:rPr lang="en-US" altLang="zh-CN" sz="1600" spc="5" dirty="0">
                <a:solidFill>
                  <a:srgbClr val="FEFEFE"/>
                </a:solidFill>
                <a:ea typeface="Times New Roman"/>
              </a:rPr>
              <a:t>marc.beutner@uni</a:t>
            </a:r>
            <a:r>
              <a:rPr lang="en-US" altLang="zh-CN" sz="1600" spc="80" dirty="0">
                <a:solidFill>
                  <a:srgbClr val="FEFEFE"/>
                </a:solidFill>
                <a:ea typeface="Times New Roman"/>
              </a:rPr>
              <a:t>-</a:t>
            </a:r>
            <a:r>
              <a:rPr lang="en-US" altLang="zh-CN" sz="1600" spc="5" dirty="0">
                <a:solidFill>
                  <a:srgbClr val="FEFEFE"/>
                </a:solidFill>
                <a:ea typeface="Times New Roman"/>
              </a:rPr>
              <a:t>paderborn.de</a:t>
            </a:r>
          </a:p>
        </p:txBody>
      </p:sp>
      <p:sp>
        <p:nvSpPr>
          <p:cNvPr id="48" name="TextBox 48"/>
          <p:cNvSpPr txBox="1"/>
          <p:nvPr/>
        </p:nvSpPr>
        <p:spPr>
          <a:xfrm>
            <a:off x="4861170" y="5577307"/>
            <a:ext cx="6524584" cy="490904"/>
          </a:xfrm>
          <a:prstGeom prst="rect">
            <a:avLst/>
          </a:prstGeom>
          <a:noFill/>
        </p:spPr>
        <p:txBody>
          <a:bodyPr wrap="square" lIns="0" tIns="0" rIns="0" bIns="0" rtlCol="0">
            <a:spAutoFit/>
          </a:bodyPr>
          <a:lstStyle/>
          <a:p>
            <a:pPr marL="0" indent="112776" algn="r">
              <a:lnSpc>
                <a:spcPct val="100000"/>
              </a:lnSpc>
            </a:pP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European</a:t>
            </a:r>
            <a:r>
              <a:rPr lang="en-US" altLang="zh-CN" sz="1100" spc="-10" dirty="0">
                <a:solidFill>
                  <a:srgbClr val="FEFEFE"/>
                </a:solidFill>
                <a:cs typeface="Times New Roman"/>
              </a:rPr>
              <a:t> </a:t>
            </a:r>
            <a:r>
              <a:rPr lang="en-US" altLang="zh-CN" sz="1100" spc="-20" dirty="0">
                <a:solidFill>
                  <a:srgbClr val="FEFEFE"/>
                </a:solidFill>
                <a:ea typeface="Times New Roman"/>
              </a:rPr>
              <a:t>Commission</a:t>
            </a:r>
            <a:r>
              <a:rPr lang="en-US" altLang="zh-CN" sz="1100" spc="-10" dirty="0">
                <a:solidFill>
                  <a:srgbClr val="FEFEFE"/>
                </a:solidFill>
                <a:cs typeface="Times New Roman"/>
              </a:rPr>
              <a:t> </a:t>
            </a:r>
            <a:r>
              <a:rPr lang="en-US" altLang="zh-CN" sz="1100" spc="-20" dirty="0">
                <a:solidFill>
                  <a:srgbClr val="FEFEFE"/>
                </a:solidFill>
                <a:ea typeface="Times New Roman"/>
              </a:rPr>
              <a:t>support</a:t>
            </a:r>
            <a:r>
              <a:rPr lang="en-US" altLang="zh-CN" sz="1100" spc="-10" dirty="0">
                <a:solidFill>
                  <a:srgbClr val="FEFEFE"/>
                </a:solidFill>
                <a:cs typeface="Times New Roman"/>
              </a:rPr>
              <a:t> </a:t>
            </a:r>
            <a:r>
              <a:rPr lang="en-US" altLang="zh-CN" sz="1100" spc="-20" dirty="0">
                <a:solidFill>
                  <a:srgbClr val="FEFEFE"/>
                </a:solidFill>
                <a:ea typeface="Times New Roman"/>
              </a:rPr>
              <a:t>for</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production</a:t>
            </a:r>
            <a:r>
              <a:rPr lang="en-US" altLang="zh-CN" sz="1100" spc="-15"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this</a:t>
            </a:r>
            <a:r>
              <a:rPr lang="en-US" altLang="zh-CN" sz="1100" spc="-10" dirty="0">
                <a:solidFill>
                  <a:srgbClr val="FEFEFE"/>
                </a:solidFill>
                <a:cs typeface="Times New Roman"/>
              </a:rPr>
              <a:t> </a:t>
            </a:r>
            <a:r>
              <a:rPr lang="en-US" altLang="zh-CN" sz="1100" spc="-15" dirty="0">
                <a:solidFill>
                  <a:srgbClr val="FEFEFE"/>
                </a:solidFill>
                <a:ea typeface="Times New Roman"/>
              </a:rPr>
              <a:t>publication</a:t>
            </a:r>
            <a:r>
              <a:rPr lang="en-US" altLang="zh-CN" sz="1100" spc="-10" dirty="0">
                <a:solidFill>
                  <a:srgbClr val="FEFEFE"/>
                </a:solidFill>
                <a:cs typeface="Times New Roman"/>
              </a:rPr>
              <a:t> </a:t>
            </a:r>
            <a:r>
              <a:rPr lang="en-US" altLang="zh-CN" sz="1100" spc="-25" dirty="0">
                <a:solidFill>
                  <a:srgbClr val="FEFEFE"/>
                </a:solidFill>
                <a:ea typeface="Times New Roman"/>
              </a:rPr>
              <a:t>does</a:t>
            </a:r>
            <a:r>
              <a:rPr lang="en-US" altLang="zh-CN" sz="1100" spc="-10" dirty="0">
                <a:solidFill>
                  <a:srgbClr val="FEFEFE"/>
                </a:solidFill>
                <a:cs typeface="Times New Roman"/>
              </a:rPr>
              <a:t> </a:t>
            </a:r>
            <a:r>
              <a:rPr lang="en-US" altLang="zh-CN" sz="1100" spc="-20" dirty="0">
                <a:solidFill>
                  <a:srgbClr val="FEFEFE"/>
                </a:solidFill>
                <a:ea typeface="Times New Roman"/>
              </a:rPr>
              <a:t>not</a:t>
            </a:r>
            <a:r>
              <a:rPr lang="en-US" altLang="zh-CN" sz="1100" spc="-10" dirty="0">
                <a:solidFill>
                  <a:srgbClr val="FEFEFE"/>
                </a:solidFill>
                <a:cs typeface="Times New Roman"/>
              </a:rPr>
              <a:t> </a:t>
            </a:r>
            <a:r>
              <a:rPr lang="en-US" altLang="zh-CN" sz="1100" spc="-15" dirty="0">
                <a:solidFill>
                  <a:srgbClr val="FEFEFE"/>
                </a:solidFill>
                <a:ea typeface="Times New Roman"/>
              </a:rPr>
              <a:t>constitute</a:t>
            </a:r>
            <a:r>
              <a:rPr lang="en-US" altLang="zh-CN" sz="1100" spc="-15" dirty="0">
                <a:solidFill>
                  <a:srgbClr val="FEFEFE"/>
                </a:solidFill>
                <a:cs typeface="Times New Roman"/>
              </a:rPr>
              <a:t> </a:t>
            </a:r>
            <a:r>
              <a:rPr lang="en-US" altLang="zh-CN" sz="1100" spc="-25" dirty="0">
                <a:solidFill>
                  <a:srgbClr val="FEFEFE"/>
                </a:solidFill>
                <a:ea typeface="Times New Roman"/>
              </a:rPr>
              <a:t>an</a:t>
            </a:r>
          </a:p>
          <a:p>
            <a:pPr marL="0" indent="138683" algn="r" hangingPunct="0">
              <a:lnSpc>
                <a:spcPct val="95416"/>
              </a:lnSpc>
            </a:pPr>
            <a:r>
              <a:rPr lang="en-US" altLang="zh-CN" sz="1100" spc="-20" dirty="0">
                <a:solidFill>
                  <a:srgbClr val="FEFEFE"/>
                </a:solidFill>
                <a:ea typeface="Times New Roman"/>
              </a:rPr>
              <a:t>endorsement</a:t>
            </a:r>
            <a:r>
              <a:rPr lang="en-US" altLang="zh-CN" sz="1100" spc="-5" dirty="0">
                <a:solidFill>
                  <a:srgbClr val="FEFEFE"/>
                </a:solidFill>
                <a:cs typeface="Times New Roman"/>
              </a:rPr>
              <a:t> </a:t>
            </a:r>
            <a:r>
              <a:rPr lang="en-US" altLang="zh-CN" sz="1100" spc="-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contents</a:t>
            </a:r>
            <a:r>
              <a:rPr lang="en-US" altLang="zh-CN" sz="1100" spc="-10" dirty="0">
                <a:solidFill>
                  <a:srgbClr val="FEFEFE"/>
                </a:solidFill>
                <a:cs typeface="Times New Roman"/>
              </a:rPr>
              <a:t> </a:t>
            </a:r>
            <a:r>
              <a:rPr lang="en-US" altLang="zh-CN" sz="1100" spc="-25" dirty="0">
                <a:solidFill>
                  <a:srgbClr val="FEFEFE"/>
                </a:solidFill>
                <a:ea typeface="Times New Roman"/>
              </a:rPr>
              <a:t>which</a:t>
            </a:r>
            <a:r>
              <a:rPr lang="en-US" altLang="zh-CN" sz="1100" spc="-10" dirty="0">
                <a:solidFill>
                  <a:srgbClr val="FEFEFE"/>
                </a:solidFill>
                <a:cs typeface="Times New Roman"/>
              </a:rPr>
              <a:t> </a:t>
            </a:r>
            <a:r>
              <a:rPr lang="en-US" altLang="zh-CN" sz="1100" spc="-15" dirty="0">
                <a:solidFill>
                  <a:srgbClr val="FEFEFE"/>
                </a:solidFill>
                <a:ea typeface="Times New Roman"/>
              </a:rPr>
              <a:t>reflects</a:t>
            </a:r>
            <a:r>
              <a:rPr lang="en-US" altLang="zh-CN" sz="1100" spc="-10" dirty="0">
                <a:solidFill>
                  <a:srgbClr val="FEFEFE"/>
                </a:solidFill>
                <a:cs typeface="Times New Roman"/>
              </a:rPr>
              <a:t> </a:t>
            </a:r>
            <a:r>
              <a:rPr lang="en-US" altLang="zh-CN" sz="1100" spc="-1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views</a:t>
            </a:r>
            <a:r>
              <a:rPr lang="en-US" altLang="zh-CN" sz="1100" spc="-10" dirty="0">
                <a:solidFill>
                  <a:srgbClr val="FEFEFE"/>
                </a:solidFill>
                <a:cs typeface="Times New Roman"/>
              </a:rPr>
              <a:t> </a:t>
            </a:r>
            <a:r>
              <a:rPr lang="en-US" altLang="zh-CN" sz="1100" spc="-15" dirty="0">
                <a:solidFill>
                  <a:srgbClr val="FEFEFE"/>
                </a:solidFill>
                <a:ea typeface="Times New Roman"/>
              </a:rPr>
              <a:t>only</a:t>
            </a:r>
            <a:r>
              <a:rPr lang="en-US" altLang="zh-CN" sz="1100" spc="-10"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5" dirty="0">
                <a:solidFill>
                  <a:srgbClr val="FEFEFE"/>
                </a:solidFill>
                <a:cs typeface="Times New Roman"/>
              </a:rPr>
              <a:t> </a:t>
            </a:r>
            <a:r>
              <a:rPr lang="en-US" altLang="zh-CN" sz="1100" spc="-15" dirty="0">
                <a:solidFill>
                  <a:srgbClr val="FEFEFE"/>
                </a:solidFill>
                <a:ea typeface="Times New Roman"/>
              </a:rPr>
              <a:t>authors,</a:t>
            </a:r>
            <a:r>
              <a:rPr lang="en-US" altLang="zh-CN" sz="1100" spc="-10" dirty="0">
                <a:solidFill>
                  <a:srgbClr val="FEFEFE"/>
                </a:solidFill>
                <a:cs typeface="Times New Roman"/>
              </a:rPr>
              <a:t> </a:t>
            </a:r>
            <a:r>
              <a:rPr lang="en-US" altLang="zh-CN" sz="1100" spc="-20" dirty="0">
                <a:solidFill>
                  <a:srgbClr val="FEFEFE"/>
                </a:solidFill>
                <a:ea typeface="Times New Roman"/>
              </a:rPr>
              <a:t>and</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5" dirty="0">
                <a:solidFill>
                  <a:srgbClr val="FEFEFE"/>
                </a:solidFill>
                <a:cs typeface="Times New Roman"/>
              </a:rPr>
              <a:t> </a:t>
            </a:r>
            <a:r>
              <a:rPr lang="en-US" altLang="zh-CN" sz="1100" spc="-20" dirty="0">
                <a:solidFill>
                  <a:srgbClr val="FEFEFE"/>
                </a:solidFill>
                <a:ea typeface="Times New Roman"/>
              </a:rPr>
              <a:t>Commission</a:t>
            </a:r>
            <a:r>
              <a:rPr lang="en-US" altLang="zh-CN" sz="1100" dirty="0">
                <a:solidFill>
                  <a:srgbClr val="FEFEFE"/>
                </a:solidFill>
                <a:cs typeface="Times New Roman"/>
              </a:rPr>
              <a:t> </a:t>
            </a:r>
            <a:r>
              <a:rPr lang="en-US" altLang="zh-CN" sz="1100" dirty="0">
                <a:solidFill>
                  <a:srgbClr val="FEFEFE"/>
                </a:solidFill>
                <a:ea typeface="Times New Roman"/>
              </a:rPr>
              <a:t>cannot</a:t>
            </a:r>
            <a:r>
              <a:rPr lang="en-US" altLang="zh-CN" sz="1100" spc="-25"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held</a:t>
            </a:r>
            <a:r>
              <a:rPr lang="en-US" altLang="zh-CN" sz="1100" spc="-25" dirty="0">
                <a:solidFill>
                  <a:srgbClr val="FEFEFE"/>
                </a:solidFill>
                <a:cs typeface="Times New Roman"/>
              </a:rPr>
              <a:t> </a:t>
            </a:r>
            <a:r>
              <a:rPr lang="en-US" altLang="zh-CN" sz="1100" dirty="0">
                <a:solidFill>
                  <a:srgbClr val="FEFEFE"/>
                </a:solidFill>
                <a:ea typeface="Times New Roman"/>
              </a:rPr>
              <a:t>responsible</a:t>
            </a:r>
            <a:r>
              <a:rPr lang="en-US" altLang="zh-CN" sz="1100" spc="-30" dirty="0">
                <a:solidFill>
                  <a:srgbClr val="FEFEFE"/>
                </a:solidFill>
                <a:cs typeface="Times New Roman"/>
              </a:rPr>
              <a:t> </a:t>
            </a:r>
            <a:r>
              <a:rPr lang="en-US" altLang="zh-CN" sz="1100" dirty="0">
                <a:solidFill>
                  <a:srgbClr val="FEFEFE"/>
                </a:solidFill>
                <a:ea typeface="Times New Roman"/>
              </a:rPr>
              <a:t>for</a:t>
            </a:r>
            <a:r>
              <a:rPr lang="en-US" altLang="zh-CN" sz="1100" spc="-25" dirty="0">
                <a:solidFill>
                  <a:srgbClr val="FEFEFE"/>
                </a:solidFill>
                <a:cs typeface="Times New Roman"/>
              </a:rPr>
              <a:t> </a:t>
            </a:r>
            <a:r>
              <a:rPr lang="en-US" altLang="zh-CN" sz="1100" dirty="0">
                <a:solidFill>
                  <a:srgbClr val="FEFEFE"/>
                </a:solidFill>
                <a:ea typeface="Times New Roman"/>
              </a:rPr>
              <a:t>any</a:t>
            </a:r>
            <a:r>
              <a:rPr lang="en-US" altLang="zh-CN" sz="1100" spc="-25" dirty="0">
                <a:solidFill>
                  <a:srgbClr val="FEFEFE"/>
                </a:solidFill>
                <a:cs typeface="Times New Roman"/>
              </a:rPr>
              <a:t> </a:t>
            </a:r>
            <a:r>
              <a:rPr lang="en-US" altLang="zh-CN" sz="1100" dirty="0">
                <a:solidFill>
                  <a:srgbClr val="FEFEFE"/>
                </a:solidFill>
                <a:ea typeface="Times New Roman"/>
              </a:rPr>
              <a:t>use</a:t>
            </a:r>
            <a:r>
              <a:rPr lang="en-US" altLang="zh-CN" sz="1100" spc="-30" dirty="0">
                <a:solidFill>
                  <a:srgbClr val="FEFEFE"/>
                </a:solidFill>
                <a:cs typeface="Times New Roman"/>
              </a:rPr>
              <a:t> </a:t>
            </a:r>
            <a:r>
              <a:rPr lang="en-US" altLang="zh-CN" sz="1100" dirty="0">
                <a:solidFill>
                  <a:srgbClr val="FEFEFE"/>
                </a:solidFill>
                <a:ea typeface="Times New Roman"/>
              </a:rPr>
              <a:t>which</a:t>
            </a:r>
            <a:r>
              <a:rPr lang="en-US" altLang="zh-CN" sz="1100" spc="-25" dirty="0">
                <a:solidFill>
                  <a:srgbClr val="FEFEFE"/>
                </a:solidFill>
                <a:cs typeface="Times New Roman"/>
              </a:rPr>
              <a:t> </a:t>
            </a:r>
            <a:r>
              <a:rPr lang="en-US" altLang="zh-CN" sz="1100" dirty="0">
                <a:solidFill>
                  <a:srgbClr val="FEFEFE"/>
                </a:solidFill>
                <a:ea typeface="Times New Roman"/>
              </a:rPr>
              <a:t>may</a:t>
            </a:r>
            <a:r>
              <a:rPr lang="en-US" altLang="zh-CN" sz="1100" spc="-25" dirty="0">
                <a:solidFill>
                  <a:srgbClr val="FEFEFE"/>
                </a:solidFill>
                <a:cs typeface="Times New Roman"/>
              </a:rPr>
              <a:t> </a:t>
            </a:r>
            <a:r>
              <a:rPr lang="en-US" altLang="zh-CN" sz="1100" dirty="0">
                <a:solidFill>
                  <a:srgbClr val="FEFEFE"/>
                </a:solidFill>
                <a:ea typeface="Times New Roman"/>
              </a:rPr>
              <a:t>be</a:t>
            </a:r>
            <a:r>
              <a:rPr lang="en-US" altLang="zh-CN" sz="1100" spc="-30" dirty="0">
                <a:solidFill>
                  <a:srgbClr val="FEFEFE"/>
                </a:solidFill>
                <a:cs typeface="Times New Roman"/>
              </a:rPr>
              <a:t> </a:t>
            </a:r>
            <a:r>
              <a:rPr lang="en-US" altLang="zh-CN" sz="1100" dirty="0">
                <a:solidFill>
                  <a:srgbClr val="FEFEFE"/>
                </a:solidFill>
                <a:ea typeface="Times New Roman"/>
              </a:rPr>
              <a:t>made</a:t>
            </a:r>
            <a:r>
              <a:rPr lang="en-US" altLang="zh-CN" sz="1100" spc="-25" dirty="0">
                <a:solidFill>
                  <a:srgbClr val="FEFEFE"/>
                </a:solidFill>
                <a:cs typeface="Times New Roman"/>
              </a:rPr>
              <a:t> </a:t>
            </a:r>
            <a:r>
              <a:rPr lang="en-US" altLang="zh-CN" sz="1100" dirty="0">
                <a:solidFill>
                  <a:srgbClr val="FEFEFE"/>
                </a:solidFill>
                <a:ea typeface="Times New Roman"/>
              </a:rPr>
              <a:t>of</a:t>
            </a:r>
            <a:r>
              <a:rPr lang="en-US" altLang="zh-CN" sz="1100" spc="-25" dirty="0">
                <a:solidFill>
                  <a:srgbClr val="FEFEFE"/>
                </a:solidFill>
                <a:cs typeface="Times New Roman"/>
              </a:rPr>
              <a:t> </a:t>
            </a:r>
            <a:r>
              <a:rPr lang="en-US" altLang="zh-CN" sz="1100" dirty="0">
                <a:solidFill>
                  <a:srgbClr val="FEFEFE"/>
                </a:solidFill>
                <a:ea typeface="Times New Roman"/>
              </a:rPr>
              <a:t>the</a:t>
            </a:r>
            <a:r>
              <a:rPr lang="en-US" altLang="zh-CN" sz="1100" spc="-30" dirty="0">
                <a:solidFill>
                  <a:srgbClr val="FEFEFE"/>
                </a:solidFill>
                <a:cs typeface="Times New Roman"/>
              </a:rPr>
              <a:t> </a:t>
            </a:r>
            <a:r>
              <a:rPr lang="en-US" altLang="zh-CN" sz="1100" dirty="0">
                <a:solidFill>
                  <a:srgbClr val="FEFEFE"/>
                </a:solidFill>
                <a:ea typeface="Times New Roman"/>
              </a:rPr>
              <a:t>information</a:t>
            </a:r>
            <a:r>
              <a:rPr lang="en-US" altLang="zh-CN" sz="1100" spc="-25" dirty="0">
                <a:solidFill>
                  <a:srgbClr val="FEFEFE"/>
                </a:solidFill>
                <a:cs typeface="Times New Roman"/>
              </a:rPr>
              <a:t> </a:t>
            </a:r>
            <a:r>
              <a:rPr lang="en-US" altLang="zh-CN" sz="1100" dirty="0">
                <a:solidFill>
                  <a:srgbClr val="FEFEFE"/>
                </a:solidFill>
                <a:ea typeface="Times New Roman"/>
              </a:rPr>
              <a:t>contained</a:t>
            </a:r>
            <a:r>
              <a:rPr lang="en-US" altLang="zh-CN" sz="1100" spc="-30" dirty="0">
                <a:solidFill>
                  <a:srgbClr val="FEFEFE"/>
                </a:solidFill>
                <a:cs typeface="Times New Roman"/>
              </a:rPr>
              <a:t> </a:t>
            </a:r>
            <a:r>
              <a:rPr lang="en-US" altLang="zh-CN" sz="1100" dirty="0">
                <a:solidFill>
                  <a:srgbClr val="FEFEFE"/>
                </a:solidFill>
                <a:ea typeface="Times New Roman"/>
              </a:rPr>
              <a:t>therein.</a:t>
            </a:r>
          </a:p>
        </p:txBody>
      </p:sp>
      <p:sp>
        <p:nvSpPr>
          <p:cNvPr id="9" name="Foliennummernplatzhalter 7"/>
          <p:cNvSpPr txBox="1">
            <a:spLocks/>
          </p:cNvSpPr>
          <p:nvPr/>
        </p:nvSpPr>
        <p:spPr>
          <a:xfrm>
            <a:off x="10058400" y="584507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AF604-6CBA-6F4A-A6F6-26E48A4D0EE4}" type="slidenum">
              <a:rPr lang="en-US" sz="1800" smtClean="0">
                <a:solidFill>
                  <a:schemeClr val="bg1"/>
                </a:solidFill>
              </a:rPr>
              <a:pPr/>
              <a:t>16</a:t>
            </a:fld>
            <a:endParaRPr lang="en-US" sz="1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232916" y="1070929"/>
            <a:ext cx="8913974" cy="2044149"/>
          </a:xfrm>
          <a:prstGeom prst="rect">
            <a:avLst/>
          </a:prstGeom>
          <a:noFill/>
        </p:spPr>
        <p:txBody>
          <a:bodyPr wrap="square" lIns="0" tIns="0" rIns="0" bIns="0" rtlCol="0">
            <a:spAutoFit/>
          </a:bodyPr>
          <a:lstStyle/>
          <a:p>
            <a:r>
              <a:rPr lang="en-US" altLang="zh-CN" sz="3600" dirty="0">
                <a:solidFill>
                  <a:srgbClr val="FEFEFE"/>
                </a:solidFill>
                <a:ea typeface="Times New Roman"/>
              </a:rPr>
              <a:t>Agenda des </a:t>
            </a:r>
            <a:r>
              <a:rPr lang="en-US" altLang="zh-CN" sz="3600" dirty="0" err="1">
                <a:solidFill>
                  <a:srgbClr val="FEFEFE"/>
                </a:solidFill>
                <a:ea typeface="Times New Roman"/>
              </a:rPr>
              <a:t>Moduls</a:t>
            </a:r>
            <a:r>
              <a:rPr lang="en-US" altLang="zh-CN" sz="3600" dirty="0">
                <a:solidFill>
                  <a:srgbClr val="FEFEFE"/>
                </a:solidFill>
                <a:ea typeface="Times New Roman"/>
              </a:rPr>
              <a:t> C:</a:t>
            </a:r>
          </a:p>
          <a:p>
            <a:r>
              <a:rPr lang="en-US" sz="3600" spc="-65" dirty="0" err="1">
                <a:solidFill>
                  <a:srgbClr val="FEFEFE"/>
                </a:solidFill>
              </a:rPr>
              <a:t>Aktueller</a:t>
            </a:r>
            <a:r>
              <a:rPr lang="en-US" sz="3600" spc="-65" dirty="0">
                <a:solidFill>
                  <a:srgbClr val="FEFEFE"/>
                </a:solidFill>
              </a:rPr>
              <a:t> Status und </a:t>
            </a:r>
            <a:r>
              <a:rPr lang="en-US" sz="3600" spc="-65" dirty="0" err="1">
                <a:solidFill>
                  <a:srgbClr val="FEFEFE"/>
                </a:solidFill>
              </a:rPr>
              <a:t>zukünftige</a:t>
            </a:r>
            <a:r>
              <a:rPr lang="en-US" sz="3600" spc="-65" dirty="0">
                <a:solidFill>
                  <a:srgbClr val="FEFEFE"/>
                </a:solidFill>
              </a:rPr>
              <a:t> </a:t>
            </a:r>
            <a:r>
              <a:rPr lang="en-US" sz="3600" spc="-65" dirty="0" err="1">
                <a:solidFill>
                  <a:srgbClr val="FEFEFE"/>
                </a:solidFill>
              </a:rPr>
              <a:t>Entwicklung</a:t>
            </a:r>
            <a:r>
              <a:rPr lang="en-US" sz="3600" spc="-65" dirty="0">
                <a:solidFill>
                  <a:srgbClr val="FEFEFE"/>
                </a:solidFill>
              </a:rPr>
              <a:t> </a:t>
            </a:r>
            <a:endParaRPr lang="en-US" sz="3600" spc="-65" dirty="0">
              <a:solidFill>
                <a:schemeClr val="bg1"/>
              </a:solidFill>
            </a:endParaRPr>
          </a:p>
          <a:p>
            <a:endParaRPr lang="en-US" altLang="zh-CN" sz="3600" spc="-40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232916" y="2815732"/>
            <a:ext cx="9494078" cy="2450030"/>
          </a:xfrm>
          <a:prstGeom prst="rect">
            <a:avLst/>
          </a:prstGeom>
          <a:noFill/>
        </p:spPr>
        <p:txBody>
          <a:bodyPr wrap="square" lIns="0" tIns="0" rIns="0" bIns="0" rtlCol="0">
            <a:spAutoFit/>
          </a:bodyPr>
          <a:lstStyle/>
          <a:p>
            <a:pPr marL="342900" indent="-342900">
              <a:lnSpc>
                <a:spcPct val="150000"/>
              </a:lnSpc>
              <a:buAutoNum type="arabicPeriod"/>
            </a:pPr>
            <a:r>
              <a:rPr lang="en-US" altLang="zh-CN" b="1" spc="-15" dirty="0" err="1">
                <a:solidFill>
                  <a:srgbClr val="FEFEFE"/>
                </a:solidFill>
                <a:ea typeface="Times New Roman"/>
              </a:rPr>
              <a:t>Einführung</a:t>
            </a:r>
            <a:endParaRPr lang="en-US" altLang="zh-CN" b="1" spc="-15" dirty="0">
              <a:solidFill>
                <a:srgbClr val="FEFEFE"/>
              </a:solidFill>
              <a:ea typeface="Times New Roman"/>
            </a:endParaRPr>
          </a:p>
          <a:p>
            <a:pPr marL="342900" indent="-342900">
              <a:lnSpc>
                <a:spcPct val="150000"/>
              </a:lnSpc>
              <a:buAutoNum type="arabicPeriod"/>
            </a:pPr>
            <a:r>
              <a:rPr lang="en-US" altLang="zh-CN" b="1" spc="-15" dirty="0">
                <a:solidFill>
                  <a:srgbClr val="FEFEFE"/>
                </a:solidFill>
                <a:ea typeface="Times New Roman"/>
              </a:rPr>
              <a:t>Status der </a:t>
            </a:r>
            <a:r>
              <a:rPr lang="en-US" altLang="zh-CN" b="1" spc="-15" dirty="0" err="1">
                <a:solidFill>
                  <a:srgbClr val="FEFEFE"/>
                </a:solidFill>
                <a:ea typeface="Times New Roman"/>
              </a:rPr>
              <a:t>Digitalisierung</a:t>
            </a:r>
            <a:r>
              <a:rPr lang="en-US" altLang="zh-CN" b="1" spc="-15" dirty="0">
                <a:solidFill>
                  <a:srgbClr val="FEFEFE"/>
                </a:solidFill>
                <a:ea typeface="Times New Roman"/>
              </a:rPr>
              <a:t> in </a:t>
            </a:r>
            <a:r>
              <a:rPr lang="en-US" altLang="zh-CN" b="1" spc="-15" dirty="0" err="1">
                <a:solidFill>
                  <a:srgbClr val="FEFEFE"/>
                </a:solidFill>
                <a:ea typeface="Times New Roman"/>
              </a:rPr>
              <a:t>Zypern</a:t>
            </a:r>
            <a:endParaRPr lang="en-US" altLang="zh-CN" b="1" spc="-15" dirty="0">
              <a:solidFill>
                <a:srgbClr val="FEFEFE"/>
              </a:solidFill>
              <a:ea typeface="Times New Roman"/>
            </a:endParaRPr>
          </a:p>
          <a:p>
            <a:pPr marL="342900" indent="-342900">
              <a:lnSpc>
                <a:spcPct val="150000"/>
              </a:lnSpc>
              <a:buAutoNum type="arabicPeriod"/>
            </a:pPr>
            <a:r>
              <a:rPr lang="en-US" altLang="zh-CN" b="1" spc="-15" dirty="0">
                <a:solidFill>
                  <a:srgbClr val="FEFEFE"/>
                </a:solidFill>
                <a:ea typeface="Times New Roman"/>
              </a:rPr>
              <a:t>Digital Transformation/ </a:t>
            </a:r>
            <a:r>
              <a:rPr lang="en-US" altLang="zh-CN" b="1" spc="-15" dirty="0" err="1">
                <a:solidFill>
                  <a:srgbClr val="FEFEFE"/>
                </a:solidFill>
                <a:ea typeface="Times New Roman"/>
              </a:rPr>
              <a:t>zukünftige</a:t>
            </a:r>
            <a:r>
              <a:rPr lang="en-US" altLang="zh-CN" b="1" spc="-15" dirty="0">
                <a:solidFill>
                  <a:srgbClr val="FEFEFE"/>
                </a:solidFill>
                <a:ea typeface="Times New Roman"/>
              </a:rPr>
              <a:t> </a:t>
            </a:r>
            <a:r>
              <a:rPr lang="en-US" altLang="zh-CN" b="1" spc="-15" dirty="0" err="1">
                <a:solidFill>
                  <a:srgbClr val="FEFEFE"/>
                </a:solidFill>
                <a:ea typeface="Times New Roman"/>
              </a:rPr>
              <a:t>Entwicklung</a:t>
            </a:r>
            <a:r>
              <a:rPr lang="en-US" altLang="zh-CN" b="1" spc="-15" dirty="0">
                <a:solidFill>
                  <a:srgbClr val="FEFEFE"/>
                </a:solidFill>
                <a:ea typeface="Times New Roman"/>
              </a:rPr>
              <a:t> </a:t>
            </a:r>
          </a:p>
          <a:p>
            <a:pPr>
              <a:lnSpc>
                <a:spcPct val="150000"/>
              </a:lnSpc>
            </a:pPr>
            <a:r>
              <a:rPr lang="en-US" altLang="zh-CN" b="1" spc="-15" dirty="0">
                <a:solidFill>
                  <a:srgbClr val="FEFEFE"/>
                </a:solidFill>
                <a:ea typeface="Times New Roman"/>
              </a:rPr>
              <a:t>3.1 Artificial Intelligence (AI) – </a:t>
            </a:r>
            <a:r>
              <a:rPr lang="en-US" altLang="zh-CN" b="1" spc="-15" dirty="0" err="1">
                <a:solidFill>
                  <a:srgbClr val="FEFEFE"/>
                </a:solidFill>
                <a:ea typeface="Times New Roman"/>
              </a:rPr>
              <a:t>Künstliche</a:t>
            </a:r>
            <a:r>
              <a:rPr lang="en-US" altLang="zh-CN" b="1" spc="-15" dirty="0">
                <a:solidFill>
                  <a:srgbClr val="FEFEFE"/>
                </a:solidFill>
                <a:ea typeface="Times New Roman"/>
              </a:rPr>
              <a:t> </a:t>
            </a:r>
            <a:r>
              <a:rPr lang="en-US" altLang="zh-CN" b="1" spc="-15" dirty="0" err="1">
                <a:solidFill>
                  <a:srgbClr val="FEFEFE"/>
                </a:solidFill>
                <a:ea typeface="Times New Roman"/>
              </a:rPr>
              <a:t>Intelligenz</a:t>
            </a:r>
            <a:br>
              <a:rPr lang="en-US" altLang="zh-CN" b="1" spc="-15" dirty="0">
                <a:solidFill>
                  <a:srgbClr val="FEFEFE"/>
                </a:solidFill>
                <a:ea typeface="Times New Roman"/>
              </a:rPr>
            </a:br>
            <a:r>
              <a:rPr lang="en-US" altLang="zh-CN" b="1" spc="-15" dirty="0">
                <a:solidFill>
                  <a:srgbClr val="FEFEFE"/>
                </a:solidFill>
                <a:ea typeface="Times New Roman"/>
              </a:rPr>
              <a:t>3.2 Blockchain Technology </a:t>
            </a:r>
            <a:endParaRPr lang="en-GB" altLang="zh-CN" b="1" spc="-15" dirty="0">
              <a:solidFill>
                <a:schemeClr val="bg1"/>
              </a:solidFill>
              <a:ea typeface="Times New Roman"/>
            </a:endParaRPr>
          </a:p>
          <a:p>
            <a:pPr>
              <a:lnSpc>
                <a:spcPct val="150000"/>
              </a:lnSpc>
            </a:pPr>
            <a:r>
              <a:rPr lang="en-GB" altLang="zh-CN" b="1" spc="-15" dirty="0">
                <a:solidFill>
                  <a:schemeClr val="bg1"/>
                </a:solidFill>
                <a:ea typeface="Times New Roman"/>
              </a:rPr>
              <a:t>4. </a:t>
            </a:r>
            <a:r>
              <a:rPr lang="en-GB" altLang="zh-CN" b="1" spc="-15" dirty="0" err="1">
                <a:solidFill>
                  <a:schemeClr val="bg1"/>
                </a:solidFill>
                <a:ea typeface="Times New Roman"/>
              </a:rPr>
              <a:t>Zusammenfassung</a:t>
            </a:r>
            <a:r>
              <a:rPr lang="en-GB" altLang="zh-CN" b="1" spc="-15" dirty="0">
                <a:solidFill>
                  <a:schemeClr val="bg1"/>
                </a:solidFill>
                <a:ea typeface="Times New Roman"/>
              </a:rPr>
              <a:t> </a:t>
            </a:r>
            <a:endParaRPr lang="en-US" altLang="zh-CN" b="1" spc="-15"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2</a:t>
            </a:fld>
            <a:endParaRPr lang="en-US" sz="1800" dirty="0">
              <a:solidFill>
                <a:schemeClr val="bg1"/>
              </a:solidFill>
            </a:endParaRPr>
          </a:p>
        </p:txBody>
      </p:sp>
    </p:spTree>
    <p:extLst>
      <p:ext uri="{BB962C8B-B14F-4D97-AF65-F5344CB8AC3E}">
        <p14:creationId xmlns:p14="http://schemas.microsoft.com/office/powerpoint/2010/main" val="126182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186AF604-6CBA-6F4A-A6F6-26E48A4D0EE4}" type="slidenum">
              <a:rPr lang="en-US" smtClean="0"/>
              <a:t>3</a:t>
            </a:fld>
            <a:endParaRPr lang="en-US"/>
          </a:p>
        </p:txBody>
      </p:sp>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7" name="Rectangle 6"/>
          <p:cNvSpPr/>
          <p:nvPr/>
        </p:nvSpPr>
        <p:spPr>
          <a:xfrm>
            <a:off x="825909" y="1600200"/>
            <a:ext cx="10844981" cy="4416594"/>
          </a:xfrm>
          <a:prstGeom prst="rect">
            <a:avLst/>
          </a:prstGeom>
        </p:spPr>
        <p:txBody>
          <a:bodyPr wrap="square">
            <a:spAutoFit/>
          </a:bodyPr>
          <a:lstStyle/>
          <a:p>
            <a:r>
              <a:rPr lang="de-DE" dirty="0">
                <a:solidFill>
                  <a:schemeClr val="bg1"/>
                </a:solidFill>
              </a:rPr>
              <a:t>Im Jahr 2013 war auch Zypern von der Finanz- und Bankenkrise in der Eurozone betroffen. </a:t>
            </a:r>
          </a:p>
          <a:p>
            <a:r>
              <a:rPr lang="de-DE" dirty="0">
                <a:solidFill>
                  <a:schemeClr val="bg1"/>
                </a:solidFill>
              </a:rPr>
              <a:t>Nach der Umsetzung des Reformprogramms ist Zypern jedoch im März 2016 aus dem Rettungsprogramm EU/IWF ausgetreten.</a:t>
            </a:r>
            <a:br>
              <a:rPr lang="en-US" dirty="0">
                <a:solidFill>
                  <a:schemeClr val="bg1"/>
                </a:solidFill>
              </a:rPr>
            </a:br>
            <a:r>
              <a:rPr lang="en-US" sz="1400" i="1" dirty="0">
                <a:solidFill>
                  <a:schemeClr val="bg1"/>
                </a:solidFill>
              </a:rPr>
              <a:t>Das </a:t>
            </a:r>
            <a:r>
              <a:rPr lang="en-US" sz="1400" i="1" dirty="0" err="1">
                <a:solidFill>
                  <a:schemeClr val="bg1"/>
                </a:solidFill>
              </a:rPr>
              <a:t>nachfolgende</a:t>
            </a:r>
            <a:r>
              <a:rPr lang="en-US" sz="1400" i="1" dirty="0">
                <a:solidFill>
                  <a:schemeClr val="bg1"/>
                </a:solidFill>
              </a:rPr>
              <a:t> Video </a:t>
            </a:r>
            <a:r>
              <a:rPr lang="en-US" sz="1400" i="1" dirty="0" err="1">
                <a:solidFill>
                  <a:schemeClr val="bg1"/>
                </a:solidFill>
              </a:rPr>
              <a:t>erläutert</a:t>
            </a:r>
            <a:r>
              <a:rPr lang="en-US" sz="1400" i="1" dirty="0">
                <a:solidFill>
                  <a:schemeClr val="bg1"/>
                </a:solidFill>
              </a:rPr>
              <a:t> die </a:t>
            </a:r>
            <a:r>
              <a:rPr lang="en-US" sz="1400" i="1" dirty="0" err="1">
                <a:solidFill>
                  <a:schemeClr val="bg1"/>
                </a:solidFill>
              </a:rPr>
              <a:t>Zusammenhänge</a:t>
            </a:r>
            <a:r>
              <a:rPr lang="en-US" sz="1400" i="1" dirty="0">
                <a:solidFill>
                  <a:schemeClr val="bg1"/>
                </a:solidFill>
              </a:rPr>
              <a:t>: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algn="ctr"/>
            <a:endParaRPr lang="en-US" dirty="0">
              <a:solidFill>
                <a:schemeClr val="bg1"/>
              </a:solidFill>
              <a:hlinkClick r:id="rId3"/>
            </a:endParaRPr>
          </a:p>
          <a:p>
            <a:pPr algn="ctr"/>
            <a:r>
              <a:rPr lang="en-US" sz="1100" dirty="0">
                <a:solidFill>
                  <a:schemeClr val="bg1"/>
                </a:solidFill>
                <a:hlinkClick r:id="rId3"/>
              </a:rPr>
              <a:t>h</a:t>
            </a:r>
            <a:r>
              <a:rPr lang="en-GB" sz="1100" dirty="0">
                <a:solidFill>
                  <a:schemeClr val="bg1"/>
                </a:solidFill>
                <a:hlinkClick r:id="rId3"/>
              </a:rPr>
              <a:t>ttps://www.youtube.com/watch?v=v1NApExY6Rs</a:t>
            </a:r>
            <a:endParaRPr lang="en-US" sz="1100" dirty="0">
              <a:solidFill>
                <a:schemeClr val="bg1"/>
              </a:solidFill>
            </a:endParaRPr>
          </a:p>
          <a:p>
            <a:endParaRPr lang="en-US" dirty="0">
              <a:solidFill>
                <a:schemeClr val="bg1"/>
              </a:solidFill>
            </a:endParaRPr>
          </a:p>
          <a:p>
            <a:r>
              <a:rPr lang="de-DE" dirty="0">
                <a:solidFill>
                  <a:schemeClr val="bg1"/>
                </a:solidFill>
              </a:rPr>
              <a:t>Zypern ist ein gemäßigter Innovator, der sich durch eine mittlere bis niedrige Digitalisierung auszeichnet. </a:t>
            </a:r>
          </a:p>
          <a:p>
            <a:r>
              <a:rPr lang="de-DE" dirty="0">
                <a:solidFill>
                  <a:schemeClr val="bg1"/>
                </a:solidFill>
              </a:rPr>
              <a:t>Dies ist zum Teil auf strukturelle Unterschiede zwischen den meisten EU-Volkswirtschaften zurückzuführen, insbesondere in Bezug auf den geringen Beitrag in Bezug auf die Wertschöpfung, die Produktion von hohem und mittlerem Technologieniveau, im Ausland kontrollierte Unternehmen und Großunternehmen.</a:t>
            </a:r>
            <a:r>
              <a:rPr lang="en-US" dirty="0">
                <a:solidFill>
                  <a:schemeClr val="bg1"/>
                </a:solidFill>
              </a:rPr>
              <a:t>.</a:t>
            </a:r>
            <a:endParaRPr lang="en-GB" dirty="0">
              <a:solidFill>
                <a:schemeClr val="bg1"/>
              </a:solidFill>
            </a:endParaRPr>
          </a:p>
        </p:txBody>
      </p:sp>
      <p:sp>
        <p:nvSpPr>
          <p:cNvPr id="8" name="Rectangle 7"/>
          <p:cNvSpPr/>
          <p:nvPr/>
        </p:nvSpPr>
        <p:spPr>
          <a:xfrm>
            <a:off x="825909" y="894418"/>
            <a:ext cx="6096000" cy="523220"/>
          </a:xfrm>
          <a:prstGeom prst="rect">
            <a:avLst/>
          </a:prstGeom>
        </p:spPr>
        <p:txBody>
          <a:bodyPr>
            <a:spAutoFit/>
          </a:bodyPr>
          <a:lstStyle/>
          <a:p>
            <a:r>
              <a:rPr lang="en-US" sz="2800" b="1" dirty="0">
                <a:solidFill>
                  <a:schemeClr val="bg1"/>
                </a:solidFill>
              </a:rPr>
              <a:t>1. </a:t>
            </a:r>
            <a:r>
              <a:rPr lang="en-US" sz="2800" b="1" dirty="0" err="1">
                <a:solidFill>
                  <a:schemeClr val="bg1"/>
                </a:solidFill>
              </a:rPr>
              <a:t>Einführung</a:t>
            </a:r>
            <a:r>
              <a:rPr lang="en-US" sz="2800" b="1" dirty="0">
                <a:solidFill>
                  <a:schemeClr val="bg1"/>
                </a:solidFill>
              </a:rPr>
              <a:t> </a:t>
            </a:r>
            <a:endParaRPr lang="en-GB" sz="2800" b="1" dirty="0">
              <a:solidFill>
                <a:schemeClr val="bg1"/>
              </a:solidFill>
            </a:endParaRPr>
          </a:p>
        </p:txBody>
      </p:sp>
      <p:pic>
        <p:nvPicPr>
          <p:cNvPr id="9" name="Content Placeholder 8">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05666" y="2731037"/>
            <a:ext cx="3085465" cy="1582537"/>
          </a:xfrm>
        </p:spPr>
      </p:pic>
    </p:spTree>
    <p:extLst>
      <p:ext uri="{BB962C8B-B14F-4D97-AF65-F5344CB8AC3E}">
        <p14:creationId xmlns:p14="http://schemas.microsoft.com/office/powerpoint/2010/main" val="402444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564"/>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4</a:t>
            </a:fld>
            <a:endParaRPr lang="en-US"/>
          </a:p>
        </p:txBody>
      </p:sp>
      <p:sp>
        <p:nvSpPr>
          <p:cNvPr id="6" name="Rectangle 5"/>
          <p:cNvSpPr/>
          <p:nvPr/>
        </p:nvSpPr>
        <p:spPr>
          <a:xfrm>
            <a:off x="793955" y="1084760"/>
            <a:ext cx="6096000" cy="523220"/>
          </a:xfrm>
          <a:prstGeom prst="rect">
            <a:avLst/>
          </a:prstGeom>
        </p:spPr>
        <p:txBody>
          <a:bodyPr>
            <a:spAutoFit/>
          </a:bodyPr>
          <a:lstStyle/>
          <a:p>
            <a:r>
              <a:rPr lang="en-US" sz="2800" b="1" dirty="0">
                <a:solidFill>
                  <a:schemeClr val="bg1"/>
                </a:solidFill>
              </a:rPr>
              <a:t>2. </a:t>
            </a:r>
            <a:r>
              <a:rPr lang="en-US" altLang="zh-CN" sz="2800" b="1" spc="-15" dirty="0">
                <a:solidFill>
                  <a:srgbClr val="FEFEFE"/>
                </a:solidFill>
                <a:ea typeface="Times New Roman"/>
              </a:rPr>
              <a:t>Status der </a:t>
            </a:r>
            <a:r>
              <a:rPr lang="en-US" altLang="zh-CN" sz="2800" b="1" spc="-15" dirty="0" err="1">
                <a:solidFill>
                  <a:srgbClr val="FEFEFE"/>
                </a:solidFill>
                <a:ea typeface="Times New Roman"/>
              </a:rPr>
              <a:t>Digitalisierung</a:t>
            </a:r>
            <a:r>
              <a:rPr lang="en-US" altLang="zh-CN" sz="2800" b="1" spc="-15" dirty="0">
                <a:solidFill>
                  <a:srgbClr val="FEFEFE"/>
                </a:solidFill>
                <a:ea typeface="Times New Roman"/>
              </a:rPr>
              <a:t> in </a:t>
            </a:r>
            <a:r>
              <a:rPr lang="en-US" altLang="zh-CN" sz="2800" b="1" spc="-15" dirty="0" err="1">
                <a:solidFill>
                  <a:srgbClr val="FEFEFE"/>
                </a:solidFill>
                <a:ea typeface="Times New Roman"/>
              </a:rPr>
              <a:t>Zypern</a:t>
            </a:r>
            <a:endParaRPr lang="en-US" altLang="zh-CN" sz="2800" b="1" spc="-15" dirty="0">
              <a:solidFill>
                <a:srgbClr val="FEFEFE"/>
              </a:solidFill>
              <a:ea typeface="Times New Roman"/>
            </a:endParaRPr>
          </a:p>
        </p:txBody>
      </p:sp>
      <p:sp>
        <p:nvSpPr>
          <p:cNvPr id="7" name="Rectangle 6"/>
          <p:cNvSpPr/>
          <p:nvPr/>
        </p:nvSpPr>
        <p:spPr>
          <a:xfrm>
            <a:off x="793955" y="1976794"/>
            <a:ext cx="9645445" cy="2585323"/>
          </a:xfrm>
          <a:prstGeom prst="rect">
            <a:avLst/>
          </a:prstGeom>
        </p:spPr>
        <p:txBody>
          <a:bodyPr wrap="square">
            <a:spAutoFit/>
          </a:bodyPr>
          <a:lstStyle/>
          <a:p>
            <a:r>
              <a:rPr lang="de-DE" dirty="0">
                <a:solidFill>
                  <a:schemeClr val="bg1"/>
                </a:solidFill>
              </a:rPr>
              <a:t>Laut dem Länderbericht 2019 der Europäischen Kommission für digitale Wirtschaft und Gesellschaft, liegt Zypern auf Platz 22 der 28 EU-Mitgliedstaaten.</a:t>
            </a:r>
          </a:p>
          <a:p>
            <a:endParaRPr lang="de-DE" dirty="0">
              <a:solidFill>
                <a:schemeClr val="bg1"/>
              </a:solidFill>
            </a:endParaRPr>
          </a:p>
          <a:p>
            <a:r>
              <a:rPr lang="de-DE" dirty="0">
                <a:solidFill>
                  <a:schemeClr val="bg1"/>
                </a:solidFill>
              </a:rPr>
              <a:t>Im Vergleich zu den vorherigen Berichten in den Jahren 2017 und 2018 hat sich Zypern in den Bereichen Konnektivität, Nutzung von Internetdiensten, Integration digitaler Technologien und digitale öffentliche Dienste verbessert, obwohl es immer noch unter dem EU-Durchschnitt liegt. Gleichzeitig schnitt Zypern in der Kategorie „Humankapital“ im Jahr 2019 weniger gut ab.</a:t>
            </a:r>
          </a:p>
          <a:p>
            <a:endParaRPr lang="en-US" dirty="0">
              <a:solidFill>
                <a:schemeClr val="bg1"/>
              </a:solidFill>
            </a:endParaRPr>
          </a:p>
          <a:p>
            <a:endParaRPr lang="en-US" dirty="0">
              <a:solidFill>
                <a:schemeClr val="bg1"/>
              </a:solidFill>
            </a:endParaRPr>
          </a:p>
        </p:txBody>
      </p:sp>
      <p:graphicFrame>
        <p:nvGraphicFramePr>
          <p:cNvPr id="2" name="Tabelle 1">
            <a:extLst>
              <a:ext uri="{FF2B5EF4-FFF2-40B4-BE49-F238E27FC236}">
                <a16:creationId xmlns:a16="http://schemas.microsoft.com/office/drawing/2014/main" id="{20ADDA42-9EBF-40E9-97AB-9E63ED605EF4}"/>
              </a:ext>
            </a:extLst>
          </p:cNvPr>
          <p:cNvGraphicFramePr>
            <a:graphicFrameLocks noGrp="1"/>
          </p:cNvGraphicFramePr>
          <p:nvPr>
            <p:extLst>
              <p:ext uri="{D42A27DB-BD31-4B8C-83A1-F6EECF244321}">
                <p14:modId xmlns:p14="http://schemas.microsoft.com/office/powerpoint/2010/main" val="1277850823"/>
              </p:ext>
            </p:extLst>
          </p:nvPr>
        </p:nvGraphicFramePr>
        <p:xfrm>
          <a:off x="949649" y="4261671"/>
          <a:ext cx="9248710" cy="1854200"/>
        </p:xfrm>
        <a:graphic>
          <a:graphicData uri="http://schemas.openxmlformats.org/drawingml/2006/table">
            <a:tbl>
              <a:tblPr firstRow="1" bandRow="1">
                <a:tableStyleId>{5C22544A-7EE6-4342-B048-85BDC9FD1C3A}</a:tableStyleId>
              </a:tblPr>
              <a:tblGrid>
                <a:gridCol w="3082903">
                  <a:extLst>
                    <a:ext uri="{9D8B030D-6E8A-4147-A177-3AD203B41FA5}">
                      <a16:colId xmlns:a16="http://schemas.microsoft.com/office/drawing/2014/main" val="2855366239"/>
                    </a:ext>
                  </a:extLst>
                </a:gridCol>
                <a:gridCol w="1541452">
                  <a:extLst>
                    <a:ext uri="{9D8B030D-6E8A-4147-A177-3AD203B41FA5}">
                      <a16:colId xmlns:a16="http://schemas.microsoft.com/office/drawing/2014/main" val="695081788"/>
                    </a:ext>
                  </a:extLst>
                </a:gridCol>
                <a:gridCol w="1541452">
                  <a:extLst>
                    <a:ext uri="{9D8B030D-6E8A-4147-A177-3AD203B41FA5}">
                      <a16:colId xmlns:a16="http://schemas.microsoft.com/office/drawing/2014/main" val="315871219"/>
                    </a:ext>
                  </a:extLst>
                </a:gridCol>
                <a:gridCol w="3082903">
                  <a:extLst>
                    <a:ext uri="{9D8B030D-6E8A-4147-A177-3AD203B41FA5}">
                      <a16:colId xmlns:a16="http://schemas.microsoft.com/office/drawing/2014/main" val="418314847"/>
                    </a:ext>
                  </a:extLst>
                </a:gridCol>
              </a:tblGrid>
              <a:tr h="370840">
                <a:tc>
                  <a:txBody>
                    <a:bodyPr/>
                    <a:lstStyle/>
                    <a:p>
                      <a:endParaRPr lang="de-DE" dirty="0"/>
                    </a:p>
                  </a:txBody>
                  <a:tcPr/>
                </a:tc>
                <a:tc gridSpan="2">
                  <a:txBody>
                    <a:bodyPr/>
                    <a:lstStyle/>
                    <a:p>
                      <a:r>
                        <a:rPr lang="de-DE" dirty="0"/>
                        <a:t>Cyprus</a:t>
                      </a:r>
                    </a:p>
                  </a:txBody>
                  <a:tcPr/>
                </a:tc>
                <a:tc hMerge="1">
                  <a:txBody>
                    <a:bodyPr/>
                    <a:lstStyle/>
                    <a:p>
                      <a:endParaRPr lang="de-DE"/>
                    </a:p>
                  </a:txBody>
                  <a:tcPr/>
                </a:tc>
                <a:tc>
                  <a:txBody>
                    <a:bodyPr/>
                    <a:lstStyle/>
                    <a:p>
                      <a:r>
                        <a:rPr lang="de-DE" dirty="0"/>
                        <a:t>EU</a:t>
                      </a:r>
                    </a:p>
                  </a:txBody>
                  <a:tcPr/>
                </a:tc>
                <a:extLst>
                  <a:ext uri="{0D108BD9-81ED-4DB2-BD59-A6C34878D82A}">
                    <a16:rowId xmlns:a16="http://schemas.microsoft.com/office/drawing/2014/main" val="1456779473"/>
                  </a:ext>
                </a:extLst>
              </a:tr>
              <a:tr h="370840">
                <a:tc>
                  <a:txBody>
                    <a:bodyPr/>
                    <a:lstStyle/>
                    <a:p>
                      <a:endParaRPr lang="de-DE" dirty="0"/>
                    </a:p>
                  </a:txBody>
                  <a:tcPr/>
                </a:tc>
                <a:tc>
                  <a:txBody>
                    <a:bodyPr/>
                    <a:lstStyle/>
                    <a:p>
                      <a:r>
                        <a:rPr lang="de-DE" dirty="0"/>
                        <a:t>Rank</a:t>
                      </a:r>
                    </a:p>
                  </a:txBody>
                  <a:tcPr/>
                </a:tc>
                <a:tc>
                  <a:txBody>
                    <a:bodyPr/>
                    <a:lstStyle/>
                    <a:p>
                      <a:r>
                        <a:rPr lang="de-DE" dirty="0"/>
                        <a:t>Score</a:t>
                      </a:r>
                    </a:p>
                  </a:txBody>
                  <a:tcPr/>
                </a:tc>
                <a:tc>
                  <a:txBody>
                    <a:bodyPr/>
                    <a:lstStyle/>
                    <a:p>
                      <a:r>
                        <a:rPr lang="de-DE" dirty="0"/>
                        <a:t>Score</a:t>
                      </a:r>
                    </a:p>
                  </a:txBody>
                  <a:tcPr/>
                </a:tc>
                <a:extLst>
                  <a:ext uri="{0D108BD9-81ED-4DB2-BD59-A6C34878D82A}">
                    <a16:rowId xmlns:a16="http://schemas.microsoft.com/office/drawing/2014/main" val="245971603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DESI 2019</a:t>
                      </a:r>
                    </a:p>
                  </a:txBody>
                  <a:tcPr/>
                </a:tc>
                <a:tc>
                  <a:txBody>
                    <a:bodyPr/>
                    <a:lstStyle/>
                    <a:p>
                      <a:r>
                        <a:rPr lang="de-DE" dirty="0"/>
                        <a:t>22</a:t>
                      </a:r>
                    </a:p>
                  </a:txBody>
                  <a:tcPr/>
                </a:tc>
                <a:tc>
                  <a:txBody>
                    <a:bodyPr/>
                    <a:lstStyle/>
                    <a:p>
                      <a:r>
                        <a:rPr lang="de-DE" dirty="0"/>
                        <a:t>45.8</a:t>
                      </a:r>
                    </a:p>
                  </a:txBody>
                  <a:tcPr/>
                </a:tc>
                <a:tc>
                  <a:txBody>
                    <a:bodyPr/>
                    <a:lstStyle/>
                    <a:p>
                      <a:r>
                        <a:rPr lang="de-DE" dirty="0"/>
                        <a:t>52.5</a:t>
                      </a:r>
                    </a:p>
                  </a:txBody>
                  <a:tcPr/>
                </a:tc>
                <a:extLst>
                  <a:ext uri="{0D108BD9-81ED-4DB2-BD59-A6C34878D82A}">
                    <a16:rowId xmlns:a16="http://schemas.microsoft.com/office/drawing/2014/main" val="935374724"/>
                  </a:ext>
                </a:extLst>
              </a:tr>
              <a:tr h="370840">
                <a:tc>
                  <a:txBody>
                    <a:bodyPr/>
                    <a:lstStyle/>
                    <a:p>
                      <a:r>
                        <a:rPr lang="de-DE" dirty="0"/>
                        <a:t>DESI 2018</a:t>
                      </a:r>
                    </a:p>
                  </a:txBody>
                  <a:tcPr/>
                </a:tc>
                <a:tc>
                  <a:txBody>
                    <a:bodyPr/>
                    <a:lstStyle/>
                    <a:p>
                      <a:r>
                        <a:rPr lang="de-DE" dirty="0"/>
                        <a:t>22</a:t>
                      </a:r>
                    </a:p>
                  </a:txBody>
                  <a:tcPr/>
                </a:tc>
                <a:tc>
                  <a:txBody>
                    <a:bodyPr/>
                    <a:lstStyle/>
                    <a:p>
                      <a:r>
                        <a:rPr lang="de-DE" dirty="0"/>
                        <a:t>43.2</a:t>
                      </a:r>
                    </a:p>
                  </a:txBody>
                  <a:tcPr/>
                </a:tc>
                <a:tc>
                  <a:txBody>
                    <a:bodyPr/>
                    <a:lstStyle/>
                    <a:p>
                      <a:r>
                        <a:rPr lang="de-DE" dirty="0"/>
                        <a:t>49.8</a:t>
                      </a:r>
                    </a:p>
                  </a:txBody>
                  <a:tcPr/>
                </a:tc>
                <a:extLst>
                  <a:ext uri="{0D108BD9-81ED-4DB2-BD59-A6C34878D82A}">
                    <a16:rowId xmlns:a16="http://schemas.microsoft.com/office/drawing/2014/main" val="2949862060"/>
                  </a:ext>
                </a:extLst>
              </a:tr>
              <a:tr h="370840">
                <a:tc>
                  <a:txBody>
                    <a:bodyPr/>
                    <a:lstStyle/>
                    <a:p>
                      <a:r>
                        <a:rPr lang="de-DE" dirty="0"/>
                        <a:t>DESI 2017</a:t>
                      </a:r>
                    </a:p>
                  </a:txBody>
                  <a:tcPr/>
                </a:tc>
                <a:tc>
                  <a:txBody>
                    <a:bodyPr/>
                    <a:lstStyle/>
                    <a:p>
                      <a:r>
                        <a:rPr lang="de-DE" dirty="0"/>
                        <a:t>22</a:t>
                      </a:r>
                    </a:p>
                  </a:txBody>
                  <a:tcPr/>
                </a:tc>
                <a:tc>
                  <a:txBody>
                    <a:bodyPr/>
                    <a:lstStyle/>
                    <a:p>
                      <a:r>
                        <a:rPr lang="de-DE" dirty="0"/>
                        <a:t>40.5</a:t>
                      </a:r>
                    </a:p>
                  </a:txBody>
                  <a:tcPr/>
                </a:tc>
                <a:tc>
                  <a:txBody>
                    <a:bodyPr/>
                    <a:lstStyle/>
                    <a:p>
                      <a:r>
                        <a:rPr lang="de-DE" dirty="0"/>
                        <a:t>46.9</a:t>
                      </a:r>
                    </a:p>
                  </a:txBody>
                  <a:tcPr/>
                </a:tc>
                <a:extLst>
                  <a:ext uri="{0D108BD9-81ED-4DB2-BD59-A6C34878D82A}">
                    <a16:rowId xmlns:a16="http://schemas.microsoft.com/office/drawing/2014/main" val="1119485875"/>
                  </a:ext>
                </a:extLst>
              </a:tr>
            </a:tbl>
          </a:graphicData>
        </a:graphic>
      </p:graphicFrame>
    </p:spTree>
    <p:extLst>
      <p:ext uri="{BB962C8B-B14F-4D97-AF65-F5344CB8AC3E}">
        <p14:creationId xmlns:p14="http://schemas.microsoft.com/office/powerpoint/2010/main" val="415915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5</a:t>
            </a:fld>
            <a:endParaRPr lang="en-US"/>
          </a:p>
        </p:txBody>
      </p:sp>
      <p:sp>
        <p:nvSpPr>
          <p:cNvPr id="6" name="Rectangle 5"/>
          <p:cNvSpPr/>
          <p:nvPr/>
        </p:nvSpPr>
        <p:spPr>
          <a:xfrm>
            <a:off x="5710231" y="2369827"/>
            <a:ext cx="5710438" cy="2585323"/>
          </a:xfrm>
          <a:prstGeom prst="rect">
            <a:avLst/>
          </a:prstGeom>
        </p:spPr>
        <p:txBody>
          <a:bodyPr wrap="square">
            <a:spAutoFit/>
          </a:bodyPr>
          <a:lstStyle/>
          <a:p>
            <a:r>
              <a:rPr lang="de-DE" dirty="0">
                <a:solidFill>
                  <a:schemeClr val="bg1"/>
                </a:solidFill>
              </a:rPr>
              <a:t>Bei der Nutzung </a:t>
            </a:r>
            <a:r>
              <a:rPr lang="de-DE" b="1" dirty="0">
                <a:solidFill>
                  <a:schemeClr val="bg1"/>
                </a:solidFill>
              </a:rPr>
              <a:t>mobiler Breitbandnetze </a:t>
            </a:r>
            <a:r>
              <a:rPr lang="de-DE" dirty="0">
                <a:solidFill>
                  <a:schemeClr val="bg1"/>
                </a:solidFill>
              </a:rPr>
              <a:t>liegt Zypern über dem EU-Durchschnitt. Bei der Nutzung schneller Breitbandverbindungen liegt sie jedoch deutlich unter dem EU-Durchschnitt. Fast ein Sechstel der Zyprioten hat das Internet noch nie genutzt, und der Hälfte fehlt es an grundlegenden digitalen Fähigkeiten. Trotz der wachsenden Nachfrage auf dem Arbeitsmarkt liegt das Angebot an IKT-Spezialisten immer noch unter dem EU-Durchschnitt.</a:t>
            </a:r>
          </a:p>
        </p:txBody>
      </p:sp>
      <p:pic>
        <p:nvPicPr>
          <p:cNvPr id="8" name="Grafik 7">
            <a:extLst>
              <a:ext uri="{FF2B5EF4-FFF2-40B4-BE49-F238E27FC236}">
                <a16:creationId xmlns:a16="http://schemas.microsoft.com/office/drawing/2014/main" id="{35B3CD6C-27CE-4CF4-9F51-0BDB9FAFB598}"/>
              </a:ext>
            </a:extLst>
          </p:cNvPr>
          <p:cNvPicPr>
            <a:picLocks noChangeAspect="1"/>
          </p:cNvPicPr>
          <p:nvPr/>
        </p:nvPicPr>
        <p:blipFill>
          <a:blip r:embed="rId3"/>
          <a:stretch>
            <a:fillRect/>
          </a:stretch>
        </p:blipFill>
        <p:spPr>
          <a:xfrm>
            <a:off x="1119569" y="1201057"/>
            <a:ext cx="3819331" cy="4455886"/>
          </a:xfrm>
          <a:prstGeom prst="rect">
            <a:avLst/>
          </a:prstGeom>
        </p:spPr>
      </p:pic>
      <p:sp>
        <p:nvSpPr>
          <p:cNvPr id="9" name="Rechteck 8">
            <a:extLst>
              <a:ext uri="{FF2B5EF4-FFF2-40B4-BE49-F238E27FC236}">
                <a16:creationId xmlns:a16="http://schemas.microsoft.com/office/drawing/2014/main" id="{96A6684B-6DA1-45D1-BF7C-76B454703E0A}"/>
              </a:ext>
            </a:extLst>
          </p:cNvPr>
          <p:cNvSpPr/>
          <p:nvPr/>
        </p:nvSpPr>
        <p:spPr>
          <a:xfrm>
            <a:off x="995265" y="5784694"/>
            <a:ext cx="5100735" cy="415498"/>
          </a:xfrm>
          <a:prstGeom prst="rect">
            <a:avLst/>
          </a:prstGeom>
        </p:spPr>
        <p:txBody>
          <a:bodyPr wrap="square">
            <a:spAutoFit/>
          </a:bodyPr>
          <a:lstStyle/>
          <a:p>
            <a:r>
              <a:rPr lang="en-US" sz="1050" u="sng" dirty="0" err="1">
                <a:solidFill>
                  <a:schemeClr val="bg1"/>
                </a:solidFill>
                <a:hlinkClick r:id="rId4">
                  <a:extLst>
                    <a:ext uri="{A12FA001-AC4F-418D-AE19-62706E023703}">
                      <ahyp:hlinkClr xmlns:ahyp="http://schemas.microsoft.com/office/drawing/2018/hyperlinkcolor" val="tx"/>
                    </a:ext>
                  </a:extLst>
                </a:hlinkClick>
              </a:rPr>
              <a:t>Pixabay</a:t>
            </a:r>
            <a:r>
              <a:rPr lang="en-US" sz="1050" u="sng" dirty="0">
                <a:solidFill>
                  <a:schemeClr val="bg1"/>
                </a:solidFill>
                <a:hlinkClick r:id="rId4">
                  <a:extLst>
                    <a:ext uri="{A12FA001-AC4F-418D-AE19-62706E023703}">
                      <ahyp:hlinkClr xmlns:ahyp="http://schemas.microsoft.com/office/drawing/2018/hyperlinkcolor" val="tx"/>
                    </a:ext>
                  </a:extLst>
                </a:hlinkClick>
              </a:rPr>
              <a:t> License</a:t>
            </a:r>
            <a:r>
              <a:rPr lang="en-US" sz="1050" dirty="0">
                <a:solidFill>
                  <a:schemeClr val="bg1"/>
                </a:solidFill>
              </a:rPr>
              <a:t> Free for commercial use // No attribution required </a:t>
            </a:r>
          </a:p>
          <a:p>
            <a:r>
              <a:rPr lang="en-US" sz="1050" dirty="0">
                <a:solidFill>
                  <a:schemeClr val="bg1"/>
                </a:solidFill>
              </a:rPr>
              <a:t>https://pixabay.com/photos/mobile-phone-photography-bridge-6095271/</a:t>
            </a:r>
            <a:endParaRPr lang="en-US" sz="1050" dirty="0">
              <a:solidFill>
                <a:schemeClr val="bg1"/>
              </a:solidFill>
              <a:effectLst/>
            </a:endParaRPr>
          </a:p>
        </p:txBody>
      </p:sp>
    </p:spTree>
    <p:extLst>
      <p:ext uri="{BB962C8B-B14F-4D97-AF65-F5344CB8AC3E}">
        <p14:creationId xmlns:p14="http://schemas.microsoft.com/office/powerpoint/2010/main" val="49527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6</a:t>
            </a:fld>
            <a:endParaRPr lang="en-US"/>
          </a:p>
        </p:txBody>
      </p:sp>
      <p:sp>
        <p:nvSpPr>
          <p:cNvPr id="6" name="Rectangle 5"/>
          <p:cNvSpPr/>
          <p:nvPr/>
        </p:nvSpPr>
        <p:spPr>
          <a:xfrm>
            <a:off x="757083" y="1139182"/>
            <a:ext cx="4739149" cy="4801314"/>
          </a:xfrm>
          <a:prstGeom prst="rect">
            <a:avLst/>
          </a:prstGeom>
        </p:spPr>
        <p:txBody>
          <a:bodyPr wrap="square">
            <a:spAutoFit/>
          </a:bodyPr>
          <a:lstStyle/>
          <a:p>
            <a:r>
              <a:rPr lang="de-DE" dirty="0">
                <a:solidFill>
                  <a:schemeClr val="bg1"/>
                </a:solidFill>
              </a:rPr>
              <a:t>Zypern hat große Fortschritte bei der Konnektivität gemacht und wird daher auch höher gerankt als noch im Jahr 2017.</a:t>
            </a:r>
          </a:p>
          <a:p>
            <a:endParaRPr lang="de-DE" dirty="0">
              <a:solidFill>
                <a:schemeClr val="bg1"/>
              </a:solidFill>
            </a:endParaRPr>
          </a:p>
          <a:p>
            <a:r>
              <a:rPr lang="de-DE" dirty="0">
                <a:solidFill>
                  <a:schemeClr val="bg1"/>
                </a:solidFill>
              </a:rPr>
              <a:t>Die derzeitige "Digitale Strategie für Zypern", die 2012 begann und 2015 und 2018 aktualisiert wurde, steht im Einklang mit den in der Digitalen Agenda für Europa vorgeschlagenen Zielen und Maßnahmen und wird wesentlich zum Wirtschaftswachstum und zur Produktivität beitragen. </a:t>
            </a:r>
          </a:p>
          <a:p>
            <a:endParaRPr lang="de-DE" dirty="0">
              <a:solidFill>
                <a:schemeClr val="bg1"/>
              </a:solidFill>
            </a:endParaRPr>
          </a:p>
          <a:p>
            <a:r>
              <a:rPr lang="de-DE" dirty="0">
                <a:solidFill>
                  <a:schemeClr val="bg1"/>
                </a:solidFill>
              </a:rPr>
              <a:t>Das Ministerium für Bildung und Kultur legt besonderen Wert auf die Entwicklung von Maßnahmen, die zur Erreichung der erforderlichen digitalen Kompetenzen auf allen Bildungsebenen beitragen können. </a:t>
            </a:r>
          </a:p>
        </p:txBody>
      </p:sp>
      <p:pic>
        <p:nvPicPr>
          <p:cNvPr id="8" name="Grafik 7">
            <a:extLst>
              <a:ext uri="{FF2B5EF4-FFF2-40B4-BE49-F238E27FC236}">
                <a16:creationId xmlns:a16="http://schemas.microsoft.com/office/drawing/2014/main" id="{8B0268FA-9F8C-4C3C-B2A0-21F09227E43A}"/>
              </a:ext>
            </a:extLst>
          </p:cNvPr>
          <p:cNvPicPr>
            <a:picLocks noChangeAspect="1"/>
          </p:cNvPicPr>
          <p:nvPr/>
        </p:nvPicPr>
        <p:blipFill>
          <a:blip r:embed="rId3"/>
          <a:stretch>
            <a:fillRect/>
          </a:stretch>
        </p:blipFill>
        <p:spPr>
          <a:xfrm>
            <a:off x="6096000" y="2200386"/>
            <a:ext cx="5513420" cy="3432228"/>
          </a:xfrm>
          <a:prstGeom prst="rect">
            <a:avLst/>
          </a:prstGeom>
        </p:spPr>
      </p:pic>
      <p:sp>
        <p:nvSpPr>
          <p:cNvPr id="9" name="Rechteck 8">
            <a:extLst>
              <a:ext uri="{FF2B5EF4-FFF2-40B4-BE49-F238E27FC236}">
                <a16:creationId xmlns:a16="http://schemas.microsoft.com/office/drawing/2014/main" id="{31EEBBDE-AF84-4FEE-9FB7-D15A9D0BCFC9}"/>
              </a:ext>
            </a:extLst>
          </p:cNvPr>
          <p:cNvSpPr/>
          <p:nvPr/>
        </p:nvSpPr>
        <p:spPr>
          <a:xfrm>
            <a:off x="6087406" y="5863123"/>
            <a:ext cx="5513420" cy="415498"/>
          </a:xfrm>
          <a:prstGeom prst="rect">
            <a:avLst/>
          </a:prstGeom>
        </p:spPr>
        <p:txBody>
          <a:bodyPr wrap="square">
            <a:spAutoFit/>
          </a:bodyPr>
          <a:lstStyle/>
          <a:p>
            <a:r>
              <a:rPr lang="en-US" sz="1050" u="sng" dirty="0" err="1">
                <a:solidFill>
                  <a:schemeClr val="bg1"/>
                </a:solidFill>
                <a:hlinkClick r:id="rId4">
                  <a:extLst>
                    <a:ext uri="{A12FA001-AC4F-418D-AE19-62706E023703}">
                      <ahyp:hlinkClr xmlns:ahyp="http://schemas.microsoft.com/office/drawing/2018/hyperlinkcolor" val="tx"/>
                    </a:ext>
                  </a:extLst>
                </a:hlinkClick>
              </a:rPr>
              <a:t>Pixabay</a:t>
            </a:r>
            <a:r>
              <a:rPr lang="en-US" sz="1050" u="sng" dirty="0">
                <a:solidFill>
                  <a:schemeClr val="bg1"/>
                </a:solidFill>
                <a:hlinkClick r:id="rId4">
                  <a:extLst>
                    <a:ext uri="{A12FA001-AC4F-418D-AE19-62706E023703}">
                      <ahyp:hlinkClr xmlns:ahyp="http://schemas.microsoft.com/office/drawing/2018/hyperlinkcolor" val="tx"/>
                    </a:ext>
                  </a:extLst>
                </a:hlinkClick>
              </a:rPr>
              <a:t> License</a:t>
            </a:r>
            <a:r>
              <a:rPr lang="en-US" sz="1050" dirty="0">
                <a:solidFill>
                  <a:schemeClr val="bg1"/>
                </a:solidFill>
              </a:rPr>
              <a:t> Free for commercial use </a:t>
            </a:r>
            <a:br>
              <a:rPr lang="en-US" sz="1050" dirty="0">
                <a:solidFill>
                  <a:schemeClr val="bg1"/>
                </a:solidFill>
              </a:rPr>
            </a:br>
            <a:r>
              <a:rPr lang="en-US" sz="1050" dirty="0">
                <a:solidFill>
                  <a:schemeClr val="bg1"/>
                </a:solidFill>
              </a:rPr>
              <a:t>No attribution required // https://pixabay.com/photos/hands-ipad-tablet-technology-820272/</a:t>
            </a:r>
            <a:endParaRPr lang="en-US" sz="1050" dirty="0">
              <a:solidFill>
                <a:schemeClr val="bg1"/>
              </a:solidFill>
              <a:effectLst/>
            </a:endParaRPr>
          </a:p>
        </p:txBody>
      </p:sp>
    </p:spTree>
    <p:extLst>
      <p:ext uri="{BB962C8B-B14F-4D97-AF65-F5344CB8AC3E}">
        <p14:creationId xmlns:p14="http://schemas.microsoft.com/office/powerpoint/2010/main" val="56156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186AF604-6CBA-6F4A-A6F6-26E48A4D0EE4}" type="slidenum">
              <a:rPr lang="en-US" smtClean="0"/>
              <a:t>7</a:t>
            </a:fld>
            <a:endParaRPr lang="en-US"/>
          </a:p>
        </p:txBody>
      </p:sp>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6" name="Rectangle 5"/>
          <p:cNvSpPr/>
          <p:nvPr/>
        </p:nvSpPr>
        <p:spPr>
          <a:xfrm>
            <a:off x="914873" y="954921"/>
            <a:ext cx="8864350" cy="584775"/>
          </a:xfrm>
          <a:prstGeom prst="rect">
            <a:avLst/>
          </a:prstGeom>
        </p:spPr>
        <p:txBody>
          <a:bodyPr wrap="none">
            <a:spAutoFit/>
          </a:bodyPr>
          <a:lstStyle/>
          <a:p>
            <a:r>
              <a:rPr lang="en-US" sz="3200" b="1" dirty="0">
                <a:solidFill>
                  <a:schemeClr val="bg1"/>
                </a:solidFill>
              </a:rPr>
              <a:t>3. Digital Transformation / </a:t>
            </a:r>
            <a:r>
              <a:rPr lang="en-US" sz="3200" b="1" dirty="0" err="1">
                <a:solidFill>
                  <a:schemeClr val="bg1"/>
                </a:solidFill>
              </a:rPr>
              <a:t>zukünftige</a:t>
            </a:r>
            <a:r>
              <a:rPr lang="en-US" sz="3200" b="1" dirty="0">
                <a:solidFill>
                  <a:schemeClr val="bg1"/>
                </a:solidFill>
              </a:rPr>
              <a:t> </a:t>
            </a:r>
            <a:r>
              <a:rPr lang="en-US" sz="3200" b="1" dirty="0" err="1">
                <a:solidFill>
                  <a:schemeClr val="bg1"/>
                </a:solidFill>
              </a:rPr>
              <a:t>Entwicklung</a:t>
            </a:r>
            <a:endParaRPr lang="en-GB" sz="3200" b="1" dirty="0">
              <a:solidFill>
                <a:schemeClr val="bg1"/>
              </a:solidFill>
            </a:endParaRPr>
          </a:p>
        </p:txBody>
      </p:sp>
      <p:sp>
        <p:nvSpPr>
          <p:cNvPr id="7" name="Rectangle 6"/>
          <p:cNvSpPr/>
          <p:nvPr/>
        </p:nvSpPr>
        <p:spPr>
          <a:xfrm>
            <a:off x="914872" y="2136339"/>
            <a:ext cx="9133695" cy="2585323"/>
          </a:xfrm>
          <a:prstGeom prst="rect">
            <a:avLst/>
          </a:prstGeom>
        </p:spPr>
        <p:txBody>
          <a:bodyPr wrap="square">
            <a:spAutoFit/>
          </a:bodyPr>
          <a:lstStyle/>
          <a:p>
            <a:r>
              <a:rPr lang="de-DE" dirty="0">
                <a:solidFill>
                  <a:schemeClr val="bg1"/>
                </a:solidFill>
              </a:rPr>
              <a:t>Innovation im Zusammenhang mit der digitalen Transformation, insbesondere e-Government, ist besonders wichtig, um das derzeit langsame Tempo der Reform des öffentlichen Sektors in Zypern zu unterstützen und mehrere Vorteile zu generieren, darunter: </a:t>
            </a:r>
          </a:p>
          <a:p>
            <a:endParaRPr lang="de-DE" dirty="0">
              <a:solidFill>
                <a:schemeClr val="bg1"/>
              </a:solidFill>
            </a:endParaRPr>
          </a:p>
          <a:p>
            <a:pPr marL="285750" indent="-285750">
              <a:buFont typeface="Arial" panose="020B0604020202020204" pitchFamily="34" charset="0"/>
              <a:buChar char="•"/>
            </a:pPr>
            <a:r>
              <a:rPr lang="de-DE" dirty="0">
                <a:solidFill>
                  <a:schemeClr val="bg1"/>
                </a:solidFill>
              </a:rPr>
              <a:t>Bürokratieabbau und mehr Transparenz, </a:t>
            </a:r>
          </a:p>
          <a:p>
            <a:pPr marL="285750" indent="-285750">
              <a:buFont typeface="Arial" panose="020B0604020202020204" pitchFamily="34" charset="0"/>
              <a:buChar char="•"/>
            </a:pPr>
            <a:r>
              <a:rPr lang="de-DE" dirty="0">
                <a:solidFill>
                  <a:schemeClr val="bg1"/>
                </a:solidFill>
              </a:rPr>
              <a:t>Verbesserung der Qualität und Effizienz der Dienstleistungen für Bürger und Unternehmen</a:t>
            </a:r>
          </a:p>
          <a:p>
            <a:pPr marL="285750" indent="-285750">
              <a:buFont typeface="Arial" panose="020B0604020202020204" pitchFamily="34" charset="0"/>
              <a:buChar char="•"/>
            </a:pPr>
            <a:r>
              <a:rPr lang="de-DE" dirty="0">
                <a:solidFill>
                  <a:schemeClr val="bg1"/>
                </a:solidFill>
              </a:rPr>
              <a:t>Verbesserung der Zufriedenheit der Bürger und </a:t>
            </a:r>
          </a:p>
          <a:p>
            <a:pPr marL="285750" indent="-285750">
              <a:buFont typeface="Arial" panose="020B0604020202020204" pitchFamily="34" charset="0"/>
              <a:buChar char="•"/>
            </a:pPr>
            <a:r>
              <a:rPr lang="de-DE" dirty="0">
                <a:solidFill>
                  <a:schemeClr val="bg1"/>
                </a:solidFill>
              </a:rPr>
              <a:t>Verbesserung der Glaubwürdigkeit des öffentlichen Dienstes, </a:t>
            </a:r>
          </a:p>
          <a:p>
            <a:pPr marL="285750" indent="-285750">
              <a:buFont typeface="Arial" panose="020B0604020202020204" pitchFamily="34" charset="0"/>
              <a:buChar char="•"/>
            </a:pPr>
            <a:r>
              <a:rPr lang="de-DE" dirty="0">
                <a:solidFill>
                  <a:schemeClr val="bg1"/>
                </a:solidFill>
              </a:rPr>
              <a:t>reduzierte Betriebskosten durch Produktivitätssteigerung und Ressourcen- und Zeitersparnis</a:t>
            </a:r>
          </a:p>
        </p:txBody>
      </p:sp>
    </p:spTree>
    <p:extLst>
      <p:ext uri="{BB962C8B-B14F-4D97-AF65-F5344CB8AC3E}">
        <p14:creationId xmlns:p14="http://schemas.microsoft.com/office/powerpoint/2010/main" val="95626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8</a:t>
            </a:fld>
            <a:endParaRPr lang="en-US"/>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rightnessContrast bright="25000" contrast="-78000"/>
                    </a14:imgEffect>
                  </a14:imgLayer>
                </a14:imgProps>
              </a:ext>
              <a:ext uri="{28A0092B-C50C-407E-A947-70E740481C1C}">
                <a14:useLocalDpi xmlns:a14="http://schemas.microsoft.com/office/drawing/2010/main" val="0"/>
              </a:ext>
            </a:extLst>
          </a:blip>
          <a:stretch>
            <a:fillRect/>
          </a:stretch>
        </p:blipFill>
        <p:spPr>
          <a:xfrm>
            <a:off x="0" y="654081"/>
            <a:ext cx="5557520" cy="5557520"/>
          </a:xfrm>
          <a:prstGeom prst="rect">
            <a:avLst/>
          </a:prstGeom>
        </p:spPr>
      </p:pic>
      <p:sp>
        <p:nvSpPr>
          <p:cNvPr id="6" name="Rectangle 5"/>
          <p:cNvSpPr/>
          <p:nvPr/>
        </p:nvSpPr>
        <p:spPr>
          <a:xfrm>
            <a:off x="688257" y="2066588"/>
            <a:ext cx="8986685" cy="3139321"/>
          </a:xfrm>
          <a:prstGeom prst="rect">
            <a:avLst/>
          </a:prstGeom>
        </p:spPr>
        <p:txBody>
          <a:bodyPr wrap="square">
            <a:spAutoFit/>
          </a:bodyPr>
          <a:lstStyle/>
          <a:p>
            <a:r>
              <a:rPr lang="de-DE" dirty="0">
                <a:solidFill>
                  <a:schemeClr val="bg1"/>
                </a:solidFill>
              </a:rPr>
              <a:t>Zu den derzeitigen Initiativen, die im Rahmen getrennter Rahmen durchgeführt werden, die mit der nationalen F&amp;I-Strategie und dem nationalen Ökosystem verknüpft sind, gehören: </a:t>
            </a:r>
          </a:p>
          <a:p>
            <a:endParaRPr lang="de-DE" dirty="0">
              <a:solidFill>
                <a:schemeClr val="bg1"/>
              </a:solidFill>
            </a:endParaRPr>
          </a:p>
          <a:p>
            <a:pPr marL="285750" indent="-285750">
              <a:buFont typeface="Arial" panose="020B0604020202020204" pitchFamily="34" charset="0"/>
              <a:buChar char="•"/>
            </a:pPr>
            <a:r>
              <a:rPr lang="de-DE" dirty="0">
                <a:solidFill>
                  <a:schemeClr val="bg1"/>
                </a:solidFill>
              </a:rPr>
              <a:t>Annahme von Strategien wie der Nationalen Digitalen Strategie und der E-Government-Strategie.</a:t>
            </a:r>
          </a:p>
          <a:p>
            <a:pPr marL="285750" indent="-285750">
              <a:buFont typeface="Arial" panose="020B0604020202020204" pitchFamily="34" charset="0"/>
              <a:buChar char="•"/>
            </a:pPr>
            <a:r>
              <a:rPr lang="de-DE" dirty="0">
                <a:solidFill>
                  <a:schemeClr val="bg1"/>
                </a:solidFill>
              </a:rPr>
              <a:t>Konzentrieren Sie sich auf führende Technologien wie Künstliche Intelligenz (KI), Distributed Ledger Technologies (DLT), Big Data und Internet </a:t>
            </a:r>
            <a:r>
              <a:rPr lang="de-DE" dirty="0" err="1">
                <a:solidFill>
                  <a:schemeClr val="bg1"/>
                </a:solidFill>
              </a:rPr>
              <a:t>of</a:t>
            </a:r>
            <a:r>
              <a:rPr lang="de-DE" dirty="0">
                <a:solidFill>
                  <a:schemeClr val="bg1"/>
                </a:solidFill>
              </a:rPr>
              <a:t> Things (</a:t>
            </a:r>
            <a:r>
              <a:rPr lang="de-DE" dirty="0" err="1">
                <a:solidFill>
                  <a:schemeClr val="bg1"/>
                </a:solidFill>
              </a:rPr>
              <a:t>IoT</a:t>
            </a:r>
            <a:r>
              <a:rPr lang="de-DE" dirty="0">
                <a:solidFill>
                  <a:schemeClr val="bg1"/>
                </a:solidFill>
              </a:rPr>
              <a:t>).</a:t>
            </a:r>
          </a:p>
          <a:p>
            <a:pPr marL="285750" indent="-285750">
              <a:buFont typeface="Arial" panose="020B0604020202020204" pitchFamily="34" charset="0"/>
              <a:buChar char="•"/>
            </a:pPr>
            <a:r>
              <a:rPr lang="de-DE" dirty="0">
                <a:solidFill>
                  <a:schemeClr val="bg1"/>
                </a:solidFill>
              </a:rPr>
              <a:t>Unterstützung von Infrastrukturen im Zusammenhang mit elektronischer Kommunikation und Informationstechnologie.</a:t>
            </a:r>
          </a:p>
          <a:p>
            <a:pPr marL="285750" indent="-285750">
              <a:buFont typeface="Arial" panose="020B0604020202020204" pitchFamily="34" charset="0"/>
              <a:buChar char="•"/>
            </a:pPr>
            <a:r>
              <a:rPr lang="de-DE" dirty="0">
                <a:solidFill>
                  <a:schemeClr val="bg1"/>
                </a:solidFill>
              </a:rPr>
              <a:t>Entwicklung von Fähigkeiten und Kompetenzen, die erforderlich sind, um das schnelle Tempo zu unterstützen und die Vorteile zu nutzen.</a:t>
            </a:r>
          </a:p>
        </p:txBody>
      </p:sp>
    </p:spTree>
    <p:extLst>
      <p:ext uri="{BB962C8B-B14F-4D97-AF65-F5344CB8AC3E}">
        <p14:creationId xmlns:p14="http://schemas.microsoft.com/office/powerpoint/2010/main" val="20133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a:spLocks noGrp="1"/>
          </p:cNvSpPr>
          <p:nvPr>
            <p:ph idx="1"/>
          </p:nvPr>
        </p:nvSpPr>
        <p:spPr>
          <a:xfrm>
            <a:off x="958645" y="1852960"/>
            <a:ext cx="10073148" cy="4085724"/>
          </a:xfrm>
        </p:spPr>
        <p:txBody>
          <a:bodyPr>
            <a:normAutofit fontScale="92500" lnSpcReduction="10000"/>
          </a:bodyPr>
          <a:lstStyle/>
          <a:p>
            <a:pPr marL="0" indent="0">
              <a:buNone/>
            </a:pPr>
            <a:r>
              <a:rPr lang="de-DE" sz="2000" dirty="0">
                <a:solidFill>
                  <a:schemeClr val="bg1"/>
                </a:solidFill>
              </a:rPr>
              <a:t>Das Projekt "Nationale Strategie der AI" schlägt Maßnahmen zur Nutzung und Entwicklung von KI in Zypern vor und stützt sich auf Die Aktion 1.4: Initiative Aktion in den vier Hauptpfeilern des koordinierten Plans der Europäischen Kommission (EU), "Ein europäischer Ansatz für künstliche Intelligenz".</a:t>
            </a:r>
          </a:p>
          <a:p>
            <a:pPr marL="0" indent="0">
              <a:buNone/>
            </a:pPr>
            <a:endParaRPr lang="de-DE" sz="2000" dirty="0">
              <a:solidFill>
                <a:schemeClr val="bg1"/>
              </a:solidFill>
            </a:endParaRPr>
          </a:p>
          <a:p>
            <a:pPr marL="0" indent="0">
              <a:buNone/>
            </a:pPr>
            <a:r>
              <a:rPr lang="de-DE" sz="2000" dirty="0">
                <a:solidFill>
                  <a:schemeClr val="bg1"/>
                </a:solidFill>
              </a:rPr>
              <a:t>Aktion 1.4: Initiative - Diese Aktion spielt eine wichtige Rolle bei der Aktualisierung und Umsetzung der "Nationalen Strategie der AI", da sie die Zusammenarbeit der Vereinten Nationen mit einem Team von KI-Experten sicherstellt, das unter der Koordinierung der Vereinten Nationen für die Umsetzung des Plans zuständig sein wird, während der Minister Rechenschaft abnimmt und informiert wird. Die Sachverständigengruppe der Vereinten Nationen wird Ziele, Zeitpläne, Leistungskennzahlen, Interessenträger festlegen und die erforderlichen Finanzmittel verwalten, während sie die Politik der Kommunikationsempfehlungen einreicht. Darüber hinaus wird vorgeschlagen, einzelne Arbeitsgruppen mit Vertretern von Unternehmen, Forschungsinstituten und anderen, die sich für KI-Themen interessieren, einzurichten.</a:t>
            </a:r>
          </a:p>
        </p:txBody>
      </p:sp>
      <p:sp>
        <p:nvSpPr>
          <p:cNvPr id="4" name="Slide Number Placeholder 3"/>
          <p:cNvSpPr>
            <a:spLocks noGrp="1"/>
          </p:cNvSpPr>
          <p:nvPr>
            <p:ph type="sldNum" sz="quarter" idx="12"/>
          </p:nvPr>
        </p:nvSpPr>
        <p:spPr/>
        <p:txBody>
          <a:bodyPr/>
          <a:lstStyle/>
          <a:p>
            <a:fld id="{186AF604-6CBA-6F4A-A6F6-26E48A4D0EE4}" type="slidenum">
              <a:rPr lang="en-US" smtClean="0"/>
              <a:t>9</a:t>
            </a:fld>
            <a:endParaRPr lang="en-US"/>
          </a:p>
        </p:txBody>
      </p:sp>
      <p:sp>
        <p:nvSpPr>
          <p:cNvPr id="6" name="Rectangle 5"/>
          <p:cNvSpPr/>
          <p:nvPr/>
        </p:nvSpPr>
        <p:spPr>
          <a:xfrm>
            <a:off x="883554" y="924144"/>
            <a:ext cx="9079537" cy="584775"/>
          </a:xfrm>
          <a:prstGeom prst="rect">
            <a:avLst/>
          </a:prstGeom>
        </p:spPr>
        <p:txBody>
          <a:bodyPr wrap="none">
            <a:spAutoFit/>
          </a:bodyPr>
          <a:lstStyle/>
          <a:p>
            <a:r>
              <a:rPr lang="en-US" sz="3200" b="1" dirty="0">
                <a:solidFill>
                  <a:schemeClr val="bg1"/>
                </a:solidFill>
              </a:rPr>
              <a:t>3.1 Artificial Intelligence – </a:t>
            </a:r>
            <a:r>
              <a:rPr lang="en-US" sz="3200" b="1" dirty="0" err="1">
                <a:solidFill>
                  <a:schemeClr val="bg1"/>
                </a:solidFill>
              </a:rPr>
              <a:t>Künstliche</a:t>
            </a:r>
            <a:r>
              <a:rPr lang="en-US" sz="3200" b="1" dirty="0">
                <a:solidFill>
                  <a:schemeClr val="bg1"/>
                </a:solidFill>
              </a:rPr>
              <a:t> </a:t>
            </a:r>
            <a:r>
              <a:rPr lang="en-US" sz="3200" b="1" dirty="0" err="1">
                <a:solidFill>
                  <a:schemeClr val="bg1"/>
                </a:solidFill>
              </a:rPr>
              <a:t>Intelligenz</a:t>
            </a:r>
            <a:r>
              <a:rPr lang="en-US" sz="3200" b="1" dirty="0">
                <a:solidFill>
                  <a:schemeClr val="bg1"/>
                </a:solidFill>
              </a:rPr>
              <a:t> (KI) </a:t>
            </a:r>
            <a:endParaRPr lang="en-GB" sz="3200" b="1" dirty="0">
              <a:solidFill>
                <a:schemeClr val="bg1"/>
              </a:solidFill>
            </a:endParaRPr>
          </a:p>
        </p:txBody>
      </p:sp>
    </p:spTree>
    <p:extLst>
      <p:ext uri="{BB962C8B-B14F-4D97-AF65-F5344CB8AC3E}">
        <p14:creationId xmlns:p14="http://schemas.microsoft.com/office/powerpoint/2010/main" val="288564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1717</Words>
  <Application>Microsoft Office PowerPoint</Application>
  <PresentationFormat>Breitbild</PresentationFormat>
  <Paragraphs>160</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16</vt:i4>
      </vt:variant>
    </vt:vector>
  </HeadingPairs>
  <TitlesOfParts>
    <vt:vector size="23" baseType="lpstr">
      <vt:lpstr>SimSun</vt:lpstr>
      <vt:lpstr>Arial</vt:lpstr>
      <vt:lpstr>Calibri</vt:lpstr>
      <vt:lpstr>Calibri Light</vt:lpstr>
      <vt:lpstr>Times New Roman</vt:lpstr>
      <vt:lpstr>Office Theme</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jsc</cp:lastModifiedBy>
  <cp:revision>109</cp:revision>
  <dcterms:created xsi:type="dcterms:W3CDTF">2011-01-21T15:00:27Z</dcterms:created>
  <dcterms:modified xsi:type="dcterms:W3CDTF">2021-07-15T10:44:35Z</dcterms:modified>
</cp:coreProperties>
</file>