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9"/>
  </p:notesMasterIdLst>
  <p:sldIdLst>
    <p:sldId id="256" r:id="rId3"/>
    <p:sldId id="275" r:id="rId4"/>
    <p:sldId id="296" r:id="rId5"/>
    <p:sldId id="297" r:id="rId6"/>
    <p:sldId id="299" r:id="rId7"/>
    <p:sldId id="300" r:id="rId8"/>
    <p:sldId id="302" r:id="rId9"/>
    <p:sldId id="305" r:id="rId10"/>
    <p:sldId id="307" r:id="rId11"/>
    <p:sldId id="303" r:id="rId12"/>
    <p:sldId id="308" r:id="rId13"/>
    <p:sldId id="304" r:id="rId14"/>
    <p:sldId id="309" r:id="rId15"/>
    <p:sldId id="306" r:id="rId16"/>
    <p:sldId id="295"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3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691"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422B45-DFC1-4ABF-A912-28F385E8301F}" type="datetimeFigureOut">
              <a:rPr lang="de-DE" smtClean="0"/>
              <a:t>15.07.2021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CD5F6E-A259-4E94-903E-888D3015D064}" type="slidenum">
              <a:rPr lang="de-DE" smtClean="0"/>
              <a:t>‹Nr.›</a:t>
            </a:fld>
            <a:endParaRPr lang="de-DE"/>
          </a:p>
        </p:txBody>
      </p:sp>
    </p:spTree>
    <p:extLst>
      <p:ext uri="{BB962C8B-B14F-4D97-AF65-F5344CB8AC3E}">
        <p14:creationId xmlns:p14="http://schemas.microsoft.com/office/powerpoint/2010/main" val="1018125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6BF40A-DC24-4CCE-AD73-36EC42EAEEC3}" type="datetime1">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3F70C8-BBF8-4F38-BF4A-C08D7978C8FC}" type="datetime1">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BA4748-7E25-461A-9F8D-E9E301B77368}" type="datetime1">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04530-CF1E-465C-86E0-65671F75F2E3}"/>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AFF5A5F-D515-47A0-9045-ABBF5FA4E0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787A7F8D-BC2D-48F1-860E-5EE637C8D572}"/>
              </a:ext>
            </a:extLst>
          </p:cNvPr>
          <p:cNvSpPr>
            <a:spLocks noGrp="1"/>
          </p:cNvSpPr>
          <p:nvPr>
            <p:ph type="dt" sz="half" idx="10"/>
          </p:nvPr>
        </p:nvSpPr>
        <p:spPr/>
        <p:txBody>
          <a:bodyPr/>
          <a:lstStyle/>
          <a:p>
            <a:fld id="{3D3D9D30-0124-4103-AE56-350871A9E6F3}" type="datetimeFigureOut">
              <a:rPr lang="de-DE" smtClean="0"/>
              <a:t>15.07.2021</a:t>
            </a:fld>
            <a:endParaRPr lang="de-DE"/>
          </a:p>
        </p:txBody>
      </p:sp>
      <p:sp>
        <p:nvSpPr>
          <p:cNvPr id="5" name="Fußzeilenplatzhalter 4">
            <a:extLst>
              <a:ext uri="{FF2B5EF4-FFF2-40B4-BE49-F238E27FC236}">
                <a16:creationId xmlns:a16="http://schemas.microsoft.com/office/drawing/2014/main" id="{4F2364C1-7075-4AFD-BDC1-1C1983DD6F6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E897EC4-8081-48F1-BF0B-82FD9E2C3681}"/>
              </a:ext>
            </a:extLst>
          </p:cNvPr>
          <p:cNvSpPr>
            <a:spLocks noGrp="1"/>
          </p:cNvSpPr>
          <p:nvPr>
            <p:ph type="sldNum" sz="quarter" idx="12"/>
          </p:nvPr>
        </p:nvSpPr>
        <p:spPr/>
        <p:txBody>
          <a:bodyPr/>
          <a:lstStyle/>
          <a:p>
            <a:fld id="{B7B75ABF-A8D7-4398-9C4F-5F3F2763E3D5}" type="slidenum">
              <a:rPr lang="de-DE" smtClean="0"/>
              <a:t>‹Nr.›</a:t>
            </a:fld>
            <a:endParaRPr lang="de-DE"/>
          </a:p>
        </p:txBody>
      </p:sp>
    </p:spTree>
    <p:extLst>
      <p:ext uri="{BB962C8B-B14F-4D97-AF65-F5344CB8AC3E}">
        <p14:creationId xmlns:p14="http://schemas.microsoft.com/office/powerpoint/2010/main" val="3249833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9820D-D1E7-4906-8672-5F5E6E8B632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E8AD9F0-F295-4B96-BDE8-70395C5DE56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6BF49C7-D03F-46E9-B897-760E1EF51FF0}"/>
              </a:ext>
            </a:extLst>
          </p:cNvPr>
          <p:cNvSpPr>
            <a:spLocks noGrp="1"/>
          </p:cNvSpPr>
          <p:nvPr>
            <p:ph type="dt" sz="half" idx="10"/>
          </p:nvPr>
        </p:nvSpPr>
        <p:spPr/>
        <p:txBody>
          <a:bodyPr/>
          <a:lstStyle/>
          <a:p>
            <a:fld id="{3D3D9D30-0124-4103-AE56-350871A9E6F3}" type="datetimeFigureOut">
              <a:rPr lang="de-DE" smtClean="0"/>
              <a:t>15.07.2021</a:t>
            </a:fld>
            <a:endParaRPr lang="de-DE"/>
          </a:p>
        </p:txBody>
      </p:sp>
      <p:sp>
        <p:nvSpPr>
          <p:cNvPr id="5" name="Fußzeilenplatzhalter 4">
            <a:extLst>
              <a:ext uri="{FF2B5EF4-FFF2-40B4-BE49-F238E27FC236}">
                <a16:creationId xmlns:a16="http://schemas.microsoft.com/office/drawing/2014/main" id="{07E14815-E04B-4894-AFCE-649EF6C650D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9026879-9B26-46F8-89E8-237F7B4C3F84}"/>
              </a:ext>
            </a:extLst>
          </p:cNvPr>
          <p:cNvSpPr>
            <a:spLocks noGrp="1"/>
          </p:cNvSpPr>
          <p:nvPr>
            <p:ph type="sldNum" sz="quarter" idx="12"/>
          </p:nvPr>
        </p:nvSpPr>
        <p:spPr/>
        <p:txBody>
          <a:bodyPr/>
          <a:lstStyle/>
          <a:p>
            <a:fld id="{B7B75ABF-A8D7-4398-9C4F-5F3F2763E3D5}" type="slidenum">
              <a:rPr lang="de-DE" smtClean="0"/>
              <a:t>‹Nr.›</a:t>
            </a:fld>
            <a:endParaRPr lang="de-DE"/>
          </a:p>
        </p:txBody>
      </p:sp>
    </p:spTree>
    <p:extLst>
      <p:ext uri="{BB962C8B-B14F-4D97-AF65-F5344CB8AC3E}">
        <p14:creationId xmlns:p14="http://schemas.microsoft.com/office/powerpoint/2010/main" val="1487847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B06317-8F37-4949-88C8-275A455F4D6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C27FAB0B-64B6-472D-81FD-E50D88FDF8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9D39EAC-C25D-47B7-B9F4-1E28BF374F5B}"/>
              </a:ext>
            </a:extLst>
          </p:cNvPr>
          <p:cNvSpPr>
            <a:spLocks noGrp="1"/>
          </p:cNvSpPr>
          <p:nvPr>
            <p:ph type="dt" sz="half" idx="10"/>
          </p:nvPr>
        </p:nvSpPr>
        <p:spPr/>
        <p:txBody>
          <a:bodyPr/>
          <a:lstStyle/>
          <a:p>
            <a:fld id="{3D3D9D30-0124-4103-AE56-350871A9E6F3}" type="datetimeFigureOut">
              <a:rPr lang="de-DE" smtClean="0"/>
              <a:t>15.07.2021</a:t>
            </a:fld>
            <a:endParaRPr lang="de-DE"/>
          </a:p>
        </p:txBody>
      </p:sp>
      <p:sp>
        <p:nvSpPr>
          <p:cNvPr id="5" name="Fußzeilenplatzhalter 4">
            <a:extLst>
              <a:ext uri="{FF2B5EF4-FFF2-40B4-BE49-F238E27FC236}">
                <a16:creationId xmlns:a16="http://schemas.microsoft.com/office/drawing/2014/main" id="{BEDEA191-A3CD-4BA9-8EB4-B102B62BA6E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5DAB8A5-4C35-405E-85E9-94F3981330F0}"/>
              </a:ext>
            </a:extLst>
          </p:cNvPr>
          <p:cNvSpPr>
            <a:spLocks noGrp="1"/>
          </p:cNvSpPr>
          <p:nvPr>
            <p:ph type="sldNum" sz="quarter" idx="12"/>
          </p:nvPr>
        </p:nvSpPr>
        <p:spPr/>
        <p:txBody>
          <a:bodyPr/>
          <a:lstStyle/>
          <a:p>
            <a:fld id="{B7B75ABF-A8D7-4398-9C4F-5F3F2763E3D5}" type="slidenum">
              <a:rPr lang="de-DE" smtClean="0"/>
              <a:t>‹Nr.›</a:t>
            </a:fld>
            <a:endParaRPr lang="de-DE"/>
          </a:p>
        </p:txBody>
      </p:sp>
    </p:spTree>
    <p:extLst>
      <p:ext uri="{BB962C8B-B14F-4D97-AF65-F5344CB8AC3E}">
        <p14:creationId xmlns:p14="http://schemas.microsoft.com/office/powerpoint/2010/main" val="3224654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37FE95-FCED-45DE-A28C-FDDD81935BD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BC496AB-4956-4D53-B2A6-06E5CD68B55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7FC843B-674F-474F-9FFC-4EE6AE4D70A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221E9517-5B02-4F09-935C-2703DBD298A5}"/>
              </a:ext>
            </a:extLst>
          </p:cNvPr>
          <p:cNvSpPr>
            <a:spLocks noGrp="1"/>
          </p:cNvSpPr>
          <p:nvPr>
            <p:ph type="dt" sz="half" idx="10"/>
          </p:nvPr>
        </p:nvSpPr>
        <p:spPr/>
        <p:txBody>
          <a:bodyPr/>
          <a:lstStyle/>
          <a:p>
            <a:fld id="{3D3D9D30-0124-4103-AE56-350871A9E6F3}" type="datetimeFigureOut">
              <a:rPr lang="de-DE" smtClean="0"/>
              <a:t>15.07.2021</a:t>
            </a:fld>
            <a:endParaRPr lang="de-DE"/>
          </a:p>
        </p:txBody>
      </p:sp>
      <p:sp>
        <p:nvSpPr>
          <p:cNvPr id="6" name="Fußzeilenplatzhalter 5">
            <a:extLst>
              <a:ext uri="{FF2B5EF4-FFF2-40B4-BE49-F238E27FC236}">
                <a16:creationId xmlns:a16="http://schemas.microsoft.com/office/drawing/2014/main" id="{0369C0F8-B3A4-4D65-9A51-D1FFE14C7FC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E1B4614-905C-4665-B42E-7597904A0FFF}"/>
              </a:ext>
            </a:extLst>
          </p:cNvPr>
          <p:cNvSpPr>
            <a:spLocks noGrp="1"/>
          </p:cNvSpPr>
          <p:nvPr>
            <p:ph type="sldNum" sz="quarter" idx="12"/>
          </p:nvPr>
        </p:nvSpPr>
        <p:spPr/>
        <p:txBody>
          <a:bodyPr/>
          <a:lstStyle/>
          <a:p>
            <a:fld id="{B7B75ABF-A8D7-4398-9C4F-5F3F2763E3D5}" type="slidenum">
              <a:rPr lang="de-DE" smtClean="0"/>
              <a:t>‹Nr.›</a:t>
            </a:fld>
            <a:endParaRPr lang="de-DE"/>
          </a:p>
        </p:txBody>
      </p:sp>
    </p:spTree>
    <p:extLst>
      <p:ext uri="{BB962C8B-B14F-4D97-AF65-F5344CB8AC3E}">
        <p14:creationId xmlns:p14="http://schemas.microsoft.com/office/powerpoint/2010/main" val="3477876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386A2B-56F8-44D0-8EA8-DECF3FC0C401}"/>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95916061-0778-4F37-AC4D-D831376B56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1C3A04D-6F4E-4819-B39B-FF58667E71D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49EC12E6-20E7-4E1D-9DC1-401B17206C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B82BC9C-0A50-4326-90B5-262CBBE8D1C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6B7BEE7-D2E4-48E7-B86A-41F79F8136A2}"/>
              </a:ext>
            </a:extLst>
          </p:cNvPr>
          <p:cNvSpPr>
            <a:spLocks noGrp="1"/>
          </p:cNvSpPr>
          <p:nvPr>
            <p:ph type="dt" sz="half" idx="10"/>
          </p:nvPr>
        </p:nvSpPr>
        <p:spPr/>
        <p:txBody>
          <a:bodyPr/>
          <a:lstStyle/>
          <a:p>
            <a:fld id="{3D3D9D30-0124-4103-AE56-350871A9E6F3}" type="datetimeFigureOut">
              <a:rPr lang="de-DE" smtClean="0"/>
              <a:t>15.07.2021</a:t>
            </a:fld>
            <a:endParaRPr lang="de-DE"/>
          </a:p>
        </p:txBody>
      </p:sp>
      <p:sp>
        <p:nvSpPr>
          <p:cNvPr id="8" name="Fußzeilenplatzhalter 7">
            <a:extLst>
              <a:ext uri="{FF2B5EF4-FFF2-40B4-BE49-F238E27FC236}">
                <a16:creationId xmlns:a16="http://schemas.microsoft.com/office/drawing/2014/main" id="{46D60ADE-2A19-42F8-8DCE-FF3AB956AA92}"/>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D6B0F075-0200-4E56-B5E0-3351A148D3E8}"/>
              </a:ext>
            </a:extLst>
          </p:cNvPr>
          <p:cNvSpPr>
            <a:spLocks noGrp="1"/>
          </p:cNvSpPr>
          <p:nvPr>
            <p:ph type="sldNum" sz="quarter" idx="12"/>
          </p:nvPr>
        </p:nvSpPr>
        <p:spPr/>
        <p:txBody>
          <a:bodyPr/>
          <a:lstStyle/>
          <a:p>
            <a:fld id="{B7B75ABF-A8D7-4398-9C4F-5F3F2763E3D5}" type="slidenum">
              <a:rPr lang="de-DE" smtClean="0"/>
              <a:t>‹Nr.›</a:t>
            </a:fld>
            <a:endParaRPr lang="de-DE"/>
          </a:p>
        </p:txBody>
      </p:sp>
    </p:spTree>
    <p:extLst>
      <p:ext uri="{BB962C8B-B14F-4D97-AF65-F5344CB8AC3E}">
        <p14:creationId xmlns:p14="http://schemas.microsoft.com/office/powerpoint/2010/main" val="3025173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29F2D9-0898-4D2F-AAFA-2A02F4436EB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F71B120-CCB8-41B6-8743-FF7E8CA9CFEB}"/>
              </a:ext>
            </a:extLst>
          </p:cNvPr>
          <p:cNvSpPr>
            <a:spLocks noGrp="1"/>
          </p:cNvSpPr>
          <p:nvPr>
            <p:ph type="dt" sz="half" idx="10"/>
          </p:nvPr>
        </p:nvSpPr>
        <p:spPr/>
        <p:txBody>
          <a:bodyPr/>
          <a:lstStyle/>
          <a:p>
            <a:fld id="{3D3D9D30-0124-4103-AE56-350871A9E6F3}" type="datetimeFigureOut">
              <a:rPr lang="de-DE" smtClean="0"/>
              <a:t>15.07.2021</a:t>
            </a:fld>
            <a:endParaRPr lang="de-DE"/>
          </a:p>
        </p:txBody>
      </p:sp>
      <p:sp>
        <p:nvSpPr>
          <p:cNvPr id="4" name="Fußzeilenplatzhalter 3">
            <a:extLst>
              <a:ext uri="{FF2B5EF4-FFF2-40B4-BE49-F238E27FC236}">
                <a16:creationId xmlns:a16="http://schemas.microsoft.com/office/drawing/2014/main" id="{8DA25546-2A04-4E78-9553-954C877C6FB3}"/>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781F5436-FB8F-4896-8F03-D10DB2196CFF}"/>
              </a:ext>
            </a:extLst>
          </p:cNvPr>
          <p:cNvSpPr>
            <a:spLocks noGrp="1"/>
          </p:cNvSpPr>
          <p:nvPr>
            <p:ph type="sldNum" sz="quarter" idx="12"/>
          </p:nvPr>
        </p:nvSpPr>
        <p:spPr/>
        <p:txBody>
          <a:bodyPr/>
          <a:lstStyle/>
          <a:p>
            <a:fld id="{B7B75ABF-A8D7-4398-9C4F-5F3F2763E3D5}" type="slidenum">
              <a:rPr lang="de-DE" smtClean="0"/>
              <a:t>‹Nr.›</a:t>
            </a:fld>
            <a:endParaRPr lang="de-DE"/>
          </a:p>
        </p:txBody>
      </p:sp>
    </p:spTree>
    <p:extLst>
      <p:ext uri="{BB962C8B-B14F-4D97-AF65-F5344CB8AC3E}">
        <p14:creationId xmlns:p14="http://schemas.microsoft.com/office/powerpoint/2010/main" val="3579057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5D9149E-28FA-414A-9724-D2A56555FB54}"/>
              </a:ext>
            </a:extLst>
          </p:cNvPr>
          <p:cNvSpPr>
            <a:spLocks noGrp="1"/>
          </p:cNvSpPr>
          <p:nvPr>
            <p:ph type="dt" sz="half" idx="10"/>
          </p:nvPr>
        </p:nvSpPr>
        <p:spPr/>
        <p:txBody>
          <a:bodyPr/>
          <a:lstStyle/>
          <a:p>
            <a:fld id="{3D3D9D30-0124-4103-AE56-350871A9E6F3}" type="datetimeFigureOut">
              <a:rPr lang="de-DE" smtClean="0"/>
              <a:t>15.07.2021</a:t>
            </a:fld>
            <a:endParaRPr lang="de-DE"/>
          </a:p>
        </p:txBody>
      </p:sp>
      <p:sp>
        <p:nvSpPr>
          <p:cNvPr id="3" name="Fußzeilenplatzhalter 2">
            <a:extLst>
              <a:ext uri="{FF2B5EF4-FFF2-40B4-BE49-F238E27FC236}">
                <a16:creationId xmlns:a16="http://schemas.microsoft.com/office/drawing/2014/main" id="{A6C861E0-F9EF-4DA8-944F-762CD954ACD1}"/>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E655BDAA-162A-4432-82CB-69B719030186}"/>
              </a:ext>
            </a:extLst>
          </p:cNvPr>
          <p:cNvSpPr>
            <a:spLocks noGrp="1"/>
          </p:cNvSpPr>
          <p:nvPr>
            <p:ph type="sldNum" sz="quarter" idx="12"/>
          </p:nvPr>
        </p:nvSpPr>
        <p:spPr/>
        <p:txBody>
          <a:bodyPr/>
          <a:lstStyle/>
          <a:p>
            <a:fld id="{B7B75ABF-A8D7-4398-9C4F-5F3F2763E3D5}" type="slidenum">
              <a:rPr lang="de-DE" smtClean="0"/>
              <a:t>‹Nr.›</a:t>
            </a:fld>
            <a:endParaRPr lang="de-DE"/>
          </a:p>
        </p:txBody>
      </p:sp>
    </p:spTree>
    <p:extLst>
      <p:ext uri="{BB962C8B-B14F-4D97-AF65-F5344CB8AC3E}">
        <p14:creationId xmlns:p14="http://schemas.microsoft.com/office/powerpoint/2010/main" val="2485499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BBF920-C839-4737-A664-DC61971A6BA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35BF7F0-EDBE-4856-AE99-277E711B9F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932AF53-91D1-4121-8B47-28EA431A02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9030202-22C2-4856-8B35-9CF74F4553D4}"/>
              </a:ext>
            </a:extLst>
          </p:cNvPr>
          <p:cNvSpPr>
            <a:spLocks noGrp="1"/>
          </p:cNvSpPr>
          <p:nvPr>
            <p:ph type="dt" sz="half" idx="10"/>
          </p:nvPr>
        </p:nvSpPr>
        <p:spPr/>
        <p:txBody>
          <a:bodyPr/>
          <a:lstStyle/>
          <a:p>
            <a:fld id="{3D3D9D30-0124-4103-AE56-350871A9E6F3}" type="datetimeFigureOut">
              <a:rPr lang="de-DE" smtClean="0"/>
              <a:t>15.07.2021</a:t>
            </a:fld>
            <a:endParaRPr lang="de-DE"/>
          </a:p>
        </p:txBody>
      </p:sp>
      <p:sp>
        <p:nvSpPr>
          <p:cNvPr id="6" name="Fußzeilenplatzhalter 5">
            <a:extLst>
              <a:ext uri="{FF2B5EF4-FFF2-40B4-BE49-F238E27FC236}">
                <a16:creationId xmlns:a16="http://schemas.microsoft.com/office/drawing/2014/main" id="{F12563CF-F533-4FBF-B985-3D2B3F768B7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AC48AE8-E5F7-4E53-B972-994F2DB8F498}"/>
              </a:ext>
            </a:extLst>
          </p:cNvPr>
          <p:cNvSpPr>
            <a:spLocks noGrp="1"/>
          </p:cNvSpPr>
          <p:nvPr>
            <p:ph type="sldNum" sz="quarter" idx="12"/>
          </p:nvPr>
        </p:nvSpPr>
        <p:spPr/>
        <p:txBody>
          <a:bodyPr/>
          <a:lstStyle/>
          <a:p>
            <a:fld id="{B7B75ABF-A8D7-4398-9C4F-5F3F2763E3D5}" type="slidenum">
              <a:rPr lang="de-DE" smtClean="0"/>
              <a:t>‹Nr.›</a:t>
            </a:fld>
            <a:endParaRPr lang="de-DE"/>
          </a:p>
        </p:txBody>
      </p:sp>
    </p:spTree>
    <p:extLst>
      <p:ext uri="{BB962C8B-B14F-4D97-AF65-F5344CB8AC3E}">
        <p14:creationId xmlns:p14="http://schemas.microsoft.com/office/powerpoint/2010/main" val="2641204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31804C-E066-4D44-A64E-42A27AF002D7}" type="datetime1">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2AAA1C-A41E-42C7-B388-7C1E071501D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7776A8D2-3DD6-4DA3-B725-C661F7FE8E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F83AD13F-9AAE-487B-94AA-C451686160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D907D3F-D00E-427C-A8CB-A31F1D3AB187}"/>
              </a:ext>
            </a:extLst>
          </p:cNvPr>
          <p:cNvSpPr>
            <a:spLocks noGrp="1"/>
          </p:cNvSpPr>
          <p:nvPr>
            <p:ph type="dt" sz="half" idx="10"/>
          </p:nvPr>
        </p:nvSpPr>
        <p:spPr/>
        <p:txBody>
          <a:bodyPr/>
          <a:lstStyle/>
          <a:p>
            <a:fld id="{3D3D9D30-0124-4103-AE56-350871A9E6F3}" type="datetimeFigureOut">
              <a:rPr lang="de-DE" smtClean="0"/>
              <a:t>15.07.2021</a:t>
            </a:fld>
            <a:endParaRPr lang="de-DE"/>
          </a:p>
        </p:txBody>
      </p:sp>
      <p:sp>
        <p:nvSpPr>
          <p:cNvPr id="6" name="Fußzeilenplatzhalter 5">
            <a:extLst>
              <a:ext uri="{FF2B5EF4-FFF2-40B4-BE49-F238E27FC236}">
                <a16:creationId xmlns:a16="http://schemas.microsoft.com/office/drawing/2014/main" id="{2BF3EA34-D8A1-4D99-97F2-F3AC6F831FF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3D48AE7-6491-4229-836E-36B3DD17C4EC}"/>
              </a:ext>
            </a:extLst>
          </p:cNvPr>
          <p:cNvSpPr>
            <a:spLocks noGrp="1"/>
          </p:cNvSpPr>
          <p:nvPr>
            <p:ph type="sldNum" sz="quarter" idx="12"/>
          </p:nvPr>
        </p:nvSpPr>
        <p:spPr/>
        <p:txBody>
          <a:bodyPr/>
          <a:lstStyle/>
          <a:p>
            <a:fld id="{B7B75ABF-A8D7-4398-9C4F-5F3F2763E3D5}" type="slidenum">
              <a:rPr lang="de-DE" smtClean="0"/>
              <a:t>‹Nr.›</a:t>
            </a:fld>
            <a:endParaRPr lang="de-DE"/>
          </a:p>
        </p:txBody>
      </p:sp>
    </p:spTree>
    <p:extLst>
      <p:ext uri="{BB962C8B-B14F-4D97-AF65-F5344CB8AC3E}">
        <p14:creationId xmlns:p14="http://schemas.microsoft.com/office/powerpoint/2010/main" val="2547397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A3EF5C-BAD3-4DDF-A7D1-96892FA269C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27BA673-73AA-41F8-A3FB-A8FFF409417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34BF490-ED79-4B98-B3AD-08F29992248D}"/>
              </a:ext>
            </a:extLst>
          </p:cNvPr>
          <p:cNvSpPr>
            <a:spLocks noGrp="1"/>
          </p:cNvSpPr>
          <p:nvPr>
            <p:ph type="dt" sz="half" idx="10"/>
          </p:nvPr>
        </p:nvSpPr>
        <p:spPr/>
        <p:txBody>
          <a:bodyPr/>
          <a:lstStyle/>
          <a:p>
            <a:fld id="{3D3D9D30-0124-4103-AE56-350871A9E6F3}" type="datetimeFigureOut">
              <a:rPr lang="de-DE" smtClean="0"/>
              <a:t>15.07.2021</a:t>
            </a:fld>
            <a:endParaRPr lang="de-DE"/>
          </a:p>
        </p:txBody>
      </p:sp>
      <p:sp>
        <p:nvSpPr>
          <p:cNvPr id="5" name="Fußzeilenplatzhalter 4">
            <a:extLst>
              <a:ext uri="{FF2B5EF4-FFF2-40B4-BE49-F238E27FC236}">
                <a16:creationId xmlns:a16="http://schemas.microsoft.com/office/drawing/2014/main" id="{C7518407-70F0-4710-8AAE-F1F3041A310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41E2B23-6153-4D40-8622-8487B830141E}"/>
              </a:ext>
            </a:extLst>
          </p:cNvPr>
          <p:cNvSpPr>
            <a:spLocks noGrp="1"/>
          </p:cNvSpPr>
          <p:nvPr>
            <p:ph type="sldNum" sz="quarter" idx="12"/>
          </p:nvPr>
        </p:nvSpPr>
        <p:spPr/>
        <p:txBody>
          <a:bodyPr/>
          <a:lstStyle/>
          <a:p>
            <a:fld id="{B7B75ABF-A8D7-4398-9C4F-5F3F2763E3D5}" type="slidenum">
              <a:rPr lang="de-DE" smtClean="0"/>
              <a:t>‹Nr.›</a:t>
            </a:fld>
            <a:endParaRPr lang="de-DE"/>
          </a:p>
        </p:txBody>
      </p:sp>
    </p:spTree>
    <p:extLst>
      <p:ext uri="{BB962C8B-B14F-4D97-AF65-F5344CB8AC3E}">
        <p14:creationId xmlns:p14="http://schemas.microsoft.com/office/powerpoint/2010/main" val="23245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6AD8E61-BD4A-4653-AFCC-A50D046999AD}"/>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259DD79-9AC7-4763-80D2-38F8E95998C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905CE2C-2C1C-4D65-A7A3-EDE60BEB2770}"/>
              </a:ext>
            </a:extLst>
          </p:cNvPr>
          <p:cNvSpPr>
            <a:spLocks noGrp="1"/>
          </p:cNvSpPr>
          <p:nvPr>
            <p:ph type="dt" sz="half" idx="10"/>
          </p:nvPr>
        </p:nvSpPr>
        <p:spPr/>
        <p:txBody>
          <a:bodyPr/>
          <a:lstStyle/>
          <a:p>
            <a:fld id="{3D3D9D30-0124-4103-AE56-350871A9E6F3}" type="datetimeFigureOut">
              <a:rPr lang="de-DE" smtClean="0"/>
              <a:t>15.07.2021</a:t>
            </a:fld>
            <a:endParaRPr lang="de-DE"/>
          </a:p>
        </p:txBody>
      </p:sp>
      <p:sp>
        <p:nvSpPr>
          <p:cNvPr id="5" name="Fußzeilenplatzhalter 4">
            <a:extLst>
              <a:ext uri="{FF2B5EF4-FFF2-40B4-BE49-F238E27FC236}">
                <a16:creationId xmlns:a16="http://schemas.microsoft.com/office/drawing/2014/main" id="{DA1A4A0A-1091-488F-B5C1-221EA3BEFF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F1B0205-61C2-469D-9AB7-98F7A6EA2FC1}"/>
              </a:ext>
            </a:extLst>
          </p:cNvPr>
          <p:cNvSpPr>
            <a:spLocks noGrp="1"/>
          </p:cNvSpPr>
          <p:nvPr>
            <p:ph type="sldNum" sz="quarter" idx="12"/>
          </p:nvPr>
        </p:nvSpPr>
        <p:spPr/>
        <p:txBody>
          <a:bodyPr/>
          <a:lstStyle/>
          <a:p>
            <a:fld id="{B7B75ABF-A8D7-4398-9C4F-5F3F2763E3D5}" type="slidenum">
              <a:rPr lang="de-DE" smtClean="0"/>
              <a:t>‹Nr.›</a:t>
            </a:fld>
            <a:endParaRPr lang="de-DE"/>
          </a:p>
        </p:txBody>
      </p:sp>
    </p:spTree>
    <p:extLst>
      <p:ext uri="{BB962C8B-B14F-4D97-AF65-F5344CB8AC3E}">
        <p14:creationId xmlns:p14="http://schemas.microsoft.com/office/powerpoint/2010/main" val="2459786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A48AFD-FA09-418D-BDDD-B7927E4BDDD8}" type="datetime1">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D07324-B10A-4362-9262-AC97B4971895}" type="datetime1">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6934FE-29CE-4C5F-B2F5-98F00AFFC1F3}" type="datetime1">
              <a:rPr lang="en-US" smtClean="0"/>
              <a:t>7/15/2021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6AF604-6CBA-6F4A-A6F6-26E48A4D0EE4}" type="slidenum">
              <a:rPr lang="en-US" smtClean="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09E04E-2C5D-430C-B2DB-C62B778FD51B}" type="datetime1">
              <a:rPr lang="en-US" smtClean="0"/>
              <a:t>7/15/2021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6AF604-6CBA-6F4A-A6F6-26E48A4D0EE4}"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7AF946-FCBD-4271-BD4B-1F35030CED43}" type="datetime1">
              <a:rPr lang="en-US" smtClean="0"/>
              <a:t>7/15/2021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6AF604-6CBA-6F4A-A6F6-26E48A4D0EE4}"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7074B3-45E8-4751-9B9C-FF10C3BE1612}" type="datetime1">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4DE093-D3A0-4F66-93B2-FDB4C19A894C}" type="datetime1">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60AF2-3E75-4CCC-9A52-0A127AC80A78}" type="datetime1">
              <a:rPr lang="en-US" smtClean="0"/>
              <a:t>7/15/2021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AF604-6CBA-6F4A-A6F6-26E48A4D0EE4}"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C690B4F-9B9D-46F3-910B-39B92C1127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448B6D6-0AAA-42BD-A65D-3E9CCDD0A1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12D6AE5-5E0A-4AB0-A389-6D59611965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D9D30-0124-4103-AE56-350871A9E6F3}" type="datetimeFigureOut">
              <a:rPr lang="de-DE" smtClean="0"/>
              <a:t>15.07.2021</a:t>
            </a:fld>
            <a:endParaRPr lang="de-DE"/>
          </a:p>
        </p:txBody>
      </p:sp>
      <p:sp>
        <p:nvSpPr>
          <p:cNvPr id="5" name="Fußzeilenplatzhalter 4">
            <a:extLst>
              <a:ext uri="{FF2B5EF4-FFF2-40B4-BE49-F238E27FC236}">
                <a16:creationId xmlns:a16="http://schemas.microsoft.com/office/drawing/2014/main" id="{74F7491B-126E-4A41-8FBA-CB793B57F3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CF2D0CBC-870A-4329-8673-07F1904E6A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75ABF-A8D7-4398-9C4F-5F3F2763E3D5}" type="slidenum">
              <a:rPr lang="de-DE" smtClean="0"/>
              <a:t>‹Nr.›</a:t>
            </a:fld>
            <a:endParaRPr lang="de-DE"/>
          </a:p>
        </p:txBody>
      </p:sp>
    </p:spTree>
    <p:extLst>
      <p:ext uri="{BB962C8B-B14F-4D97-AF65-F5344CB8AC3E}">
        <p14:creationId xmlns:p14="http://schemas.microsoft.com/office/powerpoint/2010/main" val="1699319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pixabay.com/service/licens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h5p.org/node/879425"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h5p.org/node/879436"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dmrid.gov.cy/dmrid/research.nsf/All/95B7E7F124267A18C2258534003560C1/$file/%CE%95%CE%B8%CE%BD%CE%B9%CE%BA%CE%B7%20%CE%A3%CF%84%CF%81%CE%B1%CF%84%CE%B7%CE%B3%CE%B9%CE%BA%CE%B7%20%CE%B3%CE%B9%CE%B1%20%CF%84%CE%BF%20Blockchain.pdf?OpenElement" TargetMode="External"/><Relationship Id="rId3" Type="http://schemas.openxmlformats.org/officeDocument/2006/relationships/hyperlink" Target="https://ec.europa.eu/information_society/newsroom/image/document/2019-32/country_report_-_cyprus_-_final_2019_0D322D64-DDF7-AC6E-D1E61A12F0FD2A0D_61231.pdf" TargetMode="External"/><Relationship Id="rId7" Type="http://schemas.openxmlformats.org/officeDocument/2006/relationships/hyperlink" Target="http://www.dmrid.gov.cy/dmrid/research.nsf/All/AEA3A781A72928B0C22585340035382E/$file/%CE%95%CE%B8%CE%BD%CE%B9%CE%BA%CE%AE%20%CE%A3%CF%84%CF%81%CE%B1%CF%84%CE%B7%CE%B3%CE%B9%CE%BA%CE%AE%20%CE%A4%CE%9D.pdf?OpenElement"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www.dmrid.gov.cy/dmrid/research.nsf/All/93BD79089C22336BC225853400356CCB/$file/Innovate-Cyprus-CYRI-Strategy-Framework-2019-2023-NBRI-May-2019.pdf?OpenElement" TargetMode="External"/><Relationship Id="rId5" Type="http://schemas.openxmlformats.org/officeDocument/2006/relationships/hyperlink" Target="https://ec.europa.eu/digital-single-market/en/news/digital-economy-and-society-index-desi-2019" TargetMode="External"/><Relationship Id="rId4" Type="http://schemas.openxmlformats.org/officeDocument/2006/relationships/hyperlink" Target="https://ec.europa.eu/digital-single-market/en/scoreboard/cyprus" TargetMode="External"/><Relationship Id="rId9" Type="http://schemas.openxmlformats.org/officeDocument/2006/relationships/hyperlink" Target="https://www.youtube.com/watch?v=v1NApExY6R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digivet.eduproject.eu/" TargetMode="External"/><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hyperlink" Target="https://emphasyscentre.com/research/vet-sector/digive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v1NApExY6Rs"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pixabay.com/service/licens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pixabay.com/service/licens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3" name="TextBox 1"/>
          <p:cNvSpPr txBox="1"/>
          <p:nvPr/>
        </p:nvSpPr>
        <p:spPr>
          <a:xfrm>
            <a:off x="1968119" y="151473"/>
            <a:ext cx="6679193" cy="6542560"/>
          </a:xfrm>
          <a:prstGeom prst="rect">
            <a:avLst/>
          </a:prstGeom>
          <a:noFill/>
        </p:spPr>
        <p:txBody>
          <a:bodyPr wrap="square" lIns="0" tIns="0" rIns="0" bIns="0" rtlCol="0">
            <a:spAutoFit/>
          </a:bodyPr>
          <a:lstStyle/>
          <a:p>
            <a:pPr marL="0" indent="525145">
              <a:lnSpc>
                <a:spcPct val="100000"/>
              </a:lnSpc>
            </a:pPr>
            <a:r>
              <a:rPr lang="en-US" altLang="zh-CN" sz="2000" b="1" spc="-154" dirty="0">
                <a:solidFill>
                  <a:srgbClr val="FEFEFE"/>
                </a:solidFill>
                <a:ea typeface="Times New Roman"/>
              </a:rPr>
              <a:t>DigI</a:t>
            </a:r>
            <a:r>
              <a:rPr lang="en-US" altLang="zh-CN" sz="2000" b="1" spc="-104" dirty="0">
                <a:solidFill>
                  <a:srgbClr val="FEFEFE"/>
                </a:solidFill>
                <a:ea typeface="Times New Roman"/>
              </a:rPr>
              <a:t>-</a:t>
            </a:r>
            <a:r>
              <a:rPr lang="en-US" altLang="zh-CN" sz="2000" b="1" spc="-225" dirty="0">
                <a:solidFill>
                  <a:srgbClr val="FEFEFE"/>
                </a:solidFill>
                <a:ea typeface="Times New Roman"/>
              </a:rPr>
              <a:t>VET</a:t>
            </a:r>
          </a:p>
          <a:p>
            <a:pPr marL="0" indent="525145">
              <a:lnSpc>
                <a:spcPct val="100000"/>
              </a:lnSpc>
              <a:spcBef>
                <a:spcPts val="120"/>
              </a:spcBef>
            </a:pPr>
            <a:r>
              <a:rPr lang="en-US" altLang="zh-CN" sz="2000" dirty="0">
                <a:solidFill>
                  <a:srgbClr val="FEFEFE"/>
                </a:solidFill>
                <a:ea typeface="Times New Roman"/>
              </a:rPr>
              <a:t>Project</a:t>
            </a:r>
            <a:r>
              <a:rPr lang="en-US" altLang="zh-CN" sz="2000" dirty="0">
                <a:solidFill>
                  <a:srgbClr val="FEFEFE"/>
                </a:solidFill>
                <a:cs typeface="Times New Roman"/>
              </a:rPr>
              <a:t> </a:t>
            </a:r>
            <a:r>
              <a:rPr lang="en-US" altLang="zh-CN" sz="2000" dirty="0">
                <a:solidFill>
                  <a:srgbClr val="FEFEFE"/>
                </a:solidFill>
                <a:ea typeface="Times New Roman"/>
              </a:rPr>
              <a:t>Number:</a:t>
            </a:r>
            <a:r>
              <a:rPr lang="en-US" altLang="zh-CN" sz="2000" spc="-100" dirty="0">
                <a:solidFill>
                  <a:srgbClr val="FEFEFE"/>
                </a:solidFill>
                <a:cs typeface="Times New Roman"/>
              </a:rPr>
              <a:t> </a:t>
            </a:r>
            <a:r>
              <a:rPr lang="en-US" altLang="zh-CN" sz="2000" dirty="0">
                <a:solidFill>
                  <a:srgbClr val="FEFEFE"/>
                </a:solidFill>
                <a:ea typeface="Times New Roman"/>
              </a:rPr>
              <a:t>2018-1-DE02-KA202-005145</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875"/>
              </a:lnSpc>
            </a:pPr>
            <a:endParaRPr lang="en-US" dirty="0"/>
          </a:p>
          <a:p>
            <a:pPr marL="0">
              <a:lnSpc>
                <a:spcPct val="100000"/>
              </a:lnSpc>
            </a:pPr>
            <a:r>
              <a:rPr lang="en-US" altLang="zh-CN" sz="4800" spc="-440">
                <a:solidFill>
                  <a:srgbClr val="FEFEFE"/>
                </a:solidFill>
                <a:ea typeface="Times New Roman"/>
              </a:rPr>
              <a:t>DigI</a:t>
            </a:r>
            <a:r>
              <a:rPr lang="en-US" altLang="zh-CN" sz="4800" spc="-275">
                <a:solidFill>
                  <a:srgbClr val="FEFEFE"/>
                </a:solidFill>
                <a:ea typeface="Times New Roman"/>
              </a:rPr>
              <a:t>-</a:t>
            </a:r>
            <a:r>
              <a:rPr lang="en-US" altLang="zh-CN" sz="4800" spc="-540">
                <a:solidFill>
                  <a:srgbClr val="FEFEFE"/>
                </a:solidFill>
                <a:ea typeface="Times New Roman"/>
              </a:rPr>
              <a:t>VET</a:t>
            </a:r>
            <a:endParaRPr lang="en-US" altLang="zh-CN" sz="4800" spc="-540" dirty="0">
              <a:solidFill>
                <a:srgbClr val="FEFEFE"/>
              </a:solidFill>
              <a:ea typeface="Times New Roman"/>
            </a:endParaRPr>
          </a:p>
          <a:p>
            <a:pPr>
              <a:lnSpc>
                <a:spcPts val="1389"/>
              </a:lnSpc>
            </a:pPr>
            <a:endParaRPr lang="en-US" dirty="0"/>
          </a:p>
          <a:p>
            <a:pPr marL="0" hangingPunct="0">
              <a:lnSpc>
                <a:spcPct val="120000"/>
              </a:lnSpc>
            </a:pPr>
            <a:r>
              <a:rPr lang="en-US" altLang="zh-CN" sz="2000" spc="-169" dirty="0">
                <a:solidFill>
                  <a:srgbClr val="81FEFE"/>
                </a:solidFill>
                <a:ea typeface="Times New Roman"/>
              </a:rPr>
              <a:t>FOSTERING</a:t>
            </a:r>
            <a:r>
              <a:rPr lang="en-US" altLang="zh-CN" sz="2000" spc="-64" dirty="0">
                <a:solidFill>
                  <a:srgbClr val="81FEFE"/>
                </a:solidFill>
                <a:cs typeface="Times New Roman"/>
              </a:rPr>
              <a:t> </a:t>
            </a:r>
            <a:r>
              <a:rPr lang="en-US" altLang="zh-CN" sz="2000" spc="-154" dirty="0">
                <a:solidFill>
                  <a:srgbClr val="81FEFE"/>
                </a:solidFill>
                <a:ea typeface="Times New Roman"/>
              </a:rPr>
              <a:t>DIGITISATION</a:t>
            </a:r>
            <a:r>
              <a:rPr lang="en-US" altLang="zh-CN" sz="2000" spc="-69" dirty="0">
                <a:solidFill>
                  <a:srgbClr val="81FEFE"/>
                </a:solidFill>
                <a:cs typeface="Times New Roman"/>
              </a:rPr>
              <a:t> </a:t>
            </a:r>
            <a:r>
              <a:rPr lang="en-US" altLang="zh-CN" sz="2000" spc="-189" dirty="0">
                <a:solidFill>
                  <a:srgbClr val="81FEFE"/>
                </a:solidFill>
                <a:ea typeface="Times New Roman"/>
              </a:rPr>
              <a:t>AND</a:t>
            </a:r>
            <a:r>
              <a:rPr lang="en-US" altLang="zh-CN" sz="2000" spc="-69" dirty="0">
                <a:solidFill>
                  <a:srgbClr val="81FEFE"/>
                </a:solidFill>
                <a:cs typeface="Times New Roman"/>
              </a:rPr>
              <a:t> </a:t>
            </a:r>
            <a:r>
              <a:rPr lang="en-US" altLang="zh-CN" sz="2000" spc="-175" dirty="0">
                <a:solidFill>
                  <a:srgbClr val="81FEFE"/>
                </a:solidFill>
                <a:ea typeface="Times New Roman"/>
              </a:rPr>
              <a:t>INDUSTRY</a:t>
            </a:r>
            <a:r>
              <a:rPr lang="en-US" altLang="zh-CN" sz="2000" spc="-69" dirty="0">
                <a:solidFill>
                  <a:srgbClr val="81FEFE"/>
                </a:solidFill>
                <a:cs typeface="Times New Roman"/>
              </a:rPr>
              <a:t> </a:t>
            </a:r>
            <a:r>
              <a:rPr lang="en-US" altLang="zh-CN" sz="2000" spc="-110" dirty="0">
                <a:solidFill>
                  <a:srgbClr val="81FEFE"/>
                </a:solidFill>
                <a:ea typeface="Times New Roman"/>
              </a:rPr>
              <a:t>4.0</a:t>
            </a:r>
            <a:r>
              <a:rPr lang="en-US" altLang="zh-CN" sz="2000" spc="-75" dirty="0">
                <a:solidFill>
                  <a:srgbClr val="81FEFE"/>
                </a:solidFill>
                <a:cs typeface="Times New Roman"/>
              </a:rPr>
              <a:t> </a:t>
            </a:r>
            <a:r>
              <a:rPr lang="en-US" altLang="zh-CN" sz="2000" spc="-145" dirty="0">
                <a:solidFill>
                  <a:srgbClr val="81FEFE"/>
                </a:solidFill>
                <a:ea typeface="Times New Roman"/>
              </a:rPr>
              <a:t>IN</a:t>
            </a:r>
            <a:r>
              <a:rPr lang="en-US" altLang="zh-CN" sz="2000" dirty="0">
                <a:solidFill>
                  <a:srgbClr val="81FEFE"/>
                </a:solidFill>
                <a:cs typeface="Times New Roman"/>
              </a:rPr>
              <a:t> </a:t>
            </a:r>
            <a:br>
              <a:rPr dirty="0"/>
            </a:br>
            <a:r>
              <a:rPr lang="en-US" altLang="zh-CN" sz="2000" spc="-184" dirty="0">
                <a:solidFill>
                  <a:srgbClr val="81FEFE"/>
                </a:solidFill>
                <a:ea typeface="Times New Roman"/>
              </a:rPr>
              <a:t>VOCATIONAL</a:t>
            </a:r>
            <a:r>
              <a:rPr lang="en-US" altLang="zh-CN" sz="2000" spc="-69" dirty="0">
                <a:solidFill>
                  <a:srgbClr val="81FEFE"/>
                </a:solidFill>
                <a:cs typeface="Times New Roman"/>
              </a:rPr>
              <a:t> </a:t>
            </a:r>
            <a:r>
              <a:rPr lang="en-US" altLang="zh-CN" sz="2000" spc="-184" dirty="0">
                <a:solidFill>
                  <a:srgbClr val="81FEFE"/>
                </a:solidFill>
                <a:ea typeface="Times New Roman"/>
              </a:rPr>
              <a:t>EDUCATION</a:t>
            </a:r>
            <a:r>
              <a:rPr lang="en-US" altLang="zh-CN" sz="2000" spc="-75" dirty="0">
                <a:solidFill>
                  <a:srgbClr val="81FEFE"/>
                </a:solidFill>
                <a:cs typeface="Times New Roman"/>
              </a:rPr>
              <a:t> </a:t>
            </a:r>
            <a:r>
              <a:rPr lang="en-US" altLang="zh-CN" sz="2000" spc="-195" dirty="0">
                <a:solidFill>
                  <a:srgbClr val="81FEFE"/>
                </a:solidFill>
                <a:ea typeface="Times New Roman"/>
              </a:rPr>
              <a:t>AND</a:t>
            </a:r>
            <a:r>
              <a:rPr lang="en-US" altLang="zh-CN" sz="2000" spc="-80" dirty="0">
                <a:solidFill>
                  <a:srgbClr val="81FEFE"/>
                </a:solidFill>
                <a:cs typeface="Times New Roman"/>
              </a:rPr>
              <a:t> </a:t>
            </a:r>
            <a:r>
              <a:rPr lang="en-US" altLang="zh-CN" sz="2000" spc="-170" dirty="0">
                <a:solidFill>
                  <a:srgbClr val="81FEFE"/>
                </a:solidFill>
                <a:ea typeface="Times New Roman"/>
              </a:rPr>
              <a:t>TRAINING</a:t>
            </a:r>
          </a:p>
          <a:p>
            <a:pPr>
              <a:lnSpc>
                <a:spcPts val="1000"/>
              </a:lnSpc>
            </a:pPr>
            <a:endParaRPr lang="en-US" dirty="0"/>
          </a:p>
          <a:p>
            <a:pPr>
              <a:lnSpc>
                <a:spcPts val="1000"/>
              </a:lnSpc>
            </a:pPr>
            <a:endParaRPr lang="en-US" dirty="0"/>
          </a:p>
          <a:p>
            <a:pPr>
              <a:lnSpc>
                <a:spcPts val="1675"/>
              </a:lnSpc>
            </a:pPr>
            <a:endParaRPr lang="en-US" dirty="0"/>
          </a:p>
          <a:p>
            <a:pPr marL="118236" hangingPunct="0">
              <a:lnSpc>
                <a:spcPct val="95416"/>
              </a:lnSpc>
            </a:pPr>
            <a:r>
              <a:rPr lang="en-US" altLang="zh-CN" sz="2400" b="1" spc="-104" dirty="0">
                <a:solidFill>
                  <a:schemeClr val="bg1"/>
                </a:solidFill>
                <a:ea typeface="Times New Roman"/>
              </a:rPr>
              <a:t>Training Modules for the Learner</a:t>
            </a:r>
            <a:br>
              <a:rPr dirty="0">
                <a:solidFill>
                  <a:schemeClr val="bg1"/>
                </a:solidFill>
              </a:rPr>
            </a:br>
            <a:r>
              <a:rPr lang="en-US" sz="2400" spc="-65" dirty="0">
                <a:solidFill>
                  <a:schemeClr val="bg1"/>
                </a:solidFill>
              </a:rPr>
              <a:t>Module C: </a:t>
            </a:r>
          </a:p>
          <a:p>
            <a:pPr marL="118236" hangingPunct="0">
              <a:lnSpc>
                <a:spcPct val="95416"/>
              </a:lnSpc>
            </a:pPr>
            <a:r>
              <a:rPr lang="en-US" sz="2400" spc="-65" dirty="0">
                <a:solidFill>
                  <a:schemeClr val="bg1"/>
                </a:solidFill>
              </a:rPr>
              <a:t>Current Status and future developments</a:t>
            </a:r>
          </a:p>
          <a:p>
            <a:pPr marL="118236" hangingPunct="0">
              <a:lnSpc>
                <a:spcPct val="95416"/>
              </a:lnSpc>
            </a:pPr>
            <a:r>
              <a:rPr lang="en-US" altLang="zh-CN" spc="-65" dirty="0">
                <a:solidFill>
                  <a:schemeClr val="bg1"/>
                </a:solidFill>
                <a:ea typeface="Times New Roman"/>
              </a:rPr>
              <a:t>Emphasys Centre</a:t>
            </a:r>
          </a:p>
          <a:p>
            <a:pPr>
              <a:lnSpc>
                <a:spcPts val="1000"/>
              </a:lnSpc>
            </a:pPr>
            <a:endParaRPr lang="en-US" dirty="0"/>
          </a:p>
          <a:p>
            <a:pPr>
              <a:lnSpc>
                <a:spcPts val="1405"/>
              </a:lnSpc>
            </a:pPr>
            <a:endParaRPr lang="en-US" dirty="0"/>
          </a:p>
          <a:p>
            <a:pPr>
              <a:lnSpc>
                <a:spcPts val="1405"/>
              </a:lnSpc>
            </a:pPr>
            <a:endParaRPr lang="en-US" dirty="0"/>
          </a:p>
          <a:p>
            <a:pPr marL="972947" indent="-25908" hangingPunct="0">
              <a:lnSpc>
                <a:spcPct val="95833"/>
              </a:lnSpc>
            </a:pPr>
            <a:r>
              <a:rPr lang="en-US" altLang="zh-CN" sz="1100" spc="-25" dirty="0">
                <a:solidFill>
                  <a:srgbClr val="FEFEFE"/>
                </a:solidFill>
                <a:ea typeface="Times New Roman"/>
              </a:rPr>
              <a:t>The</a:t>
            </a:r>
            <a:r>
              <a:rPr lang="en-US" altLang="zh-CN" sz="1100" spc="-10" dirty="0">
                <a:solidFill>
                  <a:srgbClr val="FEFEFE"/>
                </a:solidFill>
                <a:cs typeface="Times New Roman"/>
              </a:rPr>
              <a:t> </a:t>
            </a:r>
            <a:r>
              <a:rPr lang="en-US" altLang="zh-CN" sz="1100" spc="-20" dirty="0">
                <a:solidFill>
                  <a:srgbClr val="FEFEFE"/>
                </a:solidFill>
                <a:ea typeface="Times New Roman"/>
              </a:rPr>
              <a:t>European</a:t>
            </a:r>
            <a:r>
              <a:rPr lang="en-US" altLang="zh-CN" sz="1100" spc="-10" dirty="0">
                <a:solidFill>
                  <a:srgbClr val="FEFEFE"/>
                </a:solidFill>
                <a:cs typeface="Times New Roman"/>
              </a:rPr>
              <a:t> </a:t>
            </a:r>
            <a:r>
              <a:rPr lang="en-US" altLang="zh-CN" sz="1100" spc="-20" dirty="0">
                <a:solidFill>
                  <a:srgbClr val="FEFEFE"/>
                </a:solidFill>
                <a:ea typeface="Times New Roman"/>
              </a:rPr>
              <a:t>Commission</a:t>
            </a:r>
            <a:r>
              <a:rPr lang="en-US" altLang="zh-CN" sz="1100" spc="-10" dirty="0">
                <a:solidFill>
                  <a:srgbClr val="FEFEFE"/>
                </a:solidFill>
                <a:cs typeface="Times New Roman"/>
              </a:rPr>
              <a:t> </a:t>
            </a:r>
            <a:r>
              <a:rPr lang="en-US" altLang="zh-CN" sz="1100" spc="-20" dirty="0">
                <a:solidFill>
                  <a:srgbClr val="FEFEFE"/>
                </a:solidFill>
                <a:ea typeface="Times New Roman"/>
              </a:rPr>
              <a:t>support</a:t>
            </a:r>
            <a:r>
              <a:rPr lang="en-US" altLang="zh-CN" sz="1100" spc="-10" dirty="0">
                <a:solidFill>
                  <a:srgbClr val="FEFEFE"/>
                </a:solidFill>
                <a:cs typeface="Times New Roman"/>
              </a:rPr>
              <a:t> </a:t>
            </a:r>
            <a:r>
              <a:rPr lang="en-US" altLang="zh-CN" sz="1100" spc="-20" dirty="0">
                <a:solidFill>
                  <a:srgbClr val="FEFEFE"/>
                </a:solidFill>
                <a:ea typeface="Times New Roman"/>
              </a:rPr>
              <a:t>for</a:t>
            </a:r>
            <a:r>
              <a:rPr lang="en-US" altLang="zh-CN" sz="1100" spc="-10" dirty="0">
                <a:solidFill>
                  <a:srgbClr val="FEFEFE"/>
                </a:solidFill>
                <a:cs typeface="Times New Roman"/>
              </a:rPr>
              <a:t> </a:t>
            </a:r>
            <a:r>
              <a:rPr lang="en-US" altLang="zh-CN" sz="1100" spc="-20" dirty="0">
                <a:solidFill>
                  <a:srgbClr val="FEFEFE"/>
                </a:solidFill>
                <a:ea typeface="Times New Roman"/>
              </a:rPr>
              <a:t>the</a:t>
            </a:r>
            <a:r>
              <a:rPr lang="en-US" altLang="zh-CN" sz="1100" spc="-10" dirty="0">
                <a:solidFill>
                  <a:srgbClr val="FEFEFE"/>
                </a:solidFill>
                <a:cs typeface="Times New Roman"/>
              </a:rPr>
              <a:t> </a:t>
            </a:r>
            <a:r>
              <a:rPr lang="en-US" altLang="zh-CN" sz="1100" spc="-20" dirty="0">
                <a:solidFill>
                  <a:srgbClr val="FEFEFE"/>
                </a:solidFill>
                <a:ea typeface="Times New Roman"/>
              </a:rPr>
              <a:t>production</a:t>
            </a:r>
            <a:r>
              <a:rPr lang="en-US" altLang="zh-CN" sz="1100" spc="-10" dirty="0">
                <a:solidFill>
                  <a:srgbClr val="FEFEFE"/>
                </a:solidFill>
                <a:cs typeface="Times New Roman"/>
              </a:rPr>
              <a:t> </a:t>
            </a:r>
            <a:r>
              <a:rPr lang="en-US" altLang="zh-CN" sz="1100" spc="-10" dirty="0">
                <a:solidFill>
                  <a:srgbClr val="FEFEFE"/>
                </a:solidFill>
                <a:ea typeface="Times New Roman"/>
              </a:rPr>
              <a:t>of</a:t>
            </a:r>
            <a:r>
              <a:rPr lang="en-US" altLang="zh-CN" sz="1100" spc="-10" dirty="0">
                <a:solidFill>
                  <a:srgbClr val="FEFEFE"/>
                </a:solidFill>
                <a:cs typeface="Times New Roman"/>
              </a:rPr>
              <a:t> </a:t>
            </a:r>
            <a:r>
              <a:rPr lang="en-US" altLang="zh-CN" sz="1100" spc="-15" dirty="0">
                <a:solidFill>
                  <a:srgbClr val="FEFEFE"/>
                </a:solidFill>
                <a:ea typeface="Times New Roman"/>
              </a:rPr>
              <a:t>this</a:t>
            </a:r>
            <a:r>
              <a:rPr lang="en-US" altLang="zh-CN" sz="1100" spc="-15" dirty="0">
                <a:solidFill>
                  <a:srgbClr val="FEFEFE"/>
                </a:solidFill>
                <a:cs typeface="Times New Roman"/>
              </a:rPr>
              <a:t> </a:t>
            </a:r>
            <a:r>
              <a:rPr lang="en-US" altLang="zh-CN" sz="1100" spc="-20" dirty="0">
                <a:solidFill>
                  <a:srgbClr val="FEFEFE"/>
                </a:solidFill>
                <a:ea typeface="Times New Roman"/>
              </a:rPr>
              <a:t>publication</a:t>
            </a:r>
            <a:r>
              <a:rPr lang="en-US" altLang="zh-CN" sz="1100" spc="-10" dirty="0">
                <a:solidFill>
                  <a:srgbClr val="FEFEFE"/>
                </a:solidFill>
                <a:cs typeface="Times New Roman"/>
              </a:rPr>
              <a:t> </a:t>
            </a:r>
            <a:r>
              <a:rPr lang="en-US" altLang="zh-CN" sz="1100" spc="-15" dirty="0">
                <a:solidFill>
                  <a:srgbClr val="FEFEFE"/>
                </a:solidFill>
                <a:ea typeface="Times New Roman"/>
              </a:rPr>
              <a:t>does</a:t>
            </a:r>
            <a:r>
              <a:rPr lang="en-US" altLang="zh-CN" sz="1100" spc="-10" dirty="0">
                <a:solidFill>
                  <a:srgbClr val="FEFEFE"/>
                </a:solidFill>
                <a:cs typeface="Times New Roman"/>
              </a:rPr>
              <a:t> </a:t>
            </a:r>
            <a:r>
              <a:rPr lang="en-US" altLang="zh-CN" sz="1100" spc="-20" dirty="0">
                <a:solidFill>
                  <a:srgbClr val="FEFEFE"/>
                </a:solidFill>
                <a:ea typeface="Times New Roman"/>
              </a:rPr>
              <a:t>not</a:t>
            </a:r>
            <a:r>
              <a:rPr lang="en-US" altLang="zh-CN" sz="1100" spc="-10" dirty="0">
                <a:solidFill>
                  <a:srgbClr val="FEFEFE"/>
                </a:solidFill>
                <a:cs typeface="Times New Roman"/>
              </a:rPr>
              <a:t> </a:t>
            </a:r>
            <a:r>
              <a:rPr lang="en-US" altLang="zh-CN" sz="1100" spc="-15" dirty="0">
                <a:solidFill>
                  <a:srgbClr val="FEFEFE"/>
                </a:solidFill>
                <a:ea typeface="Times New Roman"/>
              </a:rPr>
              <a:t>constitute</a:t>
            </a:r>
            <a:r>
              <a:rPr lang="en-US" altLang="zh-CN" sz="1100" spc="-15" dirty="0">
                <a:solidFill>
                  <a:srgbClr val="FEFEFE"/>
                </a:solidFill>
                <a:cs typeface="Times New Roman"/>
              </a:rPr>
              <a:t> </a:t>
            </a:r>
            <a:r>
              <a:rPr lang="en-US" altLang="zh-CN" sz="1100" spc="-30" dirty="0">
                <a:solidFill>
                  <a:srgbClr val="FEFEFE"/>
                </a:solidFill>
                <a:ea typeface="Times New Roman"/>
              </a:rPr>
              <a:t>an</a:t>
            </a:r>
            <a:r>
              <a:rPr lang="en-US" altLang="zh-CN" sz="1100" dirty="0">
                <a:solidFill>
                  <a:srgbClr val="FEFEFE"/>
                </a:solidFill>
                <a:cs typeface="Times New Roman"/>
              </a:rPr>
              <a:t> </a:t>
            </a:r>
            <a:r>
              <a:rPr lang="en-US" altLang="zh-CN" sz="1100" spc="-20" dirty="0">
                <a:solidFill>
                  <a:srgbClr val="FEFEFE"/>
                </a:solidFill>
                <a:ea typeface="Times New Roman"/>
              </a:rPr>
              <a:t>endorsement</a:t>
            </a:r>
            <a:r>
              <a:rPr lang="en-US" altLang="zh-CN" sz="1100" spc="-5" dirty="0">
                <a:solidFill>
                  <a:srgbClr val="FEFEFE"/>
                </a:solidFill>
                <a:cs typeface="Times New Roman"/>
              </a:rPr>
              <a:t> </a:t>
            </a:r>
            <a:r>
              <a:rPr lang="en-US" altLang="zh-CN" sz="1100" spc="-10" dirty="0">
                <a:solidFill>
                  <a:srgbClr val="FEFEFE"/>
                </a:solidFill>
                <a:ea typeface="Times New Roman"/>
              </a:rPr>
              <a:t>of</a:t>
            </a:r>
            <a:r>
              <a:rPr lang="en-US" altLang="zh-CN" sz="1100" spc="-10" dirty="0">
                <a:solidFill>
                  <a:srgbClr val="FEFEFE"/>
                </a:solidFill>
                <a:cs typeface="Times New Roman"/>
              </a:rPr>
              <a:t> </a:t>
            </a:r>
            <a:r>
              <a:rPr lang="en-US" altLang="zh-CN" sz="1100" spc="-15" dirty="0">
                <a:solidFill>
                  <a:srgbClr val="FEFEFE"/>
                </a:solidFill>
                <a:ea typeface="Times New Roman"/>
              </a:rPr>
              <a:t>the</a:t>
            </a:r>
            <a:r>
              <a:rPr lang="en-US" altLang="zh-CN" sz="1100" spc="-10" dirty="0">
                <a:solidFill>
                  <a:srgbClr val="FEFEFE"/>
                </a:solidFill>
                <a:cs typeface="Times New Roman"/>
              </a:rPr>
              <a:t> </a:t>
            </a:r>
            <a:r>
              <a:rPr lang="en-US" altLang="zh-CN" sz="1100" spc="-15" dirty="0">
                <a:solidFill>
                  <a:srgbClr val="FEFEFE"/>
                </a:solidFill>
                <a:ea typeface="Times New Roman"/>
              </a:rPr>
              <a:t>contents</a:t>
            </a:r>
            <a:r>
              <a:rPr lang="en-US" altLang="zh-CN" sz="1100" spc="-10" dirty="0">
                <a:solidFill>
                  <a:srgbClr val="FEFEFE"/>
                </a:solidFill>
                <a:cs typeface="Times New Roman"/>
              </a:rPr>
              <a:t> </a:t>
            </a:r>
            <a:r>
              <a:rPr lang="en-US" altLang="zh-CN" sz="1100" spc="-20" dirty="0">
                <a:solidFill>
                  <a:srgbClr val="FEFEFE"/>
                </a:solidFill>
                <a:ea typeface="Times New Roman"/>
              </a:rPr>
              <a:t>which</a:t>
            </a:r>
            <a:r>
              <a:rPr lang="en-US" altLang="zh-CN" sz="1100" spc="-10" dirty="0">
                <a:solidFill>
                  <a:srgbClr val="FEFEFE"/>
                </a:solidFill>
                <a:cs typeface="Times New Roman"/>
              </a:rPr>
              <a:t> </a:t>
            </a:r>
            <a:r>
              <a:rPr lang="en-US" altLang="zh-CN" sz="1100" spc="-15" dirty="0">
                <a:solidFill>
                  <a:srgbClr val="FEFEFE"/>
                </a:solidFill>
                <a:ea typeface="Times New Roman"/>
              </a:rPr>
              <a:t>reflects</a:t>
            </a:r>
            <a:r>
              <a:rPr lang="en-US" altLang="zh-CN" sz="1100" spc="-10" dirty="0">
                <a:solidFill>
                  <a:srgbClr val="FEFEFE"/>
                </a:solidFill>
                <a:cs typeface="Times New Roman"/>
              </a:rPr>
              <a:t> </a:t>
            </a:r>
            <a:r>
              <a:rPr lang="en-US" altLang="zh-CN" sz="1100" spc="-20" dirty="0">
                <a:solidFill>
                  <a:srgbClr val="FEFEFE"/>
                </a:solidFill>
                <a:ea typeface="Times New Roman"/>
              </a:rPr>
              <a:t>the</a:t>
            </a:r>
            <a:r>
              <a:rPr lang="en-US" altLang="zh-CN" sz="1100" spc="-10" dirty="0">
                <a:solidFill>
                  <a:srgbClr val="FEFEFE"/>
                </a:solidFill>
                <a:cs typeface="Times New Roman"/>
              </a:rPr>
              <a:t> </a:t>
            </a:r>
            <a:r>
              <a:rPr lang="en-US" altLang="zh-CN" sz="1100" spc="-20" dirty="0">
                <a:solidFill>
                  <a:srgbClr val="FEFEFE"/>
                </a:solidFill>
                <a:ea typeface="Times New Roman"/>
              </a:rPr>
              <a:t>views</a:t>
            </a:r>
            <a:r>
              <a:rPr lang="en-US" altLang="zh-CN" sz="1100" spc="-10" dirty="0">
                <a:solidFill>
                  <a:srgbClr val="FEFEFE"/>
                </a:solidFill>
                <a:cs typeface="Times New Roman"/>
              </a:rPr>
              <a:t> </a:t>
            </a:r>
            <a:r>
              <a:rPr lang="en-US" altLang="zh-CN" sz="1100" spc="-15" dirty="0">
                <a:solidFill>
                  <a:srgbClr val="FEFEFE"/>
                </a:solidFill>
                <a:ea typeface="Times New Roman"/>
              </a:rPr>
              <a:t>only</a:t>
            </a:r>
            <a:r>
              <a:rPr lang="en-US" altLang="zh-CN" sz="1100" spc="-10" dirty="0">
                <a:solidFill>
                  <a:srgbClr val="FEFEFE"/>
                </a:solidFill>
                <a:cs typeface="Times New Roman"/>
              </a:rPr>
              <a:t> </a:t>
            </a:r>
            <a:r>
              <a:rPr lang="en-US" altLang="zh-CN" sz="1100" spc="-15" dirty="0">
                <a:solidFill>
                  <a:srgbClr val="FEFEFE"/>
                </a:solidFill>
                <a:ea typeface="Times New Roman"/>
              </a:rPr>
              <a:t>of</a:t>
            </a:r>
            <a:r>
              <a:rPr lang="en-US" altLang="zh-CN" sz="1100" spc="-10" dirty="0">
                <a:solidFill>
                  <a:srgbClr val="FEFEFE"/>
                </a:solidFill>
                <a:cs typeface="Times New Roman"/>
              </a:rPr>
              <a:t> </a:t>
            </a:r>
            <a:r>
              <a:rPr lang="en-US" altLang="zh-CN" sz="1100" spc="-15" dirty="0">
                <a:solidFill>
                  <a:srgbClr val="FEFEFE"/>
                </a:solidFill>
                <a:ea typeface="Times New Roman"/>
              </a:rPr>
              <a:t>the</a:t>
            </a:r>
            <a:r>
              <a:rPr lang="en-US" altLang="zh-CN" sz="1100" spc="-10" dirty="0">
                <a:solidFill>
                  <a:srgbClr val="FEFEFE"/>
                </a:solidFill>
                <a:cs typeface="Times New Roman"/>
              </a:rPr>
              <a:t> </a:t>
            </a:r>
            <a:r>
              <a:rPr lang="en-US" altLang="zh-CN" sz="1100" spc="-15" dirty="0">
                <a:solidFill>
                  <a:srgbClr val="FEFEFE"/>
                </a:solidFill>
                <a:ea typeface="Times New Roman"/>
              </a:rPr>
              <a:t>authors,</a:t>
            </a:r>
            <a:r>
              <a:rPr lang="en-US" altLang="zh-CN" sz="1100" spc="-10" dirty="0">
                <a:solidFill>
                  <a:srgbClr val="FEFEFE"/>
                </a:solidFill>
                <a:cs typeface="Times New Roman"/>
              </a:rPr>
              <a:t> </a:t>
            </a:r>
            <a:r>
              <a:rPr lang="en-US" altLang="zh-CN" sz="1100" spc="-25" dirty="0">
                <a:solidFill>
                  <a:srgbClr val="FEFEFE"/>
                </a:solidFill>
                <a:ea typeface="Times New Roman"/>
              </a:rPr>
              <a:t>and</a:t>
            </a:r>
            <a:r>
              <a:rPr lang="en-US" altLang="zh-CN" sz="1100" spc="-10" dirty="0">
                <a:solidFill>
                  <a:srgbClr val="FEFEFE"/>
                </a:solidFill>
                <a:cs typeface="Times New Roman"/>
              </a:rPr>
              <a:t> </a:t>
            </a:r>
            <a:r>
              <a:rPr lang="en-US" altLang="zh-CN" sz="1100" spc="-15" dirty="0">
                <a:solidFill>
                  <a:srgbClr val="FEFEFE"/>
                </a:solidFill>
                <a:ea typeface="Times New Roman"/>
              </a:rPr>
              <a:t>the</a:t>
            </a:r>
            <a:r>
              <a:rPr lang="en-US" altLang="zh-CN" sz="1100" spc="-15" dirty="0">
                <a:solidFill>
                  <a:srgbClr val="FEFEFE"/>
                </a:solidFill>
                <a:cs typeface="Times New Roman"/>
              </a:rPr>
              <a:t> </a:t>
            </a:r>
            <a:r>
              <a:rPr lang="en-US" altLang="zh-CN" sz="1100" spc="-20" dirty="0">
                <a:solidFill>
                  <a:srgbClr val="FEFEFE"/>
                </a:solidFill>
                <a:ea typeface="Times New Roman"/>
              </a:rPr>
              <a:t>Commission</a:t>
            </a:r>
          </a:p>
          <a:p>
            <a:pPr marL="0" indent="834263">
              <a:lnSpc>
                <a:spcPct val="100000"/>
              </a:lnSpc>
            </a:pPr>
            <a:r>
              <a:rPr lang="en-US" altLang="zh-CN" sz="1100" dirty="0">
                <a:solidFill>
                  <a:srgbClr val="FEFEFE"/>
                </a:solidFill>
                <a:ea typeface="Times New Roman"/>
              </a:rPr>
              <a:t>cannot</a:t>
            </a:r>
            <a:r>
              <a:rPr lang="en-US" altLang="zh-CN" sz="1100" spc="-20" dirty="0">
                <a:solidFill>
                  <a:srgbClr val="FEFEFE"/>
                </a:solidFill>
                <a:cs typeface="Times New Roman"/>
              </a:rPr>
              <a:t> </a:t>
            </a:r>
            <a:r>
              <a:rPr lang="en-US" altLang="zh-CN" sz="1100" dirty="0">
                <a:solidFill>
                  <a:srgbClr val="FEFEFE"/>
                </a:solidFill>
                <a:ea typeface="Times New Roman"/>
              </a:rPr>
              <a:t>be</a:t>
            </a:r>
            <a:r>
              <a:rPr lang="en-US" altLang="zh-CN" sz="1100" spc="-25" dirty="0">
                <a:solidFill>
                  <a:srgbClr val="FEFEFE"/>
                </a:solidFill>
                <a:cs typeface="Times New Roman"/>
              </a:rPr>
              <a:t> </a:t>
            </a:r>
            <a:r>
              <a:rPr lang="en-US" altLang="zh-CN" sz="1100" dirty="0">
                <a:solidFill>
                  <a:srgbClr val="FEFEFE"/>
                </a:solidFill>
                <a:ea typeface="Times New Roman"/>
              </a:rPr>
              <a:t>held</a:t>
            </a:r>
            <a:r>
              <a:rPr lang="en-US" altLang="zh-CN" sz="1100" spc="-20" dirty="0">
                <a:solidFill>
                  <a:srgbClr val="FEFEFE"/>
                </a:solidFill>
                <a:cs typeface="Times New Roman"/>
              </a:rPr>
              <a:t> </a:t>
            </a:r>
            <a:r>
              <a:rPr lang="en-US" altLang="zh-CN" sz="1100" dirty="0">
                <a:solidFill>
                  <a:srgbClr val="FEFEFE"/>
                </a:solidFill>
                <a:ea typeface="Times New Roman"/>
              </a:rPr>
              <a:t>responsible</a:t>
            </a:r>
            <a:r>
              <a:rPr lang="en-US" altLang="zh-CN" sz="1100" spc="-25" dirty="0">
                <a:solidFill>
                  <a:srgbClr val="FEFEFE"/>
                </a:solidFill>
                <a:cs typeface="Times New Roman"/>
              </a:rPr>
              <a:t> </a:t>
            </a:r>
            <a:r>
              <a:rPr lang="en-US" altLang="zh-CN" sz="1100" dirty="0">
                <a:solidFill>
                  <a:srgbClr val="FEFEFE"/>
                </a:solidFill>
                <a:ea typeface="Times New Roman"/>
              </a:rPr>
              <a:t>for</a:t>
            </a:r>
            <a:r>
              <a:rPr lang="en-US" altLang="zh-CN" sz="1100" spc="-20" dirty="0">
                <a:solidFill>
                  <a:srgbClr val="FEFEFE"/>
                </a:solidFill>
                <a:cs typeface="Times New Roman"/>
              </a:rPr>
              <a:t> </a:t>
            </a:r>
            <a:r>
              <a:rPr lang="en-US" altLang="zh-CN" sz="1100" dirty="0">
                <a:solidFill>
                  <a:srgbClr val="FEFEFE"/>
                </a:solidFill>
                <a:ea typeface="Times New Roman"/>
              </a:rPr>
              <a:t>any</a:t>
            </a:r>
            <a:r>
              <a:rPr lang="en-US" altLang="zh-CN" sz="1100" spc="-25" dirty="0">
                <a:solidFill>
                  <a:srgbClr val="FEFEFE"/>
                </a:solidFill>
                <a:cs typeface="Times New Roman"/>
              </a:rPr>
              <a:t> </a:t>
            </a:r>
            <a:r>
              <a:rPr lang="en-US" altLang="zh-CN" sz="1100" dirty="0">
                <a:solidFill>
                  <a:srgbClr val="FEFEFE"/>
                </a:solidFill>
                <a:ea typeface="Times New Roman"/>
              </a:rPr>
              <a:t>use</a:t>
            </a:r>
            <a:r>
              <a:rPr lang="en-US" altLang="zh-CN" sz="1100" spc="-20" dirty="0">
                <a:solidFill>
                  <a:srgbClr val="FEFEFE"/>
                </a:solidFill>
                <a:cs typeface="Times New Roman"/>
              </a:rPr>
              <a:t> </a:t>
            </a:r>
            <a:r>
              <a:rPr lang="en-US" altLang="zh-CN" sz="1100" dirty="0">
                <a:solidFill>
                  <a:srgbClr val="FEFEFE"/>
                </a:solidFill>
                <a:ea typeface="Times New Roman"/>
              </a:rPr>
              <a:t>which</a:t>
            </a:r>
            <a:r>
              <a:rPr lang="en-US" altLang="zh-CN" sz="1100" spc="-25" dirty="0">
                <a:solidFill>
                  <a:srgbClr val="FEFEFE"/>
                </a:solidFill>
                <a:cs typeface="Times New Roman"/>
              </a:rPr>
              <a:t> </a:t>
            </a:r>
            <a:r>
              <a:rPr lang="en-US" altLang="zh-CN" sz="1100" dirty="0">
                <a:solidFill>
                  <a:srgbClr val="FEFEFE"/>
                </a:solidFill>
                <a:ea typeface="Times New Roman"/>
              </a:rPr>
              <a:t>may</a:t>
            </a:r>
            <a:r>
              <a:rPr lang="en-US" altLang="zh-CN" sz="1100" spc="-20" dirty="0">
                <a:solidFill>
                  <a:srgbClr val="FEFEFE"/>
                </a:solidFill>
                <a:cs typeface="Times New Roman"/>
              </a:rPr>
              <a:t> </a:t>
            </a:r>
            <a:r>
              <a:rPr lang="en-US" altLang="zh-CN" sz="1100" dirty="0">
                <a:solidFill>
                  <a:srgbClr val="FEFEFE"/>
                </a:solidFill>
                <a:ea typeface="Times New Roman"/>
              </a:rPr>
              <a:t>be</a:t>
            </a:r>
            <a:r>
              <a:rPr lang="en-US" altLang="zh-CN" sz="1100" spc="-25" dirty="0">
                <a:solidFill>
                  <a:srgbClr val="FEFEFE"/>
                </a:solidFill>
                <a:cs typeface="Times New Roman"/>
              </a:rPr>
              <a:t> </a:t>
            </a:r>
            <a:r>
              <a:rPr lang="en-US" altLang="zh-CN" sz="1100" dirty="0">
                <a:solidFill>
                  <a:srgbClr val="FEFEFE"/>
                </a:solidFill>
                <a:ea typeface="Times New Roman"/>
              </a:rPr>
              <a:t>made</a:t>
            </a:r>
            <a:r>
              <a:rPr lang="en-US" altLang="zh-CN" sz="1100" spc="-20" dirty="0">
                <a:solidFill>
                  <a:srgbClr val="FEFEFE"/>
                </a:solidFill>
                <a:cs typeface="Times New Roman"/>
              </a:rPr>
              <a:t> </a:t>
            </a:r>
            <a:r>
              <a:rPr lang="en-US" altLang="zh-CN" sz="1100" dirty="0">
                <a:solidFill>
                  <a:srgbClr val="FEFEFE"/>
                </a:solidFill>
                <a:ea typeface="Times New Roman"/>
              </a:rPr>
              <a:t>of</a:t>
            </a:r>
            <a:r>
              <a:rPr lang="en-US" altLang="zh-CN" sz="1100" spc="-25" dirty="0">
                <a:solidFill>
                  <a:srgbClr val="FEFEFE"/>
                </a:solidFill>
                <a:cs typeface="Times New Roman"/>
              </a:rPr>
              <a:t> </a:t>
            </a:r>
            <a:r>
              <a:rPr lang="en-US" altLang="zh-CN" sz="1100" dirty="0">
                <a:solidFill>
                  <a:srgbClr val="FEFEFE"/>
                </a:solidFill>
                <a:ea typeface="Times New Roman"/>
              </a:rPr>
              <a:t>the</a:t>
            </a:r>
            <a:r>
              <a:rPr lang="en-US" altLang="zh-CN" sz="1100" spc="-20" dirty="0">
                <a:solidFill>
                  <a:srgbClr val="FEFEFE"/>
                </a:solidFill>
                <a:cs typeface="Times New Roman"/>
              </a:rPr>
              <a:t> </a:t>
            </a:r>
            <a:r>
              <a:rPr lang="en-US" altLang="zh-CN" sz="1100" dirty="0">
                <a:solidFill>
                  <a:srgbClr val="FEFEFE"/>
                </a:solidFill>
                <a:ea typeface="Times New Roman"/>
              </a:rPr>
              <a:t>information</a:t>
            </a:r>
            <a:r>
              <a:rPr lang="en-US" altLang="zh-CN" sz="1100" spc="-25" dirty="0">
                <a:solidFill>
                  <a:srgbClr val="FEFEFE"/>
                </a:solidFill>
                <a:cs typeface="Times New Roman"/>
              </a:rPr>
              <a:t> </a:t>
            </a:r>
            <a:r>
              <a:rPr lang="en-US" altLang="zh-CN" sz="1100" dirty="0">
                <a:solidFill>
                  <a:srgbClr val="FEFEFE"/>
                </a:solidFill>
                <a:ea typeface="Times New Roman"/>
              </a:rPr>
              <a:t>contained</a:t>
            </a:r>
            <a:r>
              <a:rPr lang="en-US" altLang="zh-CN" sz="1100" spc="-25" dirty="0">
                <a:solidFill>
                  <a:srgbClr val="FEFEFE"/>
                </a:solidFill>
                <a:cs typeface="Times New Roman"/>
              </a:rPr>
              <a:t> </a:t>
            </a:r>
            <a:r>
              <a:rPr lang="en-US" altLang="zh-CN" sz="1100" dirty="0">
                <a:solidFill>
                  <a:srgbClr val="FEFEFE"/>
                </a:solidFill>
                <a:ea typeface="Times New Roman"/>
              </a:rPr>
              <a:t>therein</a:t>
            </a:r>
            <a:r>
              <a:rPr lang="en-US" altLang="zh-CN" sz="1100" dirty="0">
                <a:solidFill>
                  <a:srgbClr val="FEFEFE"/>
                </a:solidFill>
                <a:latin typeface="Times New Roman"/>
                <a:ea typeface="Times New Roman"/>
              </a:rPr>
              <a:t>.</a:t>
            </a:r>
            <a:endParaRPr lang="en-US" altLang="zh-CN" sz="1200" dirty="0">
              <a:solidFill>
                <a:srgbClr val="FEFEFE"/>
              </a:solidFill>
              <a:latin typeface="Times New Roman"/>
              <a:ea typeface="Times New Roman"/>
            </a:endParaRPr>
          </a:p>
        </p:txBody>
      </p:sp>
      <p:sp>
        <p:nvSpPr>
          <p:cNvPr id="4" name="Foliennummernplatzhalter 3"/>
          <p:cNvSpPr>
            <a:spLocks noGrp="1"/>
          </p:cNvSpPr>
          <p:nvPr>
            <p:ph type="sldNum" sz="quarter" idx="12"/>
          </p:nvPr>
        </p:nvSpPr>
        <p:spPr/>
        <p:txBody>
          <a:bodyPr/>
          <a:lstStyle/>
          <a:p>
            <a:fld id="{186AF604-6CBA-6F4A-A6F6-26E48A4D0EE4}"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stretch>
            <a:fillRect/>
          </a:stretch>
        </p:blipFill>
        <p:spPr>
          <a:xfrm>
            <a:off x="0" y="0"/>
            <a:ext cx="12192000" cy="6858000"/>
          </a:xfrm>
          <a:prstGeom prst="rect">
            <a:avLst/>
          </a:prstGeom>
        </p:spPr>
      </p:pic>
      <p:sp>
        <p:nvSpPr>
          <p:cNvPr id="4" name="Slide Number Placeholder 3"/>
          <p:cNvSpPr>
            <a:spLocks noGrp="1"/>
          </p:cNvSpPr>
          <p:nvPr>
            <p:ph type="sldNum" sz="quarter" idx="12"/>
          </p:nvPr>
        </p:nvSpPr>
        <p:spPr/>
        <p:txBody>
          <a:bodyPr/>
          <a:lstStyle/>
          <a:p>
            <a:fld id="{186AF604-6CBA-6F4A-A6F6-26E48A4D0EE4}" type="slidenum">
              <a:rPr lang="en-US" smtClean="0"/>
              <a:t>10</a:t>
            </a:fld>
            <a:endParaRPr lang="en-US"/>
          </a:p>
        </p:txBody>
      </p:sp>
      <p:sp>
        <p:nvSpPr>
          <p:cNvPr id="6" name="Rectangle 5"/>
          <p:cNvSpPr/>
          <p:nvPr/>
        </p:nvSpPr>
        <p:spPr>
          <a:xfrm>
            <a:off x="883554" y="924144"/>
            <a:ext cx="4307205" cy="584775"/>
          </a:xfrm>
          <a:prstGeom prst="rect">
            <a:avLst/>
          </a:prstGeom>
        </p:spPr>
        <p:txBody>
          <a:bodyPr wrap="none">
            <a:spAutoFit/>
          </a:bodyPr>
          <a:lstStyle/>
          <a:p>
            <a:r>
              <a:rPr lang="en-US" sz="3200" b="1" dirty="0">
                <a:solidFill>
                  <a:schemeClr val="bg1"/>
                </a:solidFill>
              </a:rPr>
              <a:t>3.1 Artificial Intelligence</a:t>
            </a:r>
            <a:endParaRPr lang="en-GB" sz="3200" b="1" dirty="0">
              <a:solidFill>
                <a:schemeClr val="bg1"/>
              </a:solidFill>
            </a:endParaRPr>
          </a:p>
        </p:txBody>
      </p:sp>
      <p:sp>
        <p:nvSpPr>
          <p:cNvPr id="7" name="Rectangle 6"/>
          <p:cNvSpPr/>
          <p:nvPr/>
        </p:nvSpPr>
        <p:spPr>
          <a:xfrm>
            <a:off x="875659" y="1720840"/>
            <a:ext cx="6734509" cy="3416320"/>
          </a:xfrm>
          <a:prstGeom prst="rect">
            <a:avLst/>
          </a:prstGeom>
        </p:spPr>
        <p:txBody>
          <a:bodyPr wrap="square">
            <a:spAutoFit/>
          </a:bodyPr>
          <a:lstStyle/>
          <a:p>
            <a:r>
              <a:rPr lang="en-GB" dirty="0">
                <a:solidFill>
                  <a:schemeClr val="bg1"/>
                </a:solidFill>
              </a:rPr>
              <a:t>Cyprus aims in the:</a:t>
            </a:r>
            <a:endParaRPr lang="en-US" dirty="0">
              <a:solidFill>
                <a:schemeClr val="bg1"/>
              </a:solidFill>
            </a:endParaRPr>
          </a:p>
          <a:p>
            <a:endParaRPr lang="en-GB" dirty="0">
              <a:solidFill>
                <a:schemeClr val="bg1"/>
              </a:solidFill>
            </a:endParaRPr>
          </a:p>
          <a:p>
            <a:pPr marL="285750" indent="-285750">
              <a:buFont typeface="Arial" panose="020B0604020202020204" pitchFamily="34" charset="0"/>
              <a:buChar char="•"/>
            </a:pPr>
            <a:r>
              <a:rPr lang="en-US" dirty="0">
                <a:solidFill>
                  <a:schemeClr val="bg1"/>
                </a:solidFill>
              </a:rPr>
              <a:t>Creation of programs for the promotion and development of AI technology in all organizations (academics, public, wider public, local governments, private and businesses)</a:t>
            </a:r>
          </a:p>
          <a:p>
            <a:pPr marL="285750" indent="-285750">
              <a:buFont typeface="Arial" panose="020B0604020202020204" pitchFamily="34" charset="0"/>
              <a:buChar char="•"/>
            </a:pPr>
            <a:r>
              <a:rPr lang="en-US" dirty="0">
                <a:solidFill>
                  <a:schemeClr val="bg1"/>
                </a:solidFill>
              </a:rPr>
              <a:t>Enrichment and interoperability of available data in Cyprus</a:t>
            </a:r>
          </a:p>
          <a:p>
            <a:pPr marL="285750" indent="-285750">
              <a:buFont typeface="Arial" panose="020B0604020202020204" pitchFamily="34" charset="0"/>
              <a:buChar char="•"/>
            </a:pPr>
            <a:r>
              <a:rPr lang="en-US" dirty="0">
                <a:solidFill>
                  <a:schemeClr val="bg1"/>
                </a:solidFill>
              </a:rPr>
              <a:t>Upgrading the education system</a:t>
            </a:r>
          </a:p>
          <a:p>
            <a:pPr marL="285750" indent="-285750">
              <a:buFont typeface="Arial" panose="020B0604020202020204" pitchFamily="34" charset="0"/>
              <a:buChar char="•"/>
            </a:pPr>
            <a:r>
              <a:rPr lang="en-US" dirty="0">
                <a:solidFill>
                  <a:schemeClr val="bg1"/>
                </a:solidFill>
              </a:rPr>
              <a:t>Expanding the skills of AI experts and the human resources of organizations and companies</a:t>
            </a:r>
          </a:p>
          <a:p>
            <a:pPr marL="285750" indent="-285750">
              <a:buFont typeface="Arial" panose="020B0604020202020204" pitchFamily="34" charset="0"/>
              <a:buChar char="•"/>
            </a:pPr>
            <a:r>
              <a:rPr lang="en-US" dirty="0">
                <a:solidFill>
                  <a:schemeClr val="bg1"/>
                </a:solidFill>
              </a:rPr>
              <a:t>Development of a moral and reliable AI</a:t>
            </a:r>
          </a:p>
          <a:p>
            <a:pPr marL="285750" indent="-285750">
              <a:buFont typeface="Arial" panose="020B0604020202020204" pitchFamily="34" charset="0"/>
              <a:buChar char="•"/>
            </a:pPr>
            <a:r>
              <a:rPr lang="en-US" dirty="0">
                <a:solidFill>
                  <a:schemeClr val="bg1"/>
                </a:solidFill>
              </a:rPr>
              <a:t>Building international cooperation through Cyprus 'participation in EU and other countries' initiatives and programs</a:t>
            </a:r>
            <a:endParaRPr lang="en-GB" dirty="0">
              <a:solidFill>
                <a:schemeClr val="bg1"/>
              </a:solidFill>
            </a:endParaRPr>
          </a:p>
        </p:txBody>
      </p:sp>
      <p:sp>
        <p:nvSpPr>
          <p:cNvPr id="3" name="Inhaltsplatzhalter 2">
            <a:extLst>
              <a:ext uri="{FF2B5EF4-FFF2-40B4-BE49-F238E27FC236}">
                <a16:creationId xmlns:a16="http://schemas.microsoft.com/office/drawing/2014/main" id="{06B9406F-78F2-4D57-BCAF-D12416959312}"/>
              </a:ext>
            </a:extLst>
          </p:cNvPr>
          <p:cNvSpPr>
            <a:spLocks noGrp="1"/>
          </p:cNvSpPr>
          <p:nvPr>
            <p:ph idx="1"/>
          </p:nvPr>
        </p:nvSpPr>
        <p:spPr/>
        <p:txBody>
          <a:bodyPr/>
          <a:lstStyle/>
          <a:p>
            <a:endParaRPr lang="de-DE"/>
          </a:p>
        </p:txBody>
      </p:sp>
      <p:pic>
        <p:nvPicPr>
          <p:cNvPr id="9" name="Grafik 8">
            <a:extLst>
              <a:ext uri="{FF2B5EF4-FFF2-40B4-BE49-F238E27FC236}">
                <a16:creationId xmlns:a16="http://schemas.microsoft.com/office/drawing/2014/main" id="{D919DFA0-37CF-48A1-8FC7-26491AF404C6}"/>
              </a:ext>
            </a:extLst>
          </p:cNvPr>
          <p:cNvPicPr>
            <a:picLocks noChangeAspect="1"/>
          </p:cNvPicPr>
          <p:nvPr/>
        </p:nvPicPr>
        <p:blipFill>
          <a:blip r:embed="rId3"/>
          <a:stretch>
            <a:fillRect/>
          </a:stretch>
        </p:blipFill>
        <p:spPr>
          <a:xfrm>
            <a:off x="8044178" y="2400406"/>
            <a:ext cx="3436095" cy="2389133"/>
          </a:xfrm>
          <a:prstGeom prst="rect">
            <a:avLst/>
          </a:prstGeom>
        </p:spPr>
      </p:pic>
      <p:sp>
        <p:nvSpPr>
          <p:cNvPr id="10" name="Rechteck 9">
            <a:extLst>
              <a:ext uri="{FF2B5EF4-FFF2-40B4-BE49-F238E27FC236}">
                <a16:creationId xmlns:a16="http://schemas.microsoft.com/office/drawing/2014/main" id="{CED87AAC-E69A-4508-8EFF-DACBD44EE581}"/>
              </a:ext>
            </a:extLst>
          </p:cNvPr>
          <p:cNvSpPr/>
          <p:nvPr/>
        </p:nvSpPr>
        <p:spPr>
          <a:xfrm>
            <a:off x="7763070" y="5853426"/>
            <a:ext cx="3782518" cy="400110"/>
          </a:xfrm>
          <a:prstGeom prst="rect">
            <a:avLst/>
          </a:prstGeom>
        </p:spPr>
        <p:txBody>
          <a:bodyPr wrap="square">
            <a:spAutoFit/>
          </a:bodyPr>
          <a:lstStyle/>
          <a:p>
            <a:r>
              <a:rPr lang="en-US" sz="1000" u="sng" dirty="0" err="1">
                <a:solidFill>
                  <a:schemeClr val="bg1"/>
                </a:solidFill>
                <a:hlinkClick r:id="rId4">
                  <a:extLst>
                    <a:ext uri="{A12FA001-AC4F-418D-AE19-62706E023703}">
                      <ahyp:hlinkClr xmlns:ahyp="http://schemas.microsoft.com/office/drawing/2018/hyperlinkcolor" val="tx"/>
                    </a:ext>
                  </a:extLst>
                </a:hlinkClick>
              </a:rPr>
              <a:t>Pixabay</a:t>
            </a:r>
            <a:r>
              <a:rPr lang="en-US" sz="1000" u="sng" dirty="0">
                <a:solidFill>
                  <a:schemeClr val="bg1"/>
                </a:solidFill>
                <a:hlinkClick r:id="rId4">
                  <a:extLst>
                    <a:ext uri="{A12FA001-AC4F-418D-AE19-62706E023703}">
                      <ahyp:hlinkClr xmlns:ahyp="http://schemas.microsoft.com/office/drawing/2018/hyperlinkcolor" val="tx"/>
                    </a:ext>
                  </a:extLst>
                </a:hlinkClick>
              </a:rPr>
              <a:t> License</a:t>
            </a:r>
            <a:r>
              <a:rPr lang="en-US" sz="1000" dirty="0">
                <a:solidFill>
                  <a:schemeClr val="bg1"/>
                </a:solidFill>
              </a:rPr>
              <a:t> Free for commercial use // No attribution required </a:t>
            </a:r>
            <a:r>
              <a:rPr lang="de-DE" sz="1000" dirty="0">
                <a:solidFill>
                  <a:schemeClr val="bg1"/>
                </a:solidFill>
              </a:rPr>
              <a:t> // https://pixabay.com/photos/earth-internet-globalisation-2254769/</a:t>
            </a:r>
          </a:p>
        </p:txBody>
      </p:sp>
    </p:spTree>
    <p:extLst>
      <p:ext uri="{BB962C8B-B14F-4D97-AF65-F5344CB8AC3E}">
        <p14:creationId xmlns:p14="http://schemas.microsoft.com/office/powerpoint/2010/main" val="4137145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stretch>
            <a:fillRect/>
          </a:stretch>
        </p:blipFill>
        <p:spPr>
          <a:xfrm>
            <a:off x="0" y="0"/>
            <a:ext cx="12192000" cy="6858000"/>
          </a:xfrm>
          <a:prstGeom prst="rect">
            <a:avLst/>
          </a:prstGeom>
        </p:spPr>
      </p:pic>
      <p:pic>
        <p:nvPicPr>
          <p:cNvPr id="9" name="Content Placeholder 8">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981199" y="2714839"/>
            <a:ext cx="8229600" cy="2543509"/>
          </a:xfrm>
        </p:spPr>
      </p:pic>
      <p:sp>
        <p:nvSpPr>
          <p:cNvPr id="4" name="Slide Number Placeholder 3"/>
          <p:cNvSpPr>
            <a:spLocks noGrp="1"/>
          </p:cNvSpPr>
          <p:nvPr>
            <p:ph type="sldNum" sz="quarter" idx="12"/>
          </p:nvPr>
        </p:nvSpPr>
        <p:spPr/>
        <p:txBody>
          <a:bodyPr/>
          <a:lstStyle/>
          <a:p>
            <a:fld id="{186AF604-6CBA-6F4A-A6F6-26E48A4D0EE4}" type="slidenum">
              <a:rPr lang="en-US" smtClean="0"/>
              <a:t>11</a:t>
            </a:fld>
            <a:endParaRPr lang="en-US"/>
          </a:p>
        </p:txBody>
      </p:sp>
      <p:sp>
        <p:nvSpPr>
          <p:cNvPr id="6" name="Rechteck: obere Ecken abgeschnitten 3">
            <a:extLst>
              <a:ext uri="{FF2B5EF4-FFF2-40B4-BE49-F238E27FC236}">
                <a16:creationId xmlns:a16="http://schemas.microsoft.com/office/drawing/2014/main" id="{C5352AF0-FD05-4FFC-A239-1D2F586CA25C}"/>
              </a:ext>
            </a:extLst>
          </p:cNvPr>
          <p:cNvSpPr/>
          <p:nvPr/>
        </p:nvSpPr>
        <p:spPr>
          <a:xfrm rot="5400000">
            <a:off x="-1238436" y="2867587"/>
            <a:ext cx="3435660" cy="958787"/>
          </a:xfrm>
          <a:prstGeom prst="snip2SameRect">
            <a:avLst/>
          </a:prstGeom>
          <a:solidFill>
            <a:srgbClr val="81FEF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4800" dirty="0">
                <a:solidFill>
                  <a:schemeClr val="tx1"/>
                </a:solidFill>
              </a:rPr>
              <a:t>TASK</a:t>
            </a:r>
          </a:p>
        </p:txBody>
      </p:sp>
      <p:sp>
        <p:nvSpPr>
          <p:cNvPr id="7" name="Rectangle 6"/>
          <p:cNvSpPr/>
          <p:nvPr/>
        </p:nvSpPr>
        <p:spPr>
          <a:xfrm>
            <a:off x="2543089" y="1268289"/>
            <a:ext cx="6320513" cy="1446550"/>
          </a:xfrm>
          <a:prstGeom prst="rect">
            <a:avLst/>
          </a:prstGeom>
        </p:spPr>
        <p:txBody>
          <a:bodyPr wrap="none">
            <a:spAutoFit/>
          </a:bodyPr>
          <a:lstStyle/>
          <a:p>
            <a:pPr algn="ctr"/>
            <a:r>
              <a:rPr lang="en-US" sz="3200" b="1" dirty="0">
                <a:solidFill>
                  <a:schemeClr val="bg1"/>
                </a:solidFill>
              </a:rPr>
              <a:t>Task</a:t>
            </a:r>
            <a:br>
              <a:rPr lang="en-US" sz="3200" b="1" dirty="0">
                <a:solidFill>
                  <a:schemeClr val="bg1"/>
                </a:solidFill>
              </a:rPr>
            </a:br>
            <a:endParaRPr lang="en-US" sz="3200" b="1" dirty="0">
              <a:solidFill>
                <a:schemeClr val="bg1"/>
              </a:solidFill>
            </a:endParaRPr>
          </a:p>
          <a:p>
            <a:r>
              <a:rPr lang="en-US" sz="2400" i="1" dirty="0">
                <a:solidFill>
                  <a:schemeClr val="bg1"/>
                </a:solidFill>
              </a:rPr>
              <a:t>Follow the link and drag the words into the boxes</a:t>
            </a:r>
            <a:endParaRPr lang="en-GB" sz="2000" i="1" dirty="0">
              <a:solidFill>
                <a:schemeClr val="bg1"/>
              </a:solidFill>
            </a:endParaRPr>
          </a:p>
        </p:txBody>
      </p:sp>
      <p:sp>
        <p:nvSpPr>
          <p:cNvPr id="8" name="Rectangle 7"/>
          <p:cNvSpPr/>
          <p:nvPr/>
        </p:nvSpPr>
        <p:spPr>
          <a:xfrm>
            <a:off x="4593760" y="4889016"/>
            <a:ext cx="3004477" cy="369332"/>
          </a:xfrm>
          <a:prstGeom prst="rect">
            <a:avLst/>
          </a:prstGeom>
        </p:spPr>
        <p:txBody>
          <a:bodyPr wrap="none">
            <a:spAutoFit/>
          </a:bodyPr>
          <a:lstStyle/>
          <a:p>
            <a:r>
              <a:rPr lang="en-GB" dirty="0">
                <a:hlinkClick r:id="rId3"/>
              </a:rPr>
              <a:t>https://h5p.org/node/879425</a:t>
            </a:r>
            <a:endParaRPr lang="en-GB" dirty="0"/>
          </a:p>
        </p:txBody>
      </p:sp>
    </p:spTree>
    <p:extLst>
      <p:ext uri="{BB962C8B-B14F-4D97-AF65-F5344CB8AC3E}">
        <p14:creationId xmlns:p14="http://schemas.microsoft.com/office/powerpoint/2010/main" val="1765056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stretch>
            <a:fillRect/>
          </a:stretch>
        </p:blipFill>
        <p:spPr>
          <a:xfrm>
            <a:off x="0" y="0"/>
            <a:ext cx="12192000" cy="6858000"/>
          </a:xfrm>
          <a:prstGeom prst="rect">
            <a:avLst/>
          </a:prstGeom>
        </p:spPr>
      </p:pic>
      <p:sp>
        <p:nvSpPr>
          <p:cNvPr id="4" name="Slide Number Placeholder 3"/>
          <p:cNvSpPr>
            <a:spLocks noGrp="1"/>
          </p:cNvSpPr>
          <p:nvPr>
            <p:ph type="sldNum" sz="quarter" idx="12"/>
          </p:nvPr>
        </p:nvSpPr>
        <p:spPr/>
        <p:txBody>
          <a:bodyPr/>
          <a:lstStyle/>
          <a:p>
            <a:fld id="{186AF604-6CBA-6F4A-A6F6-26E48A4D0EE4}" type="slidenum">
              <a:rPr lang="en-US" smtClean="0"/>
              <a:t>12</a:t>
            </a:fld>
            <a:endParaRPr lang="en-US"/>
          </a:p>
        </p:txBody>
      </p:sp>
      <p:sp>
        <p:nvSpPr>
          <p:cNvPr id="6" name="Rectangle 5"/>
          <p:cNvSpPr/>
          <p:nvPr/>
        </p:nvSpPr>
        <p:spPr>
          <a:xfrm>
            <a:off x="924705" y="1212071"/>
            <a:ext cx="4639796" cy="584775"/>
          </a:xfrm>
          <a:prstGeom prst="rect">
            <a:avLst/>
          </a:prstGeom>
        </p:spPr>
        <p:txBody>
          <a:bodyPr wrap="none">
            <a:spAutoFit/>
          </a:bodyPr>
          <a:lstStyle/>
          <a:p>
            <a:r>
              <a:rPr lang="en-US" sz="3200" b="1" dirty="0">
                <a:solidFill>
                  <a:schemeClr val="bg1"/>
                </a:solidFill>
              </a:rPr>
              <a:t>3.2 </a:t>
            </a:r>
            <a:r>
              <a:rPr lang="en-US" sz="3200" b="1" dirty="0" err="1">
                <a:solidFill>
                  <a:schemeClr val="bg1"/>
                </a:solidFill>
              </a:rPr>
              <a:t>Blockchain</a:t>
            </a:r>
            <a:r>
              <a:rPr lang="en-US" sz="3200" b="1" dirty="0">
                <a:solidFill>
                  <a:schemeClr val="bg1"/>
                </a:solidFill>
              </a:rPr>
              <a:t> Technology</a:t>
            </a:r>
            <a:endParaRPr lang="en-GB" sz="3200" b="1" dirty="0">
              <a:solidFill>
                <a:schemeClr val="bg1"/>
              </a:solidFill>
            </a:endParaRPr>
          </a:p>
        </p:txBody>
      </p:sp>
      <p:sp>
        <p:nvSpPr>
          <p:cNvPr id="7" name="Rectangle 6"/>
          <p:cNvSpPr/>
          <p:nvPr/>
        </p:nvSpPr>
        <p:spPr>
          <a:xfrm>
            <a:off x="924705" y="2155021"/>
            <a:ext cx="6902245" cy="3416320"/>
          </a:xfrm>
          <a:prstGeom prst="rect">
            <a:avLst/>
          </a:prstGeom>
        </p:spPr>
        <p:txBody>
          <a:bodyPr wrap="square">
            <a:spAutoFit/>
          </a:bodyPr>
          <a:lstStyle/>
          <a:p>
            <a:r>
              <a:rPr lang="en-GB" dirty="0">
                <a:solidFill>
                  <a:schemeClr val="bg1"/>
                </a:solidFill>
              </a:rPr>
              <a:t>Cyprus has earned a well-deserved reputation as a country for providing quality financial services. This sector is currently undergoing a rapid transformation with many long-term consequences from the new and emerging technologies and socio-economic trends. This transformation actually changes market structures and provides opportunities for both traditional and new companies to create innovative products and services that bring about change in the sector. </a:t>
            </a:r>
          </a:p>
          <a:p>
            <a:endParaRPr lang="en-GB" dirty="0">
              <a:solidFill>
                <a:schemeClr val="bg1"/>
              </a:solidFill>
            </a:endParaRPr>
          </a:p>
          <a:p>
            <a:r>
              <a:rPr lang="en-GB" dirty="0">
                <a:solidFill>
                  <a:schemeClr val="bg1"/>
                </a:solidFill>
              </a:rPr>
              <a:t>New technologies are a unique opportunity for transformation / reform of the national product, as Cyprus can be one of the leading innovation and development centres in the world with a strong technological infrastructure and an innovative regulatory framework.</a:t>
            </a:r>
          </a:p>
        </p:txBody>
      </p:sp>
      <p:sp>
        <p:nvSpPr>
          <p:cNvPr id="3" name="Inhaltsplatzhalter 2">
            <a:extLst>
              <a:ext uri="{FF2B5EF4-FFF2-40B4-BE49-F238E27FC236}">
                <a16:creationId xmlns:a16="http://schemas.microsoft.com/office/drawing/2014/main" id="{EF2C2043-41CF-4816-86F7-B06B21515AF9}"/>
              </a:ext>
            </a:extLst>
          </p:cNvPr>
          <p:cNvSpPr>
            <a:spLocks noGrp="1"/>
          </p:cNvSpPr>
          <p:nvPr>
            <p:ph idx="1"/>
          </p:nvPr>
        </p:nvSpPr>
        <p:spPr/>
        <p:txBody>
          <a:bodyPr/>
          <a:lstStyle/>
          <a:p>
            <a:endParaRPr lang="de-DE"/>
          </a:p>
        </p:txBody>
      </p:sp>
    </p:spTree>
    <p:extLst>
      <p:ext uri="{BB962C8B-B14F-4D97-AF65-F5344CB8AC3E}">
        <p14:creationId xmlns:p14="http://schemas.microsoft.com/office/powerpoint/2010/main" val="2967847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stretch>
            <a:fillRect/>
          </a:stretch>
        </p:blipFill>
        <p:spPr>
          <a:xfrm>
            <a:off x="0" y="0"/>
            <a:ext cx="12192000" cy="6858000"/>
          </a:xfrm>
          <a:prstGeom prst="rect">
            <a:avLst/>
          </a:prstGeom>
        </p:spPr>
      </p:pic>
      <p:pic>
        <p:nvPicPr>
          <p:cNvPr id="9" name="Content Placeholder 8">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981200" y="2952960"/>
            <a:ext cx="8229600" cy="2331720"/>
          </a:xfrm>
        </p:spPr>
      </p:pic>
      <p:sp>
        <p:nvSpPr>
          <p:cNvPr id="4" name="Slide Number Placeholder 3"/>
          <p:cNvSpPr>
            <a:spLocks noGrp="1"/>
          </p:cNvSpPr>
          <p:nvPr>
            <p:ph type="sldNum" sz="quarter" idx="12"/>
          </p:nvPr>
        </p:nvSpPr>
        <p:spPr/>
        <p:txBody>
          <a:bodyPr/>
          <a:lstStyle/>
          <a:p>
            <a:fld id="{186AF604-6CBA-6F4A-A6F6-26E48A4D0EE4}" type="slidenum">
              <a:rPr lang="en-US" smtClean="0"/>
              <a:t>13</a:t>
            </a:fld>
            <a:endParaRPr lang="en-US"/>
          </a:p>
        </p:txBody>
      </p:sp>
      <p:sp>
        <p:nvSpPr>
          <p:cNvPr id="6" name="Rechteck: obere Ecken abgeschnitten 3">
            <a:extLst>
              <a:ext uri="{FF2B5EF4-FFF2-40B4-BE49-F238E27FC236}">
                <a16:creationId xmlns:a16="http://schemas.microsoft.com/office/drawing/2014/main" id="{C5352AF0-FD05-4FFC-A239-1D2F586CA25C}"/>
              </a:ext>
            </a:extLst>
          </p:cNvPr>
          <p:cNvSpPr/>
          <p:nvPr/>
        </p:nvSpPr>
        <p:spPr>
          <a:xfrm rot="5400000">
            <a:off x="-1238436" y="2867587"/>
            <a:ext cx="3435660" cy="958787"/>
          </a:xfrm>
          <a:prstGeom prst="snip2SameRect">
            <a:avLst/>
          </a:prstGeom>
          <a:solidFill>
            <a:srgbClr val="81FEF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4800" dirty="0">
                <a:solidFill>
                  <a:schemeClr val="tx1"/>
                </a:solidFill>
              </a:rPr>
              <a:t>TASK</a:t>
            </a:r>
          </a:p>
        </p:txBody>
      </p:sp>
      <p:sp>
        <p:nvSpPr>
          <p:cNvPr id="8" name="Rectangle 7"/>
          <p:cNvSpPr/>
          <p:nvPr/>
        </p:nvSpPr>
        <p:spPr>
          <a:xfrm>
            <a:off x="2543089" y="1268289"/>
            <a:ext cx="6320513" cy="1446550"/>
          </a:xfrm>
          <a:prstGeom prst="rect">
            <a:avLst/>
          </a:prstGeom>
        </p:spPr>
        <p:txBody>
          <a:bodyPr wrap="none">
            <a:spAutoFit/>
          </a:bodyPr>
          <a:lstStyle/>
          <a:p>
            <a:pPr algn="ctr"/>
            <a:r>
              <a:rPr lang="en-US" sz="3200" b="1" dirty="0">
                <a:solidFill>
                  <a:schemeClr val="bg1"/>
                </a:solidFill>
              </a:rPr>
              <a:t>Task</a:t>
            </a:r>
            <a:br>
              <a:rPr lang="en-US" sz="3200" b="1" dirty="0">
                <a:solidFill>
                  <a:schemeClr val="bg1"/>
                </a:solidFill>
              </a:rPr>
            </a:br>
            <a:endParaRPr lang="en-US" sz="3200" b="1" dirty="0">
              <a:solidFill>
                <a:schemeClr val="bg1"/>
              </a:solidFill>
            </a:endParaRPr>
          </a:p>
          <a:p>
            <a:r>
              <a:rPr lang="en-US" sz="2400" i="1" dirty="0">
                <a:solidFill>
                  <a:schemeClr val="bg1"/>
                </a:solidFill>
              </a:rPr>
              <a:t>Follow the link and drag the words into the boxes</a:t>
            </a:r>
            <a:endParaRPr lang="en-GB" sz="2000" i="1" dirty="0">
              <a:solidFill>
                <a:schemeClr val="bg1"/>
              </a:solidFill>
            </a:endParaRPr>
          </a:p>
        </p:txBody>
      </p:sp>
      <p:sp>
        <p:nvSpPr>
          <p:cNvPr id="10" name="Rectangle 9"/>
          <p:cNvSpPr/>
          <p:nvPr/>
        </p:nvSpPr>
        <p:spPr>
          <a:xfrm>
            <a:off x="4495439" y="4915348"/>
            <a:ext cx="3004477" cy="369332"/>
          </a:xfrm>
          <a:prstGeom prst="rect">
            <a:avLst/>
          </a:prstGeom>
        </p:spPr>
        <p:txBody>
          <a:bodyPr wrap="none">
            <a:spAutoFit/>
          </a:bodyPr>
          <a:lstStyle/>
          <a:p>
            <a:r>
              <a:rPr lang="en-GB" dirty="0">
                <a:hlinkClick r:id="rId3"/>
              </a:rPr>
              <a:t>https://h5p.org/node/879436</a:t>
            </a:r>
            <a:endParaRPr lang="en-GB" dirty="0"/>
          </a:p>
        </p:txBody>
      </p:sp>
    </p:spTree>
    <p:extLst>
      <p:ext uri="{BB962C8B-B14F-4D97-AF65-F5344CB8AC3E}">
        <p14:creationId xmlns:p14="http://schemas.microsoft.com/office/powerpoint/2010/main" val="279574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stretch>
            <a:fillRect/>
          </a:stretch>
        </p:blipFill>
        <p:spPr>
          <a:xfrm>
            <a:off x="0" y="0"/>
            <a:ext cx="12192000" cy="6858000"/>
          </a:xfrm>
          <a:prstGeom prst="rect">
            <a:avLst/>
          </a:prstGeom>
        </p:spPr>
      </p:pic>
      <p:sp>
        <p:nvSpPr>
          <p:cNvPr id="4" name="Slide Number Placeholder 3"/>
          <p:cNvSpPr>
            <a:spLocks noGrp="1"/>
          </p:cNvSpPr>
          <p:nvPr>
            <p:ph type="sldNum" sz="quarter" idx="12"/>
          </p:nvPr>
        </p:nvSpPr>
        <p:spPr/>
        <p:txBody>
          <a:bodyPr/>
          <a:lstStyle/>
          <a:p>
            <a:fld id="{186AF604-6CBA-6F4A-A6F6-26E48A4D0EE4}" type="slidenum">
              <a:rPr lang="en-US" smtClean="0"/>
              <a:t>14</a:t>
            </a:fld>
            <a:endParaRPr lang="en-US"/>
          </a:p>
        </p:txBody>
      </p:sp>
      <p:sp>
        <p:nvSpPr>
          <p:cNvPr id="6" name="Rectangle 5"/>
          <p:cNvSpPr/>
          <p:nvPr/>
        </p:nvSpPr>
        <p:spPr>
          <a:xfrm>
            <a:off x="924705" y="1212071"/>
            <a:ext cx="2451312" cy="584775"/>
          </a:xfrm>
          <a:prstGeom prst="rect">
            <a:avLst/>
          </a:prstGeom>
        </p:spPr>
        <p:txBody>
          <a:bodyPr wrap="none">
            <a:spAutoFit/>
          </a:bodyPr>
          <a:lstStyle/>
          <a:p>
            <a:r>
              <a:rPr lang="en-US" sz="3200" b="1" dirty="0">
                <a:solidFill>
                  <a:schemeClr val="bg1"/>
                </a:solidFill>
              </a:rPr>
              <a:t>4. Conclusion</a:t>
            </a:r>
            <a:endParaRPr lang="en-GB" sz="3200" b="1" dirty="0">
              <a:solidFill>
                <a:schemeClr val="bg1"/>
              </a:solidFill>
            </a:endParaRPr>
          </a:p>
        </p:txBody>
      </p:sp>
      <p:sp>
        <p:nvSpPr>
          <p:cNvPr id="7" name="Rectangle 6"/>
          <p:cNvSpPr/>
          <p:nvPr/>
        </p:nvSpPr>
        <p:spPr>
          <a:xfrm>
            <a:off x="924705" y="1901006"/>
            <a:ext cx="10470882" cy="1477328"/>
          </a:xfrm>
          <a:prstGeom prst="rect">
            <a:avLst/>
          </a:prstGeom>
        </p:spPr>
        <p:txBody>
          <a:bodyPr wrap="square">
            <a:spAutoFit/>
          </a:bodyPr>
          <a:lstStyle/>
          <a:p>
            <a:r>
              <a:rPr lang="en-GB" dirty="0">
                <a:solidFill>
                  <a:schemeClr val="bg1"/>
                </a:solidFill>
              </a:rPr>
              <a:t>Although Cyprus took a big setback during the 2013 economic crisis, it seems that there is a slow but steady development in terms of its mobile broadband, connectivity and contributions towards education.</a:t>
            </a:r>
          </a:p>
          <a:p>
            <a:endParaRPr lang="en-US" dirty="0">
              <a:solidFill>
                <a:schemeClr val="bg1"/>
              </a:solidFill>
            </a:endParaRPr>
          </a:p>
          <a:p>
            <a:r>
              <a:rPr lang="en-US" dirty="0">
                <a:solidFill>
                  <a:schemeClr val="bg1"/>
                </a:solidFill>
              </a:rPr>
              <a:t>Its future plans that are to be implemented, include Artificial Intelligence and </a:t>
            </a:r>
            <a:r>
              <a:rPr lang="en-US" dirty="0" err="1">
                <a:solidFill>
                  <a:schemeClr val="bg1"/>
                </a:solidFill>
              </a:rPr>
              <a:t>blockchain</a:t>
            </a:r>
            <a:r>
              <a:rPr lang="en-US" dirty="0">
                <a:solidFill>
                  <a:schemeClr val="bg1"/>
                </a:solidFill>
              </a:rPr>
              <a:t> technologies as a country that already provides</a:t>
            </a:r>
            <a:r>
              <a:rPr lang="en-GB" dirty="0">
                <a:solidFill>
                  <a:schemeClr val="bg1"/>
                </a:solidFill>
              </a:rPr>
              <a:t> quality financial services</a:t>
            </a:r>
            <a:r>
              <a:rPr lang="en-US" dirty="0">
                <a:solidFill>
                  <a:schemeClr val="bg1"/>
                </a:solidFill>
              </a:rPr>
              <a:t>.</a:t>
            </a:r>
            <a:endParaRPr lang="en-GB" dirty="0">
              <a:solidFill>
                <a:schemeClr val="bg1"/>
              </a:solidFill>
            </a:endParaRPr>
          </a:p>
        </p:txBody>
      </p:sp>
      <p:sp>
        <p:nvSpPr>
          <p:cNvPr id="3" name="Inhaltsplatzhalter 2">
            <a:extLst>
              <a:ext uri="{FF2B5EF4-FFF2-40B4-BE49-F238E27FC236}">
                <a16:creationId xmlns:a16="http://schemas.microsoft.com/office/drawing/2014/main" id="{D18265EF-DD36-47F6-9A9F-8A414E4647F9}"/>
              </a:ext>
            </a:extLst>
          </p:cNvPr>
          <p:cNvSpPr>
            <a:spLocks noGrp="1"/>
          </p:cNvSpPr>
          <p:nvPr>
            <p:ph idx="1"/>
          </p:nvPr>
        </p:nvSpPr>
        <p:spPr/>
        <p:txBody>
          <a:bodyPr/>
          <a:lstStyle/>
          <a:p>
            <a:endParaRPr lang="de-DE"/>
          </a:p>
        </p:txBody>
      </p:sp>
    </p:spTree>
    <p:extLst>
      <p:ext uri="{BB962C8B-B14F-4D97-AF65-F5344CB8AC3E}">
        <p14:creationId xmlns:p14="http://schemas.microsoft.com/office/powerpoint/2010/main" val="4225454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tretch>
            <a:fillRect/>
          </a:stretch>
        </p:blipFill>
        <p:spPr>
          <a:xfrm>
            <a:off x="0" y="0"/>
            <a:ext cx="12192000" cy="6858000"/>
          </a:xfrm>
          <a:prstGeom prst="rect">
            <a:avLst/>
          </a:prstGeom>
        </p:spPr>
      </p:pic>
      <p:sp>
        <p:nvSpPr>
          <p:cNvPr id="2" name="TextBox 3"/>
          <p:cNvSpPr txBox="1"/>
          <p:nvPr/>
        </p:nvSpPr>
        <p:spPr>
          <a:xfrm>
            <a:off x="1242247" y="1086837"/>
            <a:ext cx="8913974" cy="936154"/>
          </a:xfrm>
          <a:prstGeom prst="rect">
            <a:avLst/>
          </a:prstGeom>
          <a:noFill/>
        </p:spPr>
        <p:txBody>
          <a:bodyPr wrap="square" lIns="0" tIns="0" rIns="0" bIns="0" rtlCol="0">
            <a:spAutoFit/>
          </a:bodyPr>
          <a:lstStyle/>
          <a:p>
            <a:pPr marL="0">
              <a:lnSpc>
                <a:spcPct val="100000"/>
              </a:lnSpc>
            </a:pPr>
            <a:r>
              <a:rPr lang="en-US" altLang="zh-CN" sz="3600" dirty="0">
                <a:solidFill>
                  <a:srgbClr val="FEFEFE"/>
                </a:solidFill>
                <a:ea typeface="Times New Roman"/>
              </a:rPr>
              <a:t>References</a:t>
            </a:r>
          </a:p>
          <a:p>
            <a:pPr>
              <a:lnSpc>
                <a:spcPts val="690"/>
              </a:lnSpc>
            </a:pPr>
            <a:endParaRPr lang="en-US" dirty="0"/>
          </a:p>
          <a:p>
            <a:pPr marL="0">
              <a:lnSpc>
                <a:spcPct val="100000"/>
              </a:lnSpc>
            </a:pPr>
            <a:endParaRPr lang="en-US" altLang="zh-CN" sz="1900" dirty="0">
              <a:solidFill>
                <a:srgbClr val="FEFEFE"/>
              </a:solidFill>
              <a:ea typeface="Times New Roman"/>
            </a:endParaRPr>
          </a:p>
        </p:txBody>
      </p:sp>
      <p:sp>
        <p:nvSpPr>
          <p:cNvPr id="6" name="TextBox 46"/>
          <p:cNvSpPr txBox="1"/>
          <p:nvPr/>
        </p:nvSpPr>
        <p:spPr>
          <a:xfrm>
            <a:off x="1242247" y="1755832"/>
            <a:ext cx="9494078" cy="496739"/>
          </a:xfrm>
          <a:prstGeom prst="rect">
            <a:avLst/>
          </a:prstGeom>
          <a:noFill/>
        </p:spPr>
        <p:txBody>
          <a:bodyPr wrap="square" lIns="0" tIns="0" rIns="0" bIns="0" rtlCol="0">
            <a:spAutoFit/>
          </a:bodyPr>
          <a:lstStyle/>
          <a:p>
            <a:pPr>
              <a:lnSpc>
                <a:spcPct val="150000"/>
              </a:lnSpc>
            </a:pPr>
            <a:endParaRPr lang="en-US" altLang="zh-CN" sz="2400" b="1" spc="-15" dirty="0">
              <a:solidFill>
                <a:srgbClr val="FEFEFE"/>
              </a:solidFill>
              <a:ea typeface="Times New Roman"/>
            </a:endParaRPr>
          </a:p>
        </p:txBody>
      </p:sp>
      <p:sp>
        <p:nvSpPr>
          <p:cNvPr id="8" name="Foliennummernplatzhalter 7"/>
          <p:cNvSpPr>
            <a:spLocks noGrp="1"/>
          </p:cNvSpPr>
          <p:nvPr>
            <p:ph type="sldNum" sz="quarter" idx="12"/>
          </p:nvPr>
        </p:nvSpPr>
        <p:spPr>
          <a:xfrm>
            <a:off x="10058400" y="5845073"/>
            <a:ext cx="2133600" cy="365125"/>
          </a:xfrm>
        </p:spPr>
        <p:txBody>
          <a:bodyPr/>
          <a:lstStyle/>
          <a:p>
            <a:fld id="{186AF604-6CBA-6F4A-A6F6-26E48A4D0EE4}" type="slidenum">
              <a:rPr lang="en-US" sz="1800" smtClean="0">
                <a:solidFill>
                  <a:schemeClr val="bg1"/>
                </a:solidFill>
              </a:rPr>
              <a:t>15</a:t>
            </a:fld>
            <a:endParaRPr lang="en-US" sz="1800" dirty="0">
              <a:solidFill>
                <a:schemeClr val="bg1"/>
              </a:solidFill>
            </a:endParaRPr>
          </a:p>
        </p:txBody>
      </p:sp>
      <p:sp>
        <p:nvSpPr>
          <p:cNvPr id="7" name="Rechteck 6">
            <a:extLst>
              <a:ext uri="{FF2B5EF4-FFF2-40B4-BE49-F238E27FC236}">
                <a16:creationId xmlns:a16="http://schemas.microsoft.com/office/drawing/2014/main" id="{6D2BEFEC-2D70-4C1E-81C3-D051583B7851}"/>
              </a:ext>
            </a:extLst>
          </p:cNvPr>
          <p:cNvSpPr/>
          <p:nvPr/>
        </p:nvSpPr>
        <p:spPr>
          <a:xfrm>
            <a:off x="1242248" y="1961056"/>
            <a:ext cx="10438476" cy="4031873"/>
          </a:xfrm>
          <a:prstGeom prst="rect">
            <a:avLst/>
          </a:prstGeom>
        </p:spPr>
        <p:txBody>
          <a:bodyPr wrap="square">
            <a:spAutoFit/>
          </a:bodyPr>
          <a:lstStyle/>
          <a:p>
            <a:pPr marL="285750" indent="-285750">
              <a:buFont typeface="Arial" panose="020B0604020202020204" pitchFamily="34" charset="0"/>
              <a:buChar char="•"/>
            </a:pPr>
            <a:r>
              <a:rPr lang="en-US" sz="1200" dirty="0">
                <a:solidFill>
                  <a:schemeClr val="bg1"/>
                </a:solidFill>
              </a:rPr>
              <a:t>Monitoring progress in national initiatives on </a:t>
            </a:r>
            <a:r>
              <a:rPr lang="en-US" sz="1200" dirty="0" err="1">
                <a:solidFill>
                  <a:schemeClr val="bg1"/>
                </a:solidFill>
              </a:rPr>
              <a:t>digitising</a:t>
            </a:r>
            <a:r>
              <a:rPr lang="en-US" sz="1200" dirty="0">
                <a:solidFill>
                  <a:schemeClr val="bg1"/>
                </a:solidFill>
              </a:rPr>
              <a:t> industry  for Cyprus, By VVA Economics and Policy &amp; WIK  Consult, July 2019 - </a:t>
            </a:r>
            <a:r>
              <a:rPr lang="en-GB" sz="1200" dirty="0">
                <a:solidFill>
                  <a:schemeClr val="bg1"/>
                </a:solidFill>
                <a:hlinkClick r:id="rId3">
                  <a:extLst>
                    <a:ext uri="{A12FA001-AC4F-418D-AE19-62706E023703}">
                      <ahyp:hlinkClr xmlns:ahyp="http://schemas.microsoft.com/office/drawing/2018/hyperlinkcolor" val="tx"/>
                    </a:ext>
                  </a:extLst>
                </a:hlinkClick>
              </a:rPr>
              <a:t>https://ec.europa.eu/information_society/newsroom/image/document/2019-32/country_report_-_cyprus_-_final_2019_0D322D64-DDF7-AC6E-D1E61A12F0FD2A0D_61231.pdf</a:t>
            </a:r>
            <a:endParaRPr lang="en-GB" sz="1200" dirty="0">
              <a:solidFill>
                <a:schemeClr val="bg1"/>
              </a:solidFill>
            </a:endParaRPr>
          </a:p>
          <a:p>
            <a:pPr marL="285750" indent="-285750">
              <a:buFont typeface="Arial" panose="020B0604020202020204" pitchFamily="34" charset="0"/>
              <a:buChar char="•"/>
            </a:pPr>
            <a:r>
              <a:rPr lang="en-GB" sz="1200" dirty="0">
                <a:solidFill>
                  <a:schemeClr val="bg1"/>
                </a:solidFill>
              </a:rPr>
              <a:t>Shaping Europe’s digital future, Cyprus - </a:t>
            </a:r>
            <a:r>
              <a:rPr lang="en-GB" sz="1200" dirty="0">
                <a:solidFill>
                  <a:schemeClr val="bg1"/>
                </a:solidFill>
                <a:hlinkClick r:id="rId4">
                  <a:extLst>
                    <a:ext uri="{A12FA001-AC4F-418D-AE19-62706E023703}">
                      <ahyp:hlinkClr xmlns:ahyp="http://schemas.microsoft.com/office/drawing/2018/hyperlinkcolor" val="tx"/>
                    </a:ext>
                  </a:extLst>
                </a:hlinkClick>
              </a:rPr>
              <a:t>https://ec.europa.eu/digital-single-market/en/scoreboard/cyprus</a:t>
            </a:r>
            <a:endParaRPr lang="en-GB" sz="1200" dirty="0">
              <a:solidFill>
                <a:schemeClr val="bg1"/>
              </a:solidFill>
            </a:endParaRPr>
          </a:p>
          <a:p>
            <a:pPr marL="285750" indent="-285750">
              <a:buFont typeface="Arial" panose="020B0604020202020204" pitchFamily="34" charset="0"/>
              <a:buChar char="•"/>
            </a:pPr>
            <a:r>
              <a:rPr lang="en-US" sz="1200" dirty="0">
                <a:solidFill>
                  <a:schemeClr val="bg1"/>
                </a:solidFill>
              </a:rPr>
              <a:t>Digital Economy and Society Index (DESI) 2019 Country Report Cyprus - </a:t>
            </a:r>
            <a:r>
              <a:rPr lang="en-GB" sz="1200" dirty="0">
                <a:solidFill>
                  <a:schemeClr val="bg1"/>
                </a:solidFill>
                <a:hlinkClick r:id="rId5">
                  <a:extLst>
                    <a:ext uri="{A12FA001-AC4F-418D-AE19-62706E023703}">
                      <ahyp:hlinkClr xmlns:ahyp="http://schemas.microsoft.com/office/drawing/2018/hyperlinkcolor" val="tx"/>
                    </a:ext>
                  </a:extLst>
                </a:hlinkClick>
              </a:rPr>
              <a:t>https://ec.europa.eu/digital-single-market/en/news/digital-economy-and-society-index-desi-2019</a:t>
            </a:r>
            <a:endParaRPr lang="en-GB" sz="1200" dirty="0">
              <a:solidFill>
                <a:schemeClr val="bg1"/>
              </a:solidFill>
            </a:endParaRPr>
          </a:p>
          <a:p>
            <a:pPr marL="285750" indent="-285750">
              <a:buFont typeface="Arial" panose="020B0604020202020204" pitchFamily="34" charset="0"/>
              <a:buChar char="•"/>
            </a:pPr>
            <a:r>
              <a:rPr lang="en-US" sz="1200" dirty="0">
                <a:solidFill>
                  <a:schemeClr val="bg1"/>
                </a:solidFill>
              </a:rPr>
              <a:t>CYPRUS research &amp; Innovation STRATEGY FRAMEWORK </a:t>
            </a:r>
            <a:r>
              <a:rPr lang="en-GB" sz="1200" dirty="0">
                <a:solidFill>
                  <a:schemeClr val="bg1"/>
                </a:solidFill>
                <a:hlinkClick r:id="rId6">
                  <a:extLst>
                    <a:ext uri="{A12FA001-AC4F-418D-AE19-62706E023703}">
                      <ahyp:hlinkClr xmlns:ahyp="http://schemas.microsoft.com/office/drawing/2018/hyperlinkcolor" val="tx"/>
                    </a:ext>
                  </a:extLst>
                </a:hlinkClick>
              </a:rPr>
              <a:t>http://www.dmrid.gov.cy/dmrid/research.nsf/All/93BD79089C22336BC225853400356CCB/$file/Innovate-Cyprus-CYRI-Strategy-Framework-2019-2023-NBRI-May-2019.pdf?OpenElement</a:t>
            </a:r>
            <a:endParaRPr lang="en-GB" sz="1200" dirty="0">
              <a:solidFill>
                <a:schemeClr val="bg1"/>
              </a:solidFill>
            </a:endParaRPr>
          </a:p>
          <a:p>
            <a:pPr marL="285750" indent="-285750">
              <a:buFont typeface="Arial" panose="020B0604020202020204" pitchFamily="34" charset="0"/>
              <a:buChar char="•"/>
            </a:pPr>
            <a:r>
              <a:rPr lang="en-GB" sz="1200" dirty="0">
                <a:solidFill>
                  <a:schemeClr val="bg1"/>
                </a:solidFill>
              </a:rPr>
              <a:t>National Strategy for AI </a:t>
            </a:r>
            <a:r>
              <a:rPr lang="en-GB" sz="1200" dirty="0">
                <a:solidFill>
                  <a:schemeClr val="bg1"/>
                </a:solidFill>
                <a:hlinkClick r:id="rId7">
                  <a:extLst>
                    <a:ext uri="{A12FA001-AC4F-418D-AE19-62706E023703}">
                      <ahyp:hlinkClr xmlns:ahyp="http://schemas.microsoft.com/office/drawing/2018/hyperlinkcolor" val="tx"/>
                    </a:ext>
                  </a:extLst>
                </a:hlinkClick>
              </a:rPr>
              <a:t>http://www.dmrid.gov.cy/dmrid/research.nsf/All/AEA3A781A72928B0C22585340035382E/$file/%CE%95%CE%B8%CE%BD%CE%B9%CE%BA%CE%AE%20%CE%A3%CF%84%CF%81%CE%B1%CF%84%CE%B7%CE%B3%CE%B9%CE%BA%CE%AE%20%CE%A4%CE%9D.pdf?OpenElement</a:t>
            </a:r>
            <a:endParaRPr lang="en-GB" sz="1200" dirty="0">
              <a:solidFill>
                <a:schemeClr val="bg1"/>
              </a:solidFill>
            </a:endParaRPr>
          </a:p>
          <a:p>
            <a:pPr marL="285750" indent="-285750">
              <a:buFont typeface="Arial" panose="020B0604020202020204" pitchFamily="34" charset="0"/>
              <a:buChar char="•"/>
            </a:pPr>
            <a:r>
              <a:rPr lang="en-GB" sz="1200" dirty="0" err="1">
                <a:solidFill>
                  <a:schemeClr val="bg1"/>
                </a:solidFill>
              </a:rPr>
              <a:t>Blockchain</a:t>
            </a:r>
            <a:r>
              <a:rPr lang="en-GB" sz="1200" dirty="0">
                <a:solidFill>
                  <a:schemeClr val="bg1"/>
                </a:solidFill>
              </a:rPr>
              <a:t> Technology for Cyprus </a:t>
            </a:r>
            <a:r>
              <a:rPr lang="en-GB" sz="1200" dirty="0">
                <a:solidFill>
                  <a:schemeClr val="bg1"/>
                </a:solidFill>
                <a:hlinkClick r:id="rId8">
                  <a:extLst>
                    <a:ext uri="{A12FA001-AC4F-418D-AE19-62706E023703}">
                      <ahyp:hlinkClr xmlns:ahyp="http://schemas.microsoft.com/office/drawing/2018/hyperlinkcolor" val="tx"/>
                    </a:ext>
                  </a:extLst>
                </a:hlinkClick>
              </a:rPr>
              <a:t>http://www.dmrid.gov.cy/dmrid/research.nsf/All/95B7E7F124267A18C2258534003560C1/$file/%CE%95%CE%B8%CE%BD%CE%B9%CE%BA%CE%B7%20%CE%A3%CF%84%CF%81%CE%B1%CF%84%CE%B7%CE%B3%CE%B9%CE%BA%CE%B7%20%CE%B3%CE%B9%CE%B1%20%CF%84%CE%BF%20Blockchain.pdf?OpenElement</a:t>
            </a:r>
            <a:endParaRPr lang="en-GB" sz="1200" dirty="0">
              <a:solidFill>
                <a:schemeClr val="bg1"/>
              </a:solidFill>
              <a:ea typeface="Calibri" panose="020F0502020204030204" pitchFamily="34" charset="0"/>
            </a:endParaRPr>
          </a:p>
          <a:p>
            <a:endParaRPr lang="en-GB" sz="1200" dirty="0">
              <a:solidFill>
                <a:schemeClr val="bg1"/>
              </a:solidFill>
            </a:endParaRPr>
          </a:p>
          <a:p>
            <a:r>
              <a:rPr lang="en-GB" sz="1200" dirty="0">
                <a:solidFill>
                  <a:schemeClr val="bg1"/>
                </a:solidFill>
              </a:rPr>
              <a:t>YouTube:</a:t>
            </a:r>
          </a:p>
          <a:p>
            <a:pPr marL="285750" indent="-285750">
              <a:buFont typeface="Arial" panose="020B0604020202020204" pitchFamily="34" charset="0"/>
              <a:buChar char="•"/>
            </a:pPr>
            <a:r>
              <a:rPr lang="en-GB" sz="1200" dirty="0">
                <a:solidFill>
                  <a:schemeClr val="bg1"/>
                </a:solidFill>
                <a:hlinkClick r:id="rId9">
                  <a:extLst>
                    <a:ext uri="{A12FA001-AC4F-418D-AE19-62706E023703}">
                      <ahyp:hlinkClr xmlns:ahyp="http://schemas.microsoft.com/office/drawing/2018/hyperlinkcolor" val="tx"/>
                    </a:ext>
                  </a:extLst>
                </a:hlinkClick>
              </a:rPr>
              <a:t>https://www.youtube.com/watch?v=v1NApExY6Rs</a:t>
            </a:r>
            <a:endParaRPr lang="en-GB" sz="1200" dirty="0">
              <a:solidFill>
                <a:schemeClr val="bg1"/>
              </a:solidFill>
            </a:endParaRPr>
          </a:p>
          <a:p>
            <a:pPr marL="285750" indent="-285750">
              <a:buFont typeface="Arial" panose="020B0604020202020204" pitchFamily="34" charset="0"/>
              <a:buChar char="•"/>
            </a:pPr>
            <a:endParaRPr lang="en-GB" sz="1400" dirty="0">
              <a:solidFill>
                <a:schemeClr val="bg1"/>
              </a:solidFill>
            </a:endParaRPr>
          </a:p>
          <a:p>
            <a:endParaRPr lang="de-DE" sz="1400" dirty="0">
              <a:solidFill>
                <a:schemeClr val="bg1"/>
              </a:solidFill>
            </a:endParaRPr>
          </a:p>
        </p:txBody>
      </p:sp>
    </p:spTree>
    <p:extLst>
      <p:ext uri="{BB962C8B-B14F-4D97-AF65-F5344CB8AC3E}">
        <p14:creationId xmlns:p14="http://schemas.microsoft.com/office/powerpoint/2010/main" val="1063846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5"/>
          <p:cNvPicPr>
            <a:picLocks noChangeAspect="1"/>
          </p:cNvPicPr>
          <p:nvPr/>
        </p:nvPicPr>
        <p:blipFill>
          <a:blip r:embed="rId2"/>
          <a:stretch>
            <a:fillRect/>
          </a:stretch>
        </p:blipFill>
        <p:spPr>
          <a:xfrm>
            <a:off x="0" y="10680"/>
            <a:ext cx="12192000" cy="6858000"/>
          </a:xfrm>
          <a:prstGeom prst="rect">
            <a:avLst/>
          </a:prstGeom>
        </p:spPr>
      </p:pic>
      <p:sp>
        <p:nvSpPr>
          <p:cNvPr id="2" name="TextBox 45"/>
          <p:cNvSpPr txBox="1"/>
          <p:nvPr/>
        </p:nvSpPr>
        <p:spPr>
          <a:xfrm>
            <a:off x="1010411" y="1168003"/>
            <a:ext cx="1781076" cy="487680"/>
          </a:xfrm>
          <a:prstGeom prst="rect">
            <a:avLst/>
          </a:prstGeom>
          <a:noFill/>
        </p:spPr>
        <p:txBody>
          <a:bodyPr wrap="square" lIns="0" tIns="0" rIns="0" bIns="0" rtlCol="0">
            <a:spAutoFit/>
          </a:bodyPr>
          <a:lstStyle/>
          <a:p>
            <a:pPr marL="0">
              <a:lnSpc>
                <a:spcPct val="100000"/>
              </a:lnSpc>
            </a:pPr>
            <a:r>
              <a:rPr lang="en-US" altLang="zh-CN" sz="3200" spc="-304" dirty="0">
                <a:solidFill>
                  <a:srgbClr val="FEFEFE"/>
                </a:solidFill>
                <a:latin typeface="+mj-lt"/>
                <a:ea typeface="Times New Roman"/>
              </a:rPr>
              <a:t>CONT</a:t>
            </a:r>
            <a:r>
              <a:rPr lang="en-US" altLang="zh-CN" sz="3200" spc="-295" dirty="0">
                <a:solidFill>
                  <a:srgbClr val="FEFEFE"/>
                </a:solidFill>
                <a:latin typeface="+mj-lt"/>
                <a:ea typeface="Times New Roman"/>
              </a:rPr>
              <a:t>ACT</a:t>
            </a:r>
          </a:p>
        </p:txBody>
      </p:sp>
      <p:sp>
        <p:nvSpPr>
          <p:cNvPr id="46" name="TextBox 46"/>
          <p:cNvSpPr txBox="1"/>
          <p:nvPr/>
        </p:nvSpPr>
        <p:spPr>
          <a:xfrm>
            <a:off x="1001267" y="3358490"/>
            <a:ext cx="3639559" cy="2521203"/>
          </a:xfrm>
          <a:prstGeom prst="rect">
            <a:avLst/>
          </a:prstGeom>
          <a:noFill/>
          <a:ln>
            <a:noFill/>
          </a:ln>
        </p:spPr>
        <p:txBody>
          <a:bodyPr wrap="square" lIns="0" tIns="0" rIns="0" bIns="0" rtlCol="0">
            <a:spAutoFit/>
          </a:bodyPr>
          <a:lstStyle/>
          <a:p>
            <a:pPr marL="0">
              <a:lnSpc>
                <a:spcPct val="100000"/>
              </a:lnSpc>
            </a:pPr>
            <a:r>
              <a:rPr lang="en-US" altLang="zh-CN" sz="1600" b="1" spc="-50" dirty="0">
                <a:solidFill>
                  <a:srgbClr val="FEFEFE"/>
                </a:solidFill>
                <a:ea typeface="Times New Roman"/>
              </a:rPr>
              <a:t>Universität</a:t>
            </a:r>
            <a:r>
              <a:rPr lang="en-US" altLang="zh-CN" sz="1600" b="1" spc="15" dirty="0">
                <a:solidFill>
                  <a:srgbClr val="FEFEFE"/>
                </a:solidFill>
                <a:cs typeface="Times New Roman"/>
              </a:rPr>
              <a:t> </a:t>
            </a:r>
            <a:r>
              <a:rPr lang="en-US" altLang="zh-CN" sz="1600" b="1" spc="-60" dirty="0">
                <a:solidFill>
                  <a:srgbClr val="FEFEFE"/>
                </a:solidFill>
                <a:ea typeface="Times New Roman"/>
              </a:rPr>
              <a:t>Paderborn</a:t>
            </a:r>
          </a:p>
          <a:p>
            <a:pPr marL="0" hangingPunct="0">
              <a:lnSpc>
                <a:spcPct val="99583"/>
              </a:lnSpc>
            </a:pPr>
            <a:r>
              <a:rPr lang="en-US" altLang="zh-CN" sz="1600" b="1" spc="-30" dirty="0">
                <a:solidFill>
                  <a:srgbClr val="FEFEFE"/>
                </a:solidFill>
                <a:ea typeface="Times New Roman"/>
              </a:rPr>
              <a:t>Department</a:t>
            </a:r>
            <a:r>
              <a:rPr lang="en-US" altLang="zh-CN" sz="1600" b="1" spc="-204" dirty="0">
                <a:solidFill>
                  <a:srgbClr val="FEFEFE"/>
                </a:solidFill>
                <a:cs typeface="Times New Roman"/>
              </a:rPr>
              <a:t> </a:t>
            </a:r>
            <a:r>
              <a:rPr lang="en-US" altLang="zh-CN" sz="1600" b="1" spc="-25" dirty="0">
                <a:solidFill>
                  <a:srgbClr val="FEFEFE"/>
                </a:solidFill>
                <a:ea typeface="Times New Roman"/>
              </a:rPr>
              <a:t>Wirtschaftspädagogik</a:t>
            </a:r>
            <a:r>
              <a:rPr lang="en-US" altLang="zh-CN" sz="1600" b="1" dirty="0">
                <a:solidFill>
                  <a:srgbClr val="FEFEFE"/>
                </a:solidFill>
                <a:cs typeface="Times New Roman"/>
              </a:rPr>
              <a:t> </a:t>
            </a:r>
            <a:r>
              <a:rPr lang="en-US" altLang="zh-CN" sz="1600" b="1" spc="-55" dirty="0">
                <a:solidFill>
                  <a:srgbClr val="FEFEFE"/>
                </a:solidFill>
                <a:ea typeface="Times New Roman"/>
              </a:rPr>
              <a:t>Lehrstuhl</a:t>
            </a:r>
            <a:r>
              <a:rPr lang="en-US" altLang="zh-CN" sz="1600" b="1" spc="-25" dirty="0">
                <a:solidFill>
                  <a:srgbClr val="FEFEFE"/>
                </a:solidFill>
                <a:cs typeface="Times New Roman"/>
              </a:rPr>
              <a:t> </a:t>
            </a:r>
            <a:r>
              <a:rPr lang="en-US" altLang="zh-CN" sz="1600" b="1" spc="-55" dirty="0">
                <a:solidFill>
                  <a:srgbClr val="FEFEFE"/>
                </a:solidFill>
                <a:ea typeface="Times New Roman"/>
              </a:rPr>
              <a:t>Wirtschaftspädagogik</a:t>
            </a:r>
            <a:r>
              <a:rPr lang="en-US" altLang="zh-CN" sz="1600" b="1" spc="-30" dirty="0">
                <a:solidFill>
                  <a:srgbClr val="FEFEFE"/>
                </a:solidFill>
                <a:cs typeface="Times New Roman"/>
              </a:rPr>
              <a:t> </a:t>
            </a:r>
            <a:r>
              <a:rPr lang="en-US" altLang="zh-CN" sz="1600" b="1" spc="-55" dirty="0">
                <a:solidFill>
                  <a:srgbClr val="FEFEFE"/>
                </a:solidFill>
                <a:ea typeface="Times New Roman"/>
              </a:rPr>
              <a:t>II</a:t>
            </a:r>
            <a:r>
              <a:rPr lang="en-US" altLang="zh-CN" sz="1600" b="1" dirty="0">
                <a:solidFill>
                  <a:srgbClr val="FEFEFE"/>
                </a:solidFill>
                <a:cs typeface="Times New Roman"/>
              </a:rPr>
              <a:t> </a:t>
            </a:r>
            <a:r>
              <a:rPr lang="en-US" altLang="zh-CN" sz="1600" b="1" spc="-80" dirty="0">
                <a:solidFill>
                  <a:srgbClr val="FEFEFE"/>
                </a:solidFill>
                <a:ea typeface="Times New Roman"/>
              </a:rPr>
              <a:t>Warburger</a:t>
            </a:r>
            <a:r>
              <a:rPr lang="en-US" altLang="zh-CN" sz="1600" b="1" spc="-34" dirty="0">
                <a:solidFill>
                  <a:srgbClr val="FEFEFE"/>
                </a:solidFill>
                <a:cs typeface="Times New Roman"/>
              </a:rPr>
              <a:t> </a:t>
            </a:r>
            <a:r>
              <a:rPr lang="en-US" altLang="zh-CN" sz="1600" b="1" spc="-60" dirty="0">
                <a:solidFill>
                  <a:srgbClr val="FEFEFE"/>
                </a:solidFill>
                <a:ea typeface="Times New Roman"/>
              </a:rPr>
              <a:t>Str.</a:t>
            </a:r>
            <a:r>
              <a:rPr lang="en-US" altLang="zh-CN" sz="1600" b="1" spc="-45" dirty="0">
                <a:solidFill>
                  <a:srgbClr val="FEFEFE"/>
                </a:solidFill>
                <a:cs typeface="Times New Roman"/>
              </a:rPr>
              <a:t> </a:t>
            </a:r>
            <a:r>
              <a:rPr lang="en-US" altLang="zh-CN" sz="1600" b="1" spc="-69" dirty="0">
                <a:solidFill>
                  <a:srgbClr val="FEFEFE"/>
                </a:solidFill>
                <a:ea typeface="Times New Roman"/>
              </a:rPr>
              <a:t>100</a:t>
            </a:r>
          </a:p>
          <a:p>
            <a:pPr marL="0">
              <a:lnSpc>
                <a:spcPct val="100000"/>
              </a:lnSpc>
            </a:pPr>
            <a:r>
              <a:rPr lang="en-US" altLang="zh-CN" sz="1600" b="1" spc="-25" dirty="0">
                <a:solidFill>
                  <a:srgbClr val="FEFEFE"/>
                </a:solidFill>
                <a:ea typeface="Times New Roman"/>
              </a:rPr>
              <a:t>33098</a:t>
            </a:r>
            <a:r>
              <a:rPr lang="en-US" altLang="zh-CN" sz="1600" b="1" spc="30" dirty="0">
                <a:solidFill>
                  <a:srgbClr val="FEFEFE"/>
                </a:solidFill>
                <a:cs typeface="Times New Roman"/>
              </a:rPr>
              <a:t> </a:t>
            </a:r>
            <a:r>
              <a:rPr lang="en-US" altLang="zh-CN" sz="1600" b="1" spc="-25" dirty="0">
                <a:solidFill>
                  <a:srgbClr val="FEFEFE"/>
                </a:solidFill>
                <a:ea typeface="Times New Roman"/>
              </a:rPr>
              <a:t>Paderborn</a:t>
            </a:r>
          </a:p>
          <a:p>
            <a:pPr>
              <a:lnSpc>
                <a:spcPts val="1920"/>
              </a:lnSpc>
            </a:pPr>
            <a:endParaRPr lang="en-US" dirty="0"/>
          </a:p>
          <a:p>
            <a:pPr>
              <a:lnSpc>
                <a:spcPct val="100000"/>
              </a:lnSpc>
            </a:pPr>
            <a:r>
              <a:rPr lang="en-US" altLang="zh-CN" sz="1600" b="1" dirty="0">
                <a:solidFill>
                  <a:schemeClr val="accent3"/>
                </a:solidFill>
                <a:effectLst>
                  <a:glow rad="228600">
                    <a:schemeClr val="accent3">
                      <a:satMod val="175000"/>
                      <a:alpha val="40000"/>
                    </a:schemeClr>
                  </a:glow>
                </a:effectLst>
                <a:hlinkClick r:id="rId3"/>
              </a:rPr>
              <a:t>http://digivet.eduproject.eu/</a:t>
            </a:r>
            <a:endParaRPr lang="en-US" altLang="zh-CN" sz="1600" b="1" dirty="0">
              <a:solidFill>
                <a:schemeClr val="accent3"/>
              </a:solidFill>
              <a:effectLst>
                <a:glow rad="228600">
                  <a:schemeClr val="accent3">
                    <a:satMod val="175000"/>
                    <a:alpha val="40000"/>
                  </a:schemeClr>
                </a:glow>
              </a:effectLst>
            </a:endParaRPr>
          </a:p>
          <a:p>
            <a:pPr marL="0">
              <a:lnSpc>
                <a:spcPct val="100000"/>
              </a:lnSpc>
            </a:pPr>
            <a:r>
              <a:rPr lang="en-US" altLang="zh-CN" sz="1600" b="1" spc="-15" dirty="0">
                <a:solidFill>
                  <a:srgbClr val="FEFEFE"/>
                </a:solidFill>
                <a:ea typeface="Times New Roman"/>
              </a:rPr>
              <a:t>OR</a:t>
            </a:r>
          </a:p>
          <a:p>
            <a:r>
              <a:rPr lang="en-GB" sz="1600" b="1" dirty="0">
                <a:solidFill>
                  <a:schemeClr val="accent3"/>
                </a:solidFill>
                <a:effectLst>
                  <a:glow rad="228600">
                    <a:schemeClr val="accent3">
                      <a:satMod val="175000"/>
                      <a:alpha val="40000"/>
                    </a:schemeClr>
                  </a:glow>
                </a:effectLst>
                <a:hlinkClick r:id="rId4"/>
              </a:rPr>
              <a:t>https://emphasyscentre.com/research/vet-sector/digivet/</a:t>
            </a:r>
            <a:endParaRPr lang="en-US" altLang="zh-CN" sz="1600" b="1" dirty="0">
              <a:solidFill>
                <a:schemeClr val="accent3"/>
              </a:solidFill>
              <a:effectLst>
                <a:glow rad="228600">
                  <a:schemeClr val="accent3">
                    <a:satMod val="175000"/>
                    <a:alpha val="40000"/>
                  </a:schemeClr>
                </a:glow>
              </a:effectLst>
            </a:endParaRPr>
          </a:p>
          <a:p>
            <a:pPr marL="0">
              <a:lnSpc>
                <a:spcPct val="100000"/>
              </a:lnSpc>
            </a:pPr>
            <a:endParaRPr lang="en-US" altLang="zh-CN" sz="1600" b="1" spc="-15" dirty="0">
              <a:solidFill>
                <a:srgbClr val="FEFEFE"/>
              </a:solidFill>
              <a:ea typeface="Times New Roman"/>
            </a:endParaRPr>
          </a:p>
        </p:txBody>
      </p:sp>
      <p:sp>
        <p:nvSpPr>
          <p:cNvPr id="47" name="TextBox 47"/>
          <p:cNvSpPr txBox="1"/>
          <p:nvPr/>
        </p:nvSpPr>
        <p:spPr>
          <a:xfrm>
            <a:off x="5897626" y="3439680"/>
            <a:ext cx="3944464" cy="935641"/>
          </a:xfrm>
          <a:prstGeom prst="rect">
            <a:avLst/>
          </a:prstGeom>
          <a:noFill/>
        </p:spPr>
        <p:txBody>
          <a:bodyPr wrap="square" lIns="0" tIns="0" rIns="0" bIns="0" rtlCol="0">
            <a:spAutoFit/>
          </a:bodyPr>
          <a:lstStyle/>
          <a:p>
            <a:pPr marL="0">
              <a:lnSpc>
                <a:spcPct val="100000"/>
              </a:lnSpc>
            </a:pPr>
            <a:r>
              <a:rPr lang="en-US" altLang="zh-CN" sz="1600" b="1" spc="-69" dirty="0">
                <a:solidFill>
                  <a:srgbClr val="FEFEFE"/>
                </a:solidFill>
                <a:ea typeface="Times New Roman"/>
              </a:rPr>
              <a:t>Prof.</a:t>
            </a:r>
            <a:r>
              <a:rPr lang="en-US" altLang="zh-CN" sz="1600" b="1" spc="-44" dirty="0">
                <a:solidFill>
                  <a:srgbClr val="FEFEFE"/>
                </a:solidFill>
                <a:cs typeface="Times New Roman"/>
              </a:rPr>
              <a:t> </a:t>
            </a:r>
            <a:r>
              <a:rPr lang="en-US" altLang="zh-CN" sz="1600" b="1" spc="-80" dirty="0">
                <a:solidFill>
                  <a:srgbClr val="FEFEFE"/>
                </a:solidFill>
                <a:ea typeface="Times New Roman"/>
              </a:rPr>
              <a:t>Dr.</a:t>
            </a:r>
            <a:r>
              <a:rPr lang="en-US" altLang="zh-CN" sz="1600" b="1" spc="-44" dirty="0">
                <a:solidFill>
                  <a:srgbClr val="FEFEFE"/>
                </a:solidFill>
                <a:cs typeface="Times New Roman"/>
              </a:rPr>
              <a:t> </a:t>
            </a:r>
            <a:r>
              <a:rPr lang="en-US" altLang="zh-CN" sz="1600" b="1" spc="-94" dirty="0">
                <a:solidFill>
                  <a:srgbClr val="FEFEFE"/>
                </a:solidFill>
                <a:ea typeface="Times New Roman"/>
              </a:rPr>
              <a:t>Marc</a:t>
            </a:r>
            <a:r>
              <a:rPr lang="en-US" altLang="zh-CN" sz="1600" b="1" spc="-50" dirty="0">
                <a:solidFill>
                  <a:srgbClr val="FEFEFE"/>
                </a:solidFill>
                <a:cs typeface="Times New Roman"/>
              </a:rPr>
              <a:t> </a:t>
            </a:r>
            <a:r>
              <a:rPr lang="en-US" altLang="zh-CN" sz="1600" b="1" spc="-80" dirty="0">
                <a:solidFill>
                  <a:srgbClr val="FEFEFE"/>
                </a:solidFill>
                <a:ea typeface="Times New Roman"/>
              </a:rPr>
              <a:t>Beutner</a:t>
            </a:r>
          </a:p>
          <a:p>
            <a:pPr marL="0">
              <a:lnSpc>
                <a:spcPct val="89999"/>
              </a:lnSpc>
              <a:tabLst>
                <a:tab pos="914654" algn="l"/>
              </a:tabLst>
            </a:pPr>
            <a:r>
              <a:rPr lang="en-US" altLang="zh-CN" sz="1600" spc="-139" dirty="0">
                <a:solidFill>
                  <a:srgbClr val="FEFEFE"/>
                </a:solidFill>
                <a:ea typeface="Times New Roman"/>
              </a:rPr>
              <a:t>Tel</a:t>
            </a:r>
            <a:r>
              <a:rPr lang="en-US" altLang="zh-CN" sz="1600" spc="-90" dirty="0">
                <a:solidFill>
                  <a:srgbClr val="FEFEFE"/>
                </a:solidFill>
                <a:ea typeface="Times New Roman"/>
              </a:rPr>
              <a:t>:	</a:t>
            </a:r>
            <a:r>
              <a:rPr lang="en-US" altLang="zh-CN" sz="1600" spc="85" dirty="0">
                <a:solidFill>
                  <a:srgbClr val="FEFEFE"/>
                </a:solidFill>
                <a:ea typeface="Times New Roman"/>
              </a:rPr>
              <a:t>+49</a:t>
            </a:r>
            <a:r>
              <a:rPr lang="en-US" altLang="zh-CN" sz="1600" spc="40" dirty="0">
                <a:solidFill>
                  <a:srgbClr val="FEFEFE"/>
                </a:solidFill>
                <a:cs typeface="Times New Roman"/>
              </a:rPr>
              <a:t> </a:t>
            </a:r>
            <a:r>
              <a:rPr lang="en-US" altLang="zh-CN" sz="1600" spc="64" dirty="0">
                <a:solidFill>
                  <a:srgbClr val="FEFEFE"/>
                </a:solidFill>
                <a:ea typeface="Times New Roman"/>
              </a:rPr>
              <a:t>(0)</a:t>
            </a:r>
            <a:r>
              <a:rPr lang="en-US" altLang="zh-CN" sz="1600" spc="40" dirty="0">
                <a:solidFill>
                  <a:srgbClr val="FEFEFE"/>
                </a:solidFill>
                <a:cs typeface="Times New Roman"/>
              </a:rPr>
              <a:t> </a:t>
            </a:r>
            <a:r>
              <a:rPr lang="en-US" altLang="zh-CN" sz="1600" spc="80" dirty="0">
                <a:solidFill>
                  <a:srgbClr val="FEFEFE"/>
                </a:solidFill>
                <a:ea typeface="Times New Roman"/>
              </a:rPr>
              <a:t>52</a:t>
            </a:r>
            <a:r>
              <a:rPr lang="en-US" altLang="zh-CN" sz="1600" spc="40" dirty="0">
                <a:solidFill>
                  <a:srgbClr val="FEFEFE"/>
                </a:solidFill>
                <a:cs typeface="Times New Roman"/>
              </a:rPr>
              <a:t> </a:t>
            </a:r>
            <a:r>
              <a:rPr lang="en-US" altLang="zh-CN" sz="1600" spc="85" dirty="0">
                <a:solidFill>
                  <a:srgbClr val="FEFEFE"/>
                </a:solidFill>
                <a:ea typeface="Times New Roman"/>
              </a:rPr>
              <a:t>51</a:t>
            </a:r>
            <a:r>
              <a:rPr lang="en-US" altLang="zh-CN" sz="1600" spc="44" dirty="0">
                <a:solidFill>
                  <a:srgbClr val="FEFEFE"/>
                </a:solidFill>
                <a:cs typeface="Times New Roman"/>
              </a:rPr>
              <a:t> </a:t>
            </a:r>
            <a:r>
              <a:rPr lang="en-US" altLang="zh-CN" sz="1600" spc="44" dirty="0">
                <a:solidFill>
                  <a:srgbClr val="FEFEFE"/>
                </a:solidFill>
                <a:ea typeface="Times New Roman"/>
              </a:rPr>
              <a:t>/</a:t>
            </a:r>
            <a:r>
              <a:rPr lang="en-US" altLang="zh-CN" sz="1600" spc="40" dirty="0">
                <a:solidFill>
                  <a:srgbClr val="FEFEFE"/>
                </a:solidFill>
                <a:cs typeface="Times New Roman"/>
              </a:rPr>
              <a:t> </a:t>
            </a:r>
            <a:r>
              <a:rPr lang="en-US" altLang="zh-CN" sz="1600" spc="80" dirty="0">
                <a:solidFill>
                  <a:srgbClr val="FEFEFE"/>
                </a:solidFill>
                <a:ea typeface="Times New Roman"/>
              </a:rPr>
              <a:t>60</a:t>
            </a:r>
            <a:r>
              <a:rPr lang="en-US" altLang="zh-CN" sz="1600" spc="40" dirty="0">
                <a:solidFill>
                  <a:srgbClr val="FEFEFE"/>
                </a:solidFill>
                <a:cs typeface="Times New Roman"/>
              </a:rPr>
              <a:t> </a:t>
            </a:r>
            <a:r>
              <a:rPr lang="en-US" altLang="zh-CN" sz="1600" spc="60" dirty="0">
                <a:solidFill>
                  <a:srgbClr val="FEFEFE"/>
                </a:solidFill>
                <a:ea typeface="Times New Roman"/>
              </a:rPr>
              <a:t>-</a:t>
            </a:r>
            <a:r>
              <a:rPr lang="en-US" altLang="zh-CN" sz="1600" spc="44" dirty="0">
                <a:solidFill>
                  <a:srgbClr val="FEFEFE"/>
                </a:solidFill>
                <a:cs typeface="Times New Roman"/>
              </a:rPr>
              <a:t> </a:t>
            </a:r>
            <a:r>
              <a:rPr lang="en-US" altLang="zh-CN" sz="1600" spc="80" dirty="0">
                <a:solidFill>
                  <a:srgbClr val="FEFEFE"/>
                </a:solidFill>
                <a:ea typeface="Times New Roman"/>
              </a:rPr>
              <a:t>23</a:t>
            </a:r>
            <a:r>
              <a:rPr lang="en-US" altLang="zh-CN" sz="1600" spc="40" dirty="0">
                <a:solidFill>
                  <a:srgbClr val="FEFEFE"/>
                </a:solidFill>
                <a:cs typeface="Times New Roman"/>
              </a:rPr>
              <a:t> </a:t>
            </a:r>
            <a:r>
              <a:rPr lang="en-US" altLang="zh-CN" sz="1600" spc="85" dirty="0">
                <a:solidFill>
                  <a:srgbClr val="FEFEFE"/>
                </a:solidFill>
                <a:ea typeface="Times New Roman"/>
              </a:rPr>
              <a:t>67</a:t>
            </a:r>
          </a:p>
          <a:p>
            <a:pPr marL="0">
              <a:lnSpc>
                <a:spcPct val="89999"/>
              </a:lnSpc>
              <a:tabLst>
                <a:tab pos="914654" algn="l"/>
              </a:tabLst>
            </a:pPr>
            <a:r>
              <a:rPr lang="en-US" altLang="zh-CN" sz="1600" spc="-35" dirty="0">
                <a:solidFill>
                  <a:srgbClr val="FEFEFE"/>
                </a:solidFill>
                <a:ea typeface="Times New Roman"/>
              </a:rPr>
              <a:t>Fax:	</a:t>
            </a:r>
            <a:r>
              <a:rPr lang="en-US" altLang="zh-CN" sz="1600" spc="89" dirty="0">
                <a:solidFill>
                  <a:srgbClr val="FEFEFE"/>
                </a:solidFill>
                <a:ea typeface="Times New Roman"/>
              </a:rPr>
              <a:t>+</a:t>
            </a:r>
            <a:r>
              <a:rPr lang="en-US" altLang="zh-CN" sz="1600" spc="80" dirty="0">
                <a:solidFill>
                  <a:srgbClr val="FEFEFE"/>
                </a:solidFill>
                <a:ea typeface="Times New Roman"/>
              </a:rPr>
              <a:t>49</a:t>
            </a:r>
            <a:r>
              <a:rPr lang="en-US" altLang="zh-CN" sz="1600" spc="40" dirty="0">
                <a:solidFill>
                  <a:srgbClr val="FEFEFE"/>
                </a:solidFill>
                <a:cs typeface="Times New Roman"/>
              </a:rPr>
              <a:t> </a:t>
            </a:r>
            <a:r>
              <a:rPr lang="en-US" altLang="zh-CN" sz="1600" spc="64" dirty="0">
                <a:solidFill>
                  <a:srgbClr val="FEFEFE"/>
                </a:solidFill>
                <a:ea typeface="Times New Roman"/>
              </a:rPr>
              <a:t>(0)</a:t>
            </a:r>
            <a:r>
              <a:rPr lang="en-US" altLang="zh-CN" sz="1600" spc="40" dirty="0">
                <a:solidFill>
                  <a:srgbClr val="FEFEFE"/>
                </a:solidFill>
                <a:cs typeface="Times New Roman"/>
              </a:rPr>
              <a:t> </a:t>
            </a:r>
            <a:r>
              <a:rPr lang="en-US" altLang="zh-CN" sz="1600" spc="85" dirty="0">
                <a:solidFill>
                  <a:srgbClr val="FEFEFE"/>
                </a:solidFill>
                <a:ea typeface="Times New Roman"/>
              </a:rPr>
              <a:t>52</a:t>
            </a:r>
            <a:r>
              <a:rPr lang="en-US" altLang="zh-CN" sz="1600" spc="40" dirty="0">
                <a:solidFill>
                  <a:srgbClr val="FEFEFE"/>
                </a:solidFill>
                <a:cs typeface="Times New Roman"/>
              </a:rPr>
              <a:t> </a:t>
            </a:r>
            <a:r>
              <a:rPr lang="en-US" altLang="zh-CN" sz="1600" spc="80" dirty="0">
                <a:solidFill>
                  <a:srgbClr val="FEFEFE"/>
                </a:solidFill>
                <a:ea typeface="Times New Roman"/>
              </a:rPr>
              <a:t>51</a:t>
            </a:r>
            <a:r>
              <a:rPr lang="en-US" altLang="zh-CN" sz="1600" spc="44" dirty="0">
                <a:solidFill>
                  <a:srgbClr val="FEFEFE"/>
                </a:solidFill>
                <a:cs typeface="Times New Roman"/>
              </a:rPr>
              <a:t> </a:t>
            </a:r>
            <a:r>
              <a:rPr lang="en-US" altLang="zh-CN" sz="1600" spc="50" dirty="0">
                <a:solidFill>
                  <a:srgbClr val="FEFEFE"/>
                </a:solidFill>
                <a:ea typeface="Times New Roman"/>
              </a:rPr>
              <a:t>/</a:t>
            </a:r>
            <a:r>
              <a:rPr lang="en-US" altLang="zh-CN" sz="1600" spc="40" dirty="0">
                <a:solidFill>
                  <a:srgbClr val="FEFEFE"/>
                </a:solidFill>
                <a:cs typeface="Times New Roman"/>
              </a:rPr>
              <a:t> </a:t>
            </a:r>
            <a:r>
              <a:rPr lang="en-US" altLang="zh-CN" sz="1600" spc="80" dirty="0">
                <a:solidFill>
                  <a:srgbClr val="FEFEFE"/>
                </a:solidFill>
                <a:ea typeface="Times New Roman"/>
              </a:rPr>
              <a:t>60</a:t>
            </a:r>
            <a:r>
              <a:rPr lang="en-US" altLang="zh-CN" sz="1600" spc="40" dirty="0">
                <a:solidFill>
                  <a:srgbClr val="FEFEFE"/>
                </a:solidFill>
                <a:cs typeface="Times New Roman"/>
              </a:rPr>
              <a:t> </a:t>
            </a:r>
            <a:r>
              <a:rPr lang="en-US" altLang="zh-CN" sz="1600" spc="60" dirty="0">
                <a:solidFill>
                  <a:srgbClr val="FEFEFE"/>
                </a:solidFill>
                <a:ea typeface="Times New Roman"/>
              </a:rPr>
              <a:t>-</a:t>
            </a:r>
            <a:r>
              <a:rPr lang="en-US" altLang="zh-CN" sz="1600" spc="44" dirty="0">
                <a:solidFill>
                  <a:srgbClr val="FEFEFE"/>
                </a:solidFill>
                <a:cs typeface="Times New Roman"/>
              </a:rPr>
              <a:t> </a:t>
            </a:r>
            <a:r>
              <a:rPr lang="en-US" altLang="zh-CN" sz="1600" spc="80" dirty="0">
                <a:solidFill>
                  <a:srgbClr val="FEFEFE"/>
                </a:solidFill>
                <a:ea typeface="Times New Roman"/>
              </a:rPr>
              <a:t>35</a:t>
            </a:r>
            <a:r>
              <a:rPr lang="en-US" altLang="zh-CN" sz="1600" spc="40" dirty="0">
                <a:solidFill>
                  <a:srgbClr val="FEFEFE"/>
                </a:solidFill>
                <a:cs typeface="Times New Roman"/>
              </a:rPr>
              <a:t> </a:t>
            </a:r>
            <a:r>
              <a:rPr lang="en-US" altLang="zh-CN" sz="1600" spc="85" dirty="0">
                <a:solidFill>
                  <a:srgbClr val="FEFEFE"/>
                </a:solidFill>
                <a:ea typeface="Times New Roman"/>
              </a:rPr>
              <a:t>63</a:t>
            </a:r>
          </a:p>
          <a:p>
            <a:pPr marL="0">
              <a:lnSpc>
                <a:spcPct val="100000"/>
              </a:lnSpc>
              <a:tabLst>
                <a:tab pos="914654" algn="l"/>
              </a:tabLst>
            </a:pPr>
            <a:r>
              <a:rPr lang="en-US" altLang="zh-CN" sz="1600" spc="-114" dirty="0">
                <a:solidFill>
                  <a:srgbClr val="FEFEFE"/>
                </a:solidFill>
                <a:ea typeface="Times New Roman"/>
              </a:rPr>
              <a:t>E</a:t>
            </a:r>
            <a:r>
              <a:rPr lang="en-US" altLang="zh-CN" sz="1600" spc="-60" dirty="0">
                <a:solidFill>
                  <a:srgbClr val="FEFEFE"/>
                </a:solidFill>
                <a:ea typeface="Times New Roman"/>
              </a:rPr>
              <a:t>-</a:t>
            </a:r>
            <a:r>
              <a:rPr lang="en-US" altLang="zh-CN" sz="1600" spc="-85" dirty="0">
                <a:solidFill>
                  <a:srgbClr val="FEFEFE"/>
                </a:solidFill>
                <a:ea typeface="Times New Roman"/>
              </a:rPr>
              <a:t>Mail:	</a:t>
            </a:r>
            <a:r>
              <a:rPr lang="en-US" altLang="zh-CN" sz="1600" spc="5" dirty="0">
                <a:solidFill>
                  <a:srgbClr val="FEFEFE"/>
                </a:solidFill>
                <a:ea typeface="Times New Roman"/>
              </a:rPr>
              <a:t>marc.beutner@uni</a:t>
            </a:r>
            <a:r>
              <a:rPr lang="en-US" altLang="zh-CN" sz="1600" spc="80" dirty="0">
                <a:solidFill>
                  <a:srgbClr val="FEFEFE"/>
                </a:solidFill>
                <a:ea typeface="Times New Roman"/>
              </a:rPr>
              <a:t>-</a:t>
            </a:r>
            <a:r>
              <a:rPr lang="en-US" altLang="zh-CN" sz="1600" spc="5" dirty="0">
                <a:solidFill>
                  <a:srgbClr val="FEFEFE"/>
                </a:solidFill>
                <a:ea typeface="Times New Roman"/>
              </a:rPr>
              <a:t>paderborn.de</a:t>
            </a:r>
          </a:p>
        </p:txBody>
      </p:sp>
      <p:sp>
        <p:nvSpPr>
          <p:cNvPr id="48" name="TextBox 48"/>
          <p:cNvSpPr txBox="1"/>
          <p:nvPr/>
        </p:nvSpPr>
        <p:spPr>
          <a:xfrm>
            <a:off x="4861170" y="5577307"/>
            <a:ext cx="6524584" cy="490904"/>
          </a:xfrm>
          <a:prstGeom prst="rect">
            <a:avLst/>
          </a:prstGeom>
          <a:noFill/>
        </p:spPr>
        <p:txBody>
          <a:bodyPr wrap="square" lIns="0" tIns="0" rIns="0" bIns="0" rtlCol="0">
            <a:spAutoFit/>
          </a:bodyPr>
          <a:lstStyle/>
          <a:p>
            <a:pPr marL="0" indent="112776" algn="r">
              <a:lnSpc>
                <a:spcPct val="100000"/>
              </a:lnSpc>
            </a:pPr>
            <a:r>
              <a:rPr lang="en-US" altLang="zh-CN" sz="1100" spc="-20" dirty="0">
                <a:solidFill>
                  <a:srgbClr val="FEFEFE"/>
                </a:solidFill>
                <a:ea typeface="Times New Roman"/>
              </a:rPr>
              <a:t>The</a:t>
            </a:r>
            <a:r>
              <a:rPr lang="en-US" altLang="zh-CN" sz="1100" spc="-10" dirty="0">
                <a:solidFill>
                  <a:srgbClr val="FEFEFE"/>
                </a:solidFill>
                <a:cs typeface="Times New Roman"/>
              </a:rPr>
              <a:t> </a:t>
            </a:r>
            <a:r>
              <a:rPr lang="en-US" altLang="zh-CN" sz="1100" spc="-20" dirty="0">
                <a:solidFill>
                  <a:srgbClr val="FEFEFE"/>
                </a:solidFill>
                <a:ea typeface="Times New Roman"/>
              </a:rPr>
              <a:t>European</a:t>
            </a:r>
            <a:r>
              <a:rPr lang="en-US" altLang="zh-CN" sz="1100" spc="-10" dirty="0">
                <a:solidFill>
                  <a:srgbClr val="FEFEFE"/>
                </a:solidFill>
                <a:cs typeface="Times New Roman"/>
              </a:rPr>
              <a:t> </a:t>
            </a:r>
            <a:r>
              <a:rPr lang="en-US" altLang="zh-CN" sz="1100" spc="-20" dirty="0">
                <a:solidFill>
                  <a:srgbClr val="FEFEFE"/>
                </a:solidFill>
                <a:ea typeface="Times New Roman"/>
              </a:rPr>
              <a:t>Commission</a:t>
            </a:r>
            <a:r>
              <a:rPr lang="en-US" altLang="zh-CN" sz="1100" spc="-10" dirty="0">
                <a:solidFill>
                  <a:srgbClr val="FEFEFE"/>
                </a:solidFill>
                <a:cs typeface="Times New Roman"/>
              </a:rPr>
              <a:t> </a:t>
            </a:r>
            <a:r>
              <a:rPr lang="en-US" altLang="zh-CN" sz="1100" spc="-20" dirty="0">
                <a:solidFill>
                  <a:srgbClr val="FEFEFE"/>
                </a:solidFill>
                <a:ea typeface="Times New Roman"/>
              </a:rPr>
              <a:t>support</a:t>
            </a:r>
            <a:r>
              <a:rPr lang="en-US" altLang="zh-CN" sz="1100" spc="-10" dirty="0">
                <a:solidFill>
                  <a:srgbClr val="FEFEFE"/>
                </a:solidFill>
                <a:cs typeface="Times New Roman"/>
              </a:rPr>
              <a:t> </a:t>
            </a:r>
            <a:r>
              <a:rPr lang="en-US" altLang="zh-CN" sz="1100" spc="-20" dirty="0">
                <a:solidFill>
                  <a:srgbClr val="FEFEFE"/>
                </a:solidFill>
                <a:ea typeface="Times New Roman"/>
              </a:rPr>
              <a:t>for</a:t>
            </a:r>
            <a:r>
              <a:rPr lang="en-US" altLang="zh-CN" sz="1100" spc="-10" dirty="0">
                <a:solidFill>
                  <a:srgbClr val="FEFEFE"/>
                </a:solidFill>
                <a:cs typeface="Times New Roman"/>
              </a:rPr>
              <a:t> </a:t>
            </a:r>
            <a:r>
              <a:rPr lang="en-US" altLang="zh-CN" sz="1100" spc="-15" dirty="0">
                <a:solidFill>
                  <a:srgbClr val="FEFEFE"/>
                </a:solidFill>
                <a:ea typeface="Times New Roman"/>
              </a:rPr>
              <a:t>the</a:t>
            </a:r>
            <a:r>
              <a:rPr lang="en-US" altLang="zh-CN" sz="1100" spc="-10" dirty="0">
                <a:solidFill>
                  <a:srgbClr val="FEFEFE"/>
                </a:solidFill>
                <a:cs typeface="Times New Roman"/>
              </a:rPr>
              <a:t> </a:t>
            </a:r>
            <a:r>
              <a:rPr lang="en-US" altLang="zh-CN" sz="1100" spc="-20" dirty="0">
                <a:solidFill>
                  <a:srgbClr val="FEFEFE"/>
                </a:solidFill>
                <a:ea typeface="Times New Roman"/>
              </a:rPr>
              <a:t>production</a:t>
            </a:r>
            <a:r>
              <a:rPr lang="en-US" altLang="zh-CN" sz="1100" spc="-15" dirty="0">
                <a:solidFill>
                  <a:srgbClr val="FEFEFE"/>
                </a:solidFill>
                <a:cs typeface="Times New Roman"/>
              </a:rPr>
              <a:t> </a:t>
            </a:r>
            <a:r>
              <a:rPr lang="en-US" altLang="zh-CN" sz="1100" spc="-15" dirty="0">
                <a:solidFill>
                  <a:srgbClr val="FEFEFE"/>
                </a:solidFill>
                <a:ea typeface="Times New Roman"/>
              </a:rPr>
              <a:t>of</a:t>
            </a:r>
            <a:r>
              <a:rPr lang="en-US" altLang="zh-CN" sz="1100" spc="-10" dirty="0">
                <a:solidFill>
                  <a:srgbClr val="FEFEFE"/>
                </a:solidFill>
                <a:cs typeface="Times New Roman"/>
              </a:rPr>
              <a:t> </a:t>
            </a:r>
            <a:r>
              <a:rPr lang="en-US" altLang="zh-CN" sz="1100" spc="-15" dirty="0">
                <a:solidFill>
                  <a:srgbClr val="FEFEFE"/>
                </a:solidFill>
                <a:ea typeface="Times New Roman"/>
              </a:rPr>
              <a:t>this</a:t>
            </a:r>
            <a:r>
              <a:rPr lang="en-US" altLang="zh-CN" sz="1100" spc="-10" dirty="0">
                <a:solidFill>
                  <a:srgbClr val="FEFEFE"/>
                </a:solidFill>
                <a:cs typeface="Times New Roman"/>
              </a:rPr>
              <a:t> </a:t>
            </a:r>
            <a:r>
              <a:rPr lang="en-US" altLang="zh-CN" sz="1100" spc="-15" dirty="0">
                <a:solidFill>
                  <a:srgbClr val="FEFEFE"/>
                </a:solidFill>
                <a:ea typeface="Times New Roman"/>
              </a:rPr>
              <a:t>publication</a:t>
            </a:r>
            <a:r>
              <a:rPr lang="en-US" altLang="zh-CN" sz="1100" spc="-10" dirty="0">
                <a:solidFill>
                  <a:srgbClr val="FEFEFE"/>
                </a:solidFill>
                <a:cs typeface="Times New Roman"/>
              </a:rPr>
              <a:t> </a:t>
            </a:r>
            <a:r>
              <a:rPr lang="en-US" altLang="zh-CN" sz="1100" spc="-25" dirty="0">
                <a:solidFill>
                  <a:srgbClr val="FEFEFE"/>
                </a:solidFill>
                <a:ea typeface="Times New Roman"/>
              </a:rPr>
              <a:t>does</a:t>
            </a:r>
            <a:r>
              <a:rPr lang="en-US" altLang="zh-CN" sz="1100" spc="-10" dirty="0">
                <a:solidFill>
                  <a:srgbClr val="FEFEFE"/>
                </a:solidFill>
                <a:cs typeface="Times New Roman"/>
              </a:rPr>
              <a:t> </a:t>
            </a:r>
            <a:r>
              <a:rPr lang="en-US" altLang="zh-CN" sz="1100" spc="-20" dirty="0">
                <a:solidFill>
                  <a:srgbClr val="FEFEFE"/>
                </a:solidFill>
                <a:ea typeface="Times New Roman"/>
              </a:rPr>
              <a:t>not</a:t>
            </a:r>
            <a:r>
              <a:rPr lang="en-US" altLang="zh-CN" sz="1100" spc="-10" dirty="0">
                <a:solidFill>
                  <a:srgbClr val="FEFEFE"/>
                </a:solidFill>
                <a:cs typeface="Times New Roman"/>
              </a:rPr>
              <a:t> </a:t>
            </a:r>
            <a:r>
              <a:rPr lang="en-US" altLang="zh-CN" sz="1100" spc="-15" dirty="0">
                <a:solidFill>
                  <a:srgbClr val="FEFEFE"/>
                </a:solidFill>
                <a:ea typeface="Times New Roman"/>
              </a:rPr>
              <a:t>constitute</a:t>
            </a:r>
            <a:r>
              <a:rPr lang="en-US" altLang="zh-CN" sz="1100" spc="-15" dirty="0">
                <a:solidFill>
                  <a:srgbClr val="FEFEFE"/>
                </a:solidFill>
                <a:cs typeface="Times New Roman"/>
              </a:rPr>
              <a:t> </a:t>
            </a:r>
            <a:r>
              <a:rPr lang="en-US" altLang="zh-CN" sz="1100" spc="-25" dirty="0">
                <a:solidFill>
                  <a:srgbClr val="FEFEFE"/>
                </a:solidFill>
                <a:ea typeface="Times New Roman"/>
              </a:rPr>
              <a:t>an</a:t>
            </a:r>
          </a:p>
          <a:p>
            <a:pPr marL="0" indent="138683" algn="r" hangingPunct="0">
              <a:lnSpc>
                <a:spcPct val="95416"/>
              </a:lnSpc>
            </a:pPr>
            <a:r>
              <a:rPr lang="en-US" altLang="zh-CN" sz="1100" spc="-20" dirty="0">
                <a:solidFill>
                  <a:srgbClr val="FEFEFE"/>
                </a:solidFill>
                <a:ea typeface="Times New Roman"/>
              </a:rPr>
              <a:t>endorsement</a:t>
            </a:r>
            <a:r>
              <a:rPr lang="en-US" altLang="zh-CN" sz="1100" spc="-5" dirty="0">
                <a:solidFill>
                  <a:srgbClr val="FEFEFE"/>
                </a:solidFill>
                <a:cs typeface="Times New Roman"/>
              </a:rPr>
              <a:t> </a:t>
            </a:r>
            <a:r>
              <a:rPr lang="en-US" altLang="zh-CN" sz="1100" spc="-5" dirty="0">
                <a:solidFill>
                  <a:srgbClr val="FEFEFE"/>
                </a:solidFill>
                <a:ea typeface="Times New Roman"/>
              </a:rPr>
              <a:t>of</a:t>
            </a:r>
            <a:r>
              <a:rPr lang="en-US" altLang="zh-CN" sz="1100" spc="-10" dirty="0">
                <a:solidFill>
                  <a:srgbClr val="FEFEFE"/>
                </a:solidFill>
                <a:cs typeface="Times New Roman"/>
              </a:rPr>
              <a:t> </a:t>
            </a:r>
            <a:r>
              <a:rPr lang="en-US" altLang="zh-CN" sz="1100" spc="-15" dirty="0">
                <a:solidFill>
                  <a:srgbClr val="FEFEFE"/>
                </a:solidFill>
                <a:ea typeface="Times New Roman"/>
              </a:rPr>
              <a:t>the</a:t>
            </a:r>
            <a:r>
              <a:rPr lang="en-US" altLang="zh-CN" sz="1100" spc="-10" dirty="0">
                <a:solidFill>
                  <a:srgbClr val="FEFEFE"/>
                </a:solidFill>
                <a:cs typeface="Times New Roman"/>
              </a:rPr>
              <a:t> </a:t>
            </a:r>
            <a:r>
              <a:rPr lang="en-US" altLang="zh-CN" sz="1100" spc="-15" dirty="0">
                <a:solidFill>
                  <a:srgbClr val="FEFEFE"/>
                </a:solidFill>
                <a:ea typeface="Times New Roman"/>
              </a:rPr>
              <a:t>contents</a:t>
            </a:r>
            <a:r>
              <a:rPr lang="en-US" altLang="zh-CN" sz="1100" spc="-10" dirty="0">
                <a:solidFill>
                  <a:srgbClr val="FEFEFE"/>
                </a:solidFill>
                <a:cs typeface="Times New Roman"/>
              </a:rPr>
              <a:t> </a:t>
            </a:r>
            <a:r>
              <a:rPr lang="en-US" altLang="zh-CN" sz="1100" spc="-25" dirty="0">
                <a:solidFill>
                  <a:srgbClr val="FEFEFE"/>
                </a:solidFill>
                <a:ea typeface="Times New Roman"/>
              </a:rPr>
              <a:t>which</a:t>
            </a:r>
            <a:r>
              <a:rPr lang="en-US" altLang="zh-CN" sz="1100" spc="-10" dirty="0">
                <a:solidFill>
                  <a:srgbClr val="FEFEFE"/>
                </a:solidFill>
                <a:cs typeface="Times New Roman"/>
              </a:rPr>
              <a:t> </a:t>
            </a:r>
            <a:r>
              <a:rPr lang="en-US" altLang="zh-CN" sz="1100" spc="-15" dirty="0">
                <a:solidFill>
                  <a:srgbClr val="FEFEFE"/>
                </a:solidFill>
                <a:ea typeface="Times New Roman"/>
              </a:rPr>
              <a:t>reflects</a:t>
            </a:r>
            <a:r>
              <a:rPr lang="en-US" altLang="zh-CN" sz="1100" spc="-10" dirty="0">
                <a:solidFill>
                  <a:srgbClr val="FEFEFE"/>
                </a:solidFill>
                <a:cs typeface="Times New Roman"/>
              </a:rPr>
              <a:t> </a:t>
            </a:r>
            <a:r>
              <a:rPr lang="en-US" altLang="zh-CN" sz="1100" spc="-10" dirty="0">
                <a:solidFill>
                  <a:srgbClr val="FEFEFE"/>
                </a:solidFill>
                <a:ea typeface="Times New Roman"/>
              </a:rPr>
              <a:t>the</a:t>
            </a:r>
            <a:r>
              <a:rPr lang="en-US" altLang="zh-CN" sz="1100" spc="-10" dirty="0">
                <a:solidFill>
                  <a:srgbClr val="FEFEFE"/>
                </a:solidFill>
                <a:cs typeface="Times New Roman"/>
              </a:rPr>
              <a:t> </a:t>
            </a:r>
            <a:r>
              <a:rPr lang="en-US" altLang="zh-CN" sz="1100" spc="-20" dirty="0">
                <a:solidFill>
                  <a:srgbClr val="FEFEFE"/>
                </a:solidFill>
                <a:ea typeface="Times New Roman"/>
              </a:rPr>
              <a:t>views</a:t>
            </a:r>
            <a:r>
              <a:rPr lang="en-US" altLang="zh-CN" sz="1100" spc="-10" dirty="0">
                <a:solidFill>
                  <a:srgbClr val="FEFEFE"/>
                </a:solidFill>
                <a:cs typeface="Times New Roman"/>
              </a:rPr>
              <a:t> </a:t>
            </a:r>
            <a:r>
              <a:rPr lang="en-US" altLang="zh-CN" sz="1100" spc="-15" dirty="0">
                <a:solidFill>
                  <a:srgbClr val="FEFEFE"/>
                </a:solidFill>
                <a:ea typeface="Times New Roman"/>
              </a:rPr>
              <a:t>only</a:t>
            </a:r>
            <a:r>
              <a:rPr lang="en-US" altLang="zh-CN" sz="1100" spc="-10" dirty="0">
                <a:solidFill>
                  <a:srgbClr val="FEFEFE"/>
                </a:solidFill>
                <a:cs typeface="Times New Roman"/>
              </a:rPr>
              <a:t> </a:t>
            </a:r>
            <a:r>
              <a:rPr lang="en-US" altLang="zh-CN" sz="1100" spc="-15" dirty="0">
                <a:solidFill>
                  <a:srgbClr val="FEFEFE"/>
                </a:solidFill>
                <a:ea typeface="Times New Roman"/>
              </a:rPr>
              <a:t>of</a:t>
            </a:r>
            <a:r>
              <a:rPr lang="en-US" altLang="zh-CN" sz="1100" spc="-10" dirty="0">
                <a:solidFill>
                  <a:srgbClr val="FEFEFE"/>
                </a:solidFill>
                <a:cs typeface="Times New Roman"/>
              </a:rPr>
              <a:t> </a:t>
            </a:r>
            <a:r>
              <a:rPr lang="en-US" altLang="zh-CN" sz="1100" spc="-20" dirty="0">
                <a:solidFill>
                  <a:srgbClr val="FEFEFE"/>
                </a:solidFill>
                <a:ea typeface="Times New Roman"/>
              </a:rPr>
              <a:t>the</a:t>
            </a:r>
            <a:r>
              <a:rPr lang="en-US" altLang="zh-CN" sz="1100" spc="-5" dirty="0">
                <a:solidFill>
                  <a:srgbClr val="FEFEFE"/>
                </a:solidFill>
                <a:cs typeface="Times New Roman"/>
              </a:rPr>
              <a:t> </a:t>
            </a:r>
            <a:r>
              <a:rPr lang="en-US" altLang="zh-CN" sz="1100" spc="-15" dirty="0">
                <a:solidFill>
                  <a:srgbClr val="FEFEFE"/>
                </a:solidFill>
                <a:ea typeface="Times New Roman"/>
              </a:rPr>
              <a:t>authors,</a:t>
            </a:r>
            <a:r>
              <a:rPr lang="en-US" altLang="zh-CN" sz="1100" spc="-10" dirty="0">
                <a:solidFill>
                  <a:srgbClr val="FEFEFE"/>
                </a:solidFill>
                <a:cs typeface="Times New Roman"/>
              </a:rPr>
              <a:t> </a:t>
            </a:r>
            <a:r>
              <a:rPr lang="en-US" altLang="zh-CN" sz="1100" spc="-20" dirty="0">
                <a:solidFill>
                  <a:srgbClr val="FEFEFE"/>
                </a:solidFill>
                <a:ea typeface="Times New Roman"/>
              </a:rPr>
              <a:t>and</a:t>
            </a:r>
            <a:r>
              <a:rPr lang="en-US" altLang="zh-CN" sz="1100" spc="-10" dirty="0">
                <a:solidFill>
                  <a:srgbClr val="FEFEFE"/>
                </a:solidFill>
                <a:cs typeface="Times New Roman"/>
              </a:rPr>
              <a:t> </a:t>
            </a:r>
            <a:r>
              <a:rPr lang="en-US" altLang="zh-CN" sz="1100" spc="-15" dirty="0">
                <a:solidFill>
                  <a:srgbClr val="FEFEFE"/>
                </a:solidFill>
                <a:ea typeface="Times New Roman"/>
              </a:rPr>
              <a:t>the</a:t>
            </a:r>
            <a:r>
              <a:rPr lang="en-US" altLang="zh-CN" sz="1100" spc="-15" dirty="0">
                <a:solidFill>
                  <a:srgbClr val="FEFEFE"/>
                </a:solidFill>
                <a:cs typeface="Times New Roman"/>
              </a:rPr>
              <a:t> </a:t>
            </a:r>
            <a:r>
              <a:rPr lang="en-US" altLang="zh-CN" sz="1100" spc="-20" dirty="0">
                <a:solidFill>
                  <a:srgbClr val="FEFEFE"/>
                </a:solidFill>
                <a:ea typeface="Times New Roman"/>
              </a:rPr>
              <a:t>Commission</a:t>
            </a:r>
            <a:r>
              <a:rPr lang="en-US" altLang="zh-CN" sz="1100" dirty="0">
                <a:solidFill>
                  <a:srgbClr val="FEFEFE"/>
                </a:solidFill>
                <a:cs typeface="Times New Roman"/>
              </a:rPr>
              <a:t> </a:t>
            </a:r>
            <a:r>
              <a:rPr lang="en-US" altLang="zh-CN" sz="1100" dirty="0">
                <a:solidFill>
                  <a:srgbClr val="FEFEFE"/>
                </a:solidFill>
                <a:ea typeface="Times New Roman"/>
              </a:rPr>
              <a:t>cannot</a:t>
            </a:r>
            <a:r>
              <a:rPr lang="en-US" altLang="zh-CN" sz="1100" spc="-25" dirty="0">
                <a:solidFill>
                  <a:srgbClr val="FEFEFE"/>
                </a:solidFill>
                <a:cs typeface="Times New Roman"/>
              </a:rPr>
              <a:t> </a:t>
            </a:r>
            <a:r>
              <a:rPr lang="en-US" altLang="zh-CN" sz="1100" dirty="0">
                <a:solidFill>
                  <a:srgbClr val="FEFEFE"/>
                </a:solidFill>
                <a:ea typeface="Times New Roman"/>
              </a:rPr>
              <a:t>be</a:t>
            </a:r>
            <a:r>
              <a:rPr lang="en-US" altLang="zh-CN" sz="1100" spc="-25" dirty="0">
                <a:solidFill>
                  <a:srgbClr val="FEFEFE"/>
                </a:solidFill>
                <a:cs typeface="Times New Roman"/>
              </a:rPr>
              <a:t> </a:t>
            </a:r>
            <a:r>
              <a:rPr lang="en-US" altLang="zh-CN" sz="1100" dirty="0">
                <a:solidFill>
                  <a:srgbClr val="FEFEFE"/>
                </a:solidFill>
                <a:ea typeface="Times New Roman"/>
              </a:rPr>
              <a:t>held</a:t>
            </a:r>
            <a:r>
              <a:rPr lang="en-US" altLang="zh-CN" sz="1100" spc="-25" dirty="0">
                <a:solidFill>
                  <a:srgbClr val="FEFEFE"/>
                </a:solidFill>
                <a:cs typeface="Times New Roman"/>
              </a:rPr>
              <a:t> </a:t>
            </a:r>
            <a:r>
              <a:rPr lang="en-US" altLang="zh-CN" sz="1100" dirty="0">
                <a:solidFill>
                  <a:srgbClr val="FEFEFE"/>
                </a:solidFill>
                <a:ea typeface="Times New Roman"/>
              </a:rPr>
              <a:t>responsible</a:t>
            </a:r>
            <a:r>
              <a:rPr lang="en-US" altLang="zh-CN" sz="1100" spc="-30" dirty="0">
                <a:solidFill>
                  <a:srgbClr val="FEFEFE"/>
                </a:solidFill>
                <a:cs typeface="Times New Roman"/>
              </a:rPr>
              <a:t> </a:t>
            </a:r>
            <a:r>
              <a:rPr lang="en-US" altLang="zh-CN" sz="1100" dirty="0">
                <a:solidFill>
                  <a:srgbClr val="FEFEFE"/>
                </a:solidFill>
                <a:ea typeface="Times New Roman"/>
              </a:rPr>
              <a:t>for</a:t>
            </a:r>
            <a:r>
              <a:rPr lang="en-US" altLang="zh-CN" sz="1100" spc="-25" dirty="0">
                <a:solidFill>
                  <a:srgbClr val="FEFEFE"/>
                </a:solidFill>
                <a:cs typeface="Times New Roman"/>
              </a:rPr>
              <a:t> </a:t>
            </a:r>
            <a:r>
              <a:rPr lang="en-US" altLang="zh-CN" sz="1100" dirty="0">
                <a:solidFill>
                  <a:srgbClr val="FEFEFE"/>
                </a:solidFill>
                <a:ea typeface="Times New Roman"/>
              </a:rPr>
              <a:t>any</a:t>
            </a:r>
            <a:r>
              <a:rPr lang="en-US" altLang="zh-CN" sz="1100" spc="-25" dirty="0">
                <a:solidFill>
                  <a:srgbClr val="FEFEFE"/>
                </a:solidFill>
                <a:cs typeface="Times New Roman"/>
              </a:rPr>
              <a:t> </a:t>
            </a:r>
            <a:r>
              <a:rPr lang="en-US" altLang="zh-CN" sz="1100" dirty="0">
                <a:solidFill>
                  <a:srgbClr val="FEFEFE"/>
                </a:solidFill>
                <a:ea typeface="Times New Roman"/>
              </a:rPr>
              <a:t>use</a:t>
            </a:r>
            <a:r>
              <a:rPr lang="en-US" altLang="zh-CN" sz="1100" spc="-30" dirty="0">
                <a:solidFill>
                  <a:srgbClr val="FEFEFE"/>
                </a:solidFill>
                <a:cs typeface="Times New Roman"/>
              </a:rPr>
              <a:t> </a:t>
            </a:r>
            <a:r>
              <a:rPr lang="en-US" altLang="zh-CN" sz="1100" dirty="0">
                <a:solidFill>
                  <a:srgbClr val="FEFEFE"/>
                </a:solidFill>
                <a:ea typeface="Times New Roman"/>
              </a:rPr>
              <a:t>which</a:t>
            </a:r>
            <a:r>
              <a:rPr lang="en-US" altLang="zh-CN" sz="1100" spc="-25" dirty="0">
                <a:solidFill>
                  <a:srgbClr val="FEFEFE"/>
                </a:solidFill>
                <a:cs typeface="Times New Roman"/>
              </a:rPr>
              <a:t> </a:t>
            </a:r>
            <a:r>
              <a:rPr lang="en-US" altLang="zh-CN" sz="1100" dirty="0">
                <a:solidFill>
                  <a:srgbClr val="FEFEFE"/>
                </a:solidFill>
                <a:ea typeface="Times New Roman"/>
              </a:rPr>
              <a:t>may</a:t>
            </a:r>
            <a:r>
              <a:rPr lang="en-US" altLang="zh-CN" sz="1100" spc="-25" dirty="0">
                <a:solidFill>
                  <a:srgbClr val="FEFEFE"/>
                </a:solidFill>
                <a:cs typeface="Times New Roman"/>
              </a:rPr>
              <a:t> </a:t>
            </a:r>
            <a:r>
              <a:rPr lang="en-US" altLang="zh-CN" sz="1100" dirty="0">
                <a:solidFill>
                  <a:srgbClr val="FEFEFE"/>
                </a:solidFill>
                <a:ea typeface="Times New Roman"/>
              </a:rPr>
              <a:t>be</a:t>
            </a:r>
            <a:r>
              <a:rPr lang="en-US" altLang="zh-CN" sz="1100" spc="-30" dirty="0">
                <a:solidFill>
                  <a:srgbClr val="FEFEFE"/>
                </a:solidFill>
                <a:cs typeface="Times New Roman"/>
              </a:rPr>
              <a:t> </a:t>
            </a:r>
            <a:r>
              <a:rPr lang="en-US" altLang="zh-CN" sz="1100" dirty="0">
                <a:solidFill>
                  <a:srgbClr val="FEFEFE"/>
                </a:solidFill>
                <a:ea typeface="Times New Roman"/>
              </a:rPr>
              <a:t>made</a:t>
            </a:r>
            <a:r>
              <a:rPr lang="en-US" altLang="zh-CN" sz="1100" spc="-25" dirty="0">
                <a:solidFill>
                  <a:srgbClr val="FEFEFE"/>
                </a:solidFill>
                <a:cs typeface="Times New Roman"/>
              </a:rPr>
              <a:t> </a:t>
            </a:r>
            <a:r>
              <a:rPr lang="en-US" altLang="zh-CN" sz="1100" dirty="0">
                <a:solidFill>
                  <a:srgbClr val="FEFEFE"/>
                </a:solidFill>
                <a:ea typeface="Times New Roman"/>
              </a:rPr>
              <a:t>of</a:t>
            </a:r>
            <a:r>
              <a:rPr lang="en-US" altLang="zh-CN" sz="1100" spc="-25" dirty="0">
                <a:solidFill>
                  <a:srgbClr val="FEFEFE"/>
                </a:solidFill>
                <a:cs typeface="Times New Roman"/>
              </a:rPr>
              <a:t> </a:t>
            </a:r>
            <a:r>
              <a:rPr lang="en-US" altLang="zh-CN" sz="1100" dirty="0">
                <a:solidFill>
                  <a:srgbClr val="FEFEFE"/>
                </a:solidFill>
                <a:ea typeface="Times New Roman"/>
              </a:rPr>
              <a:t>the</a:t>
            </a:r>
            <a:r>
              <a:rPr lang="en-US" altLang="zh-CN" sz="1100" spc="-30" dirty="0">
                <a:solidFill>
                  <a:srgbClr val="FEFEFE"/>
                </a:solidFill>
                <a:cs typeface="Times New Roman"/>
              </a:rPr>
              <a:t> </a:t>
            </a:r>
            <a:r>
              <a:rPr lang="en-US" altLang="zh-CN" sz="1100" dirty="0">
                <a:solidFill>
                  <a:srgbClr val="FEFEFE"/>
                </a:solidFill>
                <a:ea typeface="Times New Roman"/>
              </a:rPr>
              <a:t>information</a:t>
            </a:r>
            <a:r>
              <a:rPr lang="en-US" altLang="zh-CN" sz="1100" spc="-25" dirty="0">
                <a:solidFill>
                  <a:srgbClr val="FEFEFE"/>
                </a:solidFill>
                <a:cs typeface="Times New Roman"/>
              </a:rPr>
              <a:t> </a:t>
            </a:r>
            <a:r>
              <a:rPr lang="en-US" altLang="zh-CN" sz="1100" dirty="0">
                <a:solidFill>
                  <a:srgbClr val="FEFEFE"/>
                </a:solidFill>
                <a:ea typeface="Times New Roman"/>
              </a:rPr>
              <a:t>contained</a:t>
            </a:r>
            <a:r>
              <a:rPr lang="en-US" altLang="zh-CN" sz="1100" spc="-30" dirty="0">
                <a:solidFill>
                  <a:srgbClr val="FEFEFE"/>
                </a:solidFill>
                <a:cs typeface="Times New Roman"/>
              </a:rPr>
              <a:t> </a:t>
            </a:r>
            <a:r>
              <a:rPr lang="en-US" altLang="zh-CN" sz="1100" dirty="0">
                <a:solidFill>
                  <a:srgbClr val="FEFEFE"/>
                </a:solidFill>
                <a:ea typeface="Times New Roman"/>
              </a:rPr>
              <a:t>therein.</a:t>
            </a:r>
          </a:p>
        </p:txBody>
      </p:sp>
      <p:sp>
        <p:nvSpPr>
          <p:cNvPr id="9" name="Foliennummernplatzhalter 7"/>
          <p:cNvSpPr txBox="1">
            <a:spLocks/>
          </p:cNvSpPr>
          <p:nvPr/>
        </p:nvSpPr>
        <p:spPr>
          <a:xfrm>
            <a:off x="10058400" y="5845073"/>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AF604-6CBA-6F4A-A6F6-26E48A4D0EE4}" type="slidenum">
              <a:rPr lang="en-US" sz="1800" smtClean="0">
                <a:solidFill>
                  <a:schemeClr val="bg1"/>
                </a:solidFill>
              </a:rPr>
              <a:pPr/>
              <a:t>16</a:t>
            </a:fld>
            <a:endParaRPr lang="en-US" sz="18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tretch>
            <a:fillRect/>
          </a:stretch>
        </p:blipFill>
        <p:spPr>
          <a:xfrm>
            <a:off x="0" y="0"/>
            <a:ext cx="12192000" cy="6858000"/>
          </a:xfrm>
          <a:prstGeom prst="rect">
            <a:avLst/>
          </a:prstGeom>
        </p:spPr>
      </p:pic>
      <p:sp>
        <p:nvSpPr>
          <p:cNvPr id="2" name="TextBox 3"/>
          <p:cNvSpPr txBox="1"/>
          <p:nvPr/>
        </p:nvSpPr>
        <p:spPr>
          <a:xfrm>
            <a:off x="1232916" y="1070929"/>
            <a:ext cx="8913974" cy="2044149"/>
          </a:xfrm>
          <a:prstGeom prst="rect">
            <a:avLst/>
          </a:prstGeom>
          <a:noFill/>
        </p:spPr>
        <p:txBody>
          <a:bodyPr wrap="square" lIns="0" tIns="0" rIns="0" bIns="0" rtlCol="0">
            <a:spAutoFit/>
          </a:bodyPr>
          <a:lstStyle/>
          <a:p>
            <a:r>
              <a:rPr lang="en-US" altLang="zh-CN" sz="3600" dirty="0">
                <a:solidFill>
                  <a:srgbClr val="FEFEFE"/>
                </a:solidFill>
                <a:ea typeface="Times New Roman"/>
              </a:rPr>
              <a:t>Agenda of  Module C: </a:t>
            </a:r>
          </a:p>
          <a:p>
            <a:r>
              <a:rPr lang="en-US" sz="3600" spc="-65" dirty="0">
                <a:solidFill>
                  <a:schemeClr val="bg1"/>
                </a:solidFill>
              </a:rPr>
              <a:t>Current Status and future developments</a:t>
            </a:r>
          </a:p>
          <a:p>
            <a:endParaRPr lang="en-US" altLang="zh-CN" sz="3600" spc="-400" dirty="0">
              <a:solidFill>
                <a:srgbClr val="FEFEFE"/>
              </a:solidFill>
              <a:ea typeface="Times New Roman"/>
            </a:endParaRPr>
          </a:p>
          <a:p>
            <a:pPr>
              <a:lnSpc>
                <a:spcPts val="690"/>
              </a:lnSpc>
            </a:pPr>
            <a:endParaRPr lang="en-US" dirty="0"/>
          </a:p>
          <a:p>
            <a:pPr marL="0">
              <a:lnSpc>
                <a:spcPct val="100000"/>
              </a:lnSpc>
            </a:pPr>
            <a:endParaRPr lang="en-US" altLang="zh-CN" sz="1900" dirty="0">
              <a:solidFill>
                <a:srgbClr val="FEFEFE"/>
              </a:solidFill>
              <a:ea typeface="Times New Roman"/>
            </a:endParaRPr>
          </a:p>
        </p:txBody>
      </p:sp>
      <p:sp>
        <p:nvSpPr>
          <p:cNvPr id="6" name="TextBox 46"/>
          <p:cNvSpPr txBox="1"/>
          <p:nvPr/>
        </p:nvSpPr>
        <p:spPr>
          <a:xfrm>
            <a:off x="1232916" y="2815732"/>
            <a:ext cx="9494078" cy="2908489"/>
          </a:xfrm>
          <a:prstGeom prst="rect">
            <a:avLst/>
          </a:prstGeom>
          <a:noFill/>
        </p:spPr>
        <p:txBody>
          <a:bodyPr wrap="square" lIns="0" tIns="0" rIns="0" bIns="0" rtlCol="0">
            <a:spAutoFit/>
          </a:bodyPr>
          <a:lstStyle/>
          <a:p>
            <a:pPr marL="342900" indent="-342900">
              <a:lnSpc>
                <a:spcPct val="150000"/>
              </a:lnSpc>
              <a:buAutoNum type="arabicPeriod"/>
            </a:pPr>
            <a:r>
              <a:rPr lang="en-US" altLang="zh-CN" b="1" spc="-15" dirty="0">
                <a:solidFill>
                  <a:srgbClr val="FEFEFE"/>
                </a:solidFill>
                <a:ea typeface="Times New Roman"/>
              </a:rPr>
              <a:t>Introduction</a:t>
            </a:r>
          </a:p>
          <a:p>
            <a:pPr marL="342900" indent="-342900">
              <a:lnSpc>
                <a:spcPct val="150000"/>
              </a:lnSpc>
              <a:buAutoNum type="arabicPeriod"/>
            </a:pPr>
            <a:r>
              <a:rPr lang="en-US" altLang="zh-CN" b="1" spc="-15" dirty="0">
                <a:solidFill>
                  <a:srgbClr val="FEFEFE"/>
                </a:solidFill>
                <a:ea typeface="Times New Roman"/>
              </a:rPr>
              <a:t>Status of </a:t>
            </a:r>
            <a:r>
              <a:rPr lang="en-US" altLang="zh-CN" b="1" spc="-15" dirty="0" err="1">
                <a:solidFill>
                  <a:srgbClr val="FEFEFE"/>
                </a:solidFill>
                <a:ea typeface="Times New Roman"/>
              </a:rPr>
              <a:t>Digitisation</a:t>
            </a:r>
            <a:r>
              <a:rPr lang="en-US" altLang="zh-CN" b="1" spc="-15" dirty="0">
                <a:solidFill>
                  <a:srgbClr val="FEFEFE"/>
                </a:solidFill>
                <a:ea typeface="Times New Roman"/>
              </a:rPr>
              <a:t> in Cyprus</a:t>
            </a:r>
          </a:p>
          <a:p>
            <a:pPr marL="342900" indent="-342900">
              <a:lnSpc>
                <a:spcPct val="150000"/>
              </a:lnSpc>
              <a:buAutoNum type="arabicPeriod"/>
            </a:pPr>
            <a:r>
              <a:rPr lang="en-US" altLang="zh-CN" b="1" spc="-15" dirty="0">
                <a:solidFill>
                  <a:srgbClr val="FEFEFE"/>
                </a:solidFill>
                <a:ea typeface="Times New Roman"/>
              </a:rPr>
              <a:t>Digital Transformation/Future Developments</a:t>
            </a:r>
            <a:br>
              <a:rPr lang="en-US" altLang="zh-CN" b="1" spc="-15" dirty="0">
                <a:solidFill>
                  <a:srgbClr val="FEFEFE"/>
                </a:solidFill>
                <a:ea typeface="Times New Roman"/>
              </a:rPr>
            </a:br>
            <a:r>
              <a:rPr lang="en-US" altLang="zh-CN" b="1" spc="-15" dirty="0">
                <a:solidFill>
                  <a:srgbClr val="FEFEFE"/>
                </a:solidFill>
                <a:ea typeface="Times New Roman"/>
              </a:rPr>
              <a:t>3.1 Artificial Intelligence (AI)</a:t>
            </a:r>
            <a:br>
              <a:rPr lang="en-US" altLang="zh-CN" b="1" spc="-15" dirty="0">
                <a:solidFill>
                  <a:srgbClr val="FEFEFE"/>
                </a:solidFill>
                <a:ea typeface="Times New Roman"/>
              </a:rPr>
            </a:br>
            <a:r>
              <a:rPr lang="en-US" altLang="zh-CN" b="1" spc="-15" dirty="0">
                <a:solidFill>
                  <a:srgbClr val="FEFEFE"/>
                </a:solidFill>
                <a:ea typeface="Times New Roman"/>
              </a:rPr>
              <a:t>3.2 </a:t>
            </a:r>
            <a:r>
              <a:rPr lang="en-US" altLang="zh-CN" b="1" spc="-15" dirty="0" err="1">
                <a:solidFill>
                  <a:srgbClr val="FEFEFE"/>
                </a:solidFill>
                <a:ea typeface="Times New Roman"/>
              </a:rPr>
              <a:t>Blockchain</a:t>
            </a:r>
            <a:r>
              <a:rPr lang="en-US" altLang="zh-CN" b="1" spc="-15" dirty="0">
                <a:solidFill>
                  <a:srgbClr val="FEFEFE"/>
                </a:solidFill>
                <a:ea typeface="Times New Roman"/>
              </a:rPr>
              <a:t> Technology</a:t>
            </a:r>
          </a:p>
          <a:p>
            <a:pPr marL="342900" indent="-342900">
              <a:lnSpc>
                <a:spcPct val="150000"/>
              </a:lnSpc>
              <a:buAutoNum type="arabicPeriod"/>
            </a:pPr>
            <a:r>
              <a:rPr lang="en-US" altLang="zh-CN" b="1" spc="-15" dirty="0">
                <a:solidFill>
                  <a:srgbClr val="FEFEFE"/>
                </a:solidFill>
                <a:ea typeface="Times New Roman"/>
              </a:rPr>
              <a:t>Conclusion</a:t>
            </a:r>
          </a:p>
          <a:p>
            <a:pPr marL="342900" indent="-342900">
              <a:lnSpc>
                <a:spcPct val="150000"/>
              </a:lnSpc>
              <a:buAutoNum type="arabicPeriod"/>
            </a:pPr>
            <a:endParaRPr lang="en-GB" altLang="zh-CN" b="1" spc="-15" dirty="0">
              <a:solidFill>
                <a:schemeClr val="bg1"/>
              </a:solidFill>
              <a:ea typeface="Times New Roman"/>
            </a:endParaRPr>
          </a:p>
        </p:txBody>
      </p:sp>
      <p:sp>
        <p:nvSpPr>
          <p:cNvPr id="8" name="Foliennummernplatzhalter 7"/>
          <p:cNvSpPr>
            <a:spLocks noGrp="1"/>
          </p:cNvSpPr>
          <p:nvPr>
            <p:ph type="sldNum" sz="quarter" idx="12"/>
          </p:nvPr>
        </p:nvSpPr>
        <p:spPr>
          <a:xfrm>
            <a:off x="10058400" y="5845073"/>
            <a:ext cx="2133600" cy="365125"/>
          </a:xfrm>
        </p:spPr>
        <p:txBody>
          <a:bodyPr/>
          <a:lstStyle/>
          <a:p>
            <a:fld id="{186AF604-6CBA-6F4A-A6F6-26E48A4D0EE4}" type="slidenum">
              <a:rPr lang="en-US" sz="1800" smtClean="0">
                <a:solidFill>
                  <a:schemeClr val="bg1"/>
                </a:solidFill>
              </a:rPr>
              <a:t>2</a:t>
            </a:fld>
            <a:endParaRPr lang="en-US" sz="1800" dirty="0">
              <a:solidFill>
                <a:schemeClr val="bg1"/>
              </a:solidFill>
            </a:endParaRPr>
          </a:p>
        </p:txBody>
      </p:sp>
    </p:spTree>
    <p:extLst>
      <p:ext uri="{BB962C8B-B14F-4D97-AF65-F5344CB8AC3E}">
        <p14:creationId xmlns:p14="http://schemas.microsoft.com/office/powerpoint/2010/main" val="1261820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2"/>
          </p:nvPr>
        </p:nvSpPr>
        <p:spPr/>
        <p:txBody>
          <a:bodyPr/>
          <a:lstStyle/>
          <a:p>
            <a:fld id="{186AF604-6CBA-6F4A-A6F6-26E48A4D0EE4}" type="slidenum">
              <a:rPr lang="en-US" smtClean="0"/>
              <a:t>3</a:t>
            </a:fld>
            <a:endParaRPr lang="en-US"/>
          </a:p>
        </p:txBody>
      </p:sp>
      <p:pic>
        <p:nvPicPr>
          <p:cNvPr id="5" name="Picture 3"/>
          <p:cNvPicPr>
            <a:picLocks noChangeAspect="1"/>
          </p:cNvPicPr>
          <p:nvPr/>
        </p:nvPicPr>
        <p:blipFill>
          <a:blip r:embed="rId2"/>
          <a:stretch>
            <a:fillRect/>
          </a:stretch>
        </p:blipFill>
        <p:spPr>
          <a:xfrm>
            <a:off x="0" y="0"/>
            <a:ext cx="12192000" cy="6858000"/>
          </a:xfrm>
          <a:prstGeom prst="rect">
            <a:avLst/>
          </a:prstGeom>
        </p:spPr>
      </p:pic>
      <p:sp>
        <p:nvSpPr>
          <p:cNvPr id="7" name="Rectangle 6"/>
          <p:cNvSpPr/>
          <p:nvPr/>
        </p:nvSpPr>
        <p:spPr>
          <a:xfrm>
            <a:off x="825909" y="1600200"/>
            <a:ext cx="10844981" cy="4416594"/>
          </a:xfrm>
          <a:prstGeom prst="rect">
            <a:avLst/>
          </a:prstGeom>
        </p:spPr>
        <p:txBody>
          <a:bodyPr wrap="square">
            <a:spAutoFit/>
          </a:bodyPr>
          <a:lstStyle/>
          <a:p>
            <a:r>
              <a:rPr lang="en-US" dirty="0">
                <a:solidFill>
                  <a:schemeClr val="bg1"/>
                </a:solidFill>
              </a:rPr>
              <a:t>During 2013, Cyprus was affected by the Eurozone financial and banking crisis. </a:t>
            </a:r>
          </a:p>
          <a:p>
            <a:r>
              <a:rPr lang="en-US" dirty="0">
                <a:solidFill>
                  <a:schemeClr val="bg1"/>
                </a:solidFill>
              </a:rPr>
              <a:t>However, after implementing the reform </a:t>
            </a:r>
            <a:r>
              <a:rPr lang="en-US" dirty="0" err="1">
                <a:solidFill>
                  <a:schemeClr val="bg1"/>
                </a:solidFill>
              </a:rPr>
              <a:t>programme</a:t>
            </a:r>
            <a:r>
              <a:rPr lang="en-US" dirty="0">
                <a:solidFill>
                  <a:schemeClr val="bg1"/>
                </a:solidFill>
              </a:rPr>
              <a:t>, Cyprus exited the EU/IMF bail-out </a:t>
            </a:r>
            <a:r>
              <a:rPr lang="en-US" dirty="0" err="1">
                <a:solidFill>
                  <a:schemeClr val="bg1"/>
                </a:solidFill>
              </a:rPr>
              <a:t>programme</a:t>
            </a:r>
            <a:r>
              <a:rPr lang="en-US" dirty="0">
                <a:solidFill>
                  <a:schemeClr val="bg1"/>
                </a:solidFill>
              </a:rPr>
              <a:t> in March 2016. </a:t>
            </a:r>
            <a:br>
              <a:rPr lang="en-US" dirty="0">
                <a:solidFill>
                  <a:schemeClr val="bg1"/>
                </a:solidFill>
              </a:rPr>
            </a:br>
            <a:r>
              <a:rPr lang="en-US" sz="1400" i="1" dirty="0">
                <a:solidFill>
                  <a:schemeClr val="bg1"/>
                </a:solidFill>
              </a:rPr>
              <a:t>The video below explains a bit further.</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pPr algn="ctr"/>
            <a:endParaRPr lang="en-US" dirty="0">
              <a:solidFill>
                <a:schemeClr val="bg1"/>
              </a:solidFill>
              <a:hlinkClick r:id="rId3"/>
            </a:endParaRPr>
          </a:p>
          <a:p>
            <a:pPr algn="ctr"/>
            <a:r>
              <a:rPr lang="en-US" sz="1100" dirty="0">
                <a:solidFill>
                  <a:schemeClr val="bg1"/>
                </a:solidFill>
                <a:hlinkClick r:id="rId3"/>
              </a:rPr>
              <a:t>h</a:t>
            </a:r>
            <a:r>
              <a:rPr lang="en-GB" sz="1100" dirty="0">
                <a:solidFill>
                  <a:schemeClr val="bg1"/>
                </a:solidFill>
                <a:hlinkClick r:id="rId3"/>
              </a:rPr>
              <a:t>ttps://www.youtube.com/watch?v=v1NApExY6Rs</a:t>
            </a:r>
            <a:endParaRPr lang="en-US" sz="1100" dirty="0">
              <a:solidFill>
                <a:schemeClr val="bg1"/>
              </a:solidFill>
            </a:endParaRPr>
          </a:p>
          <a:p>
            <a:endParaRPr lang="en-US" dirty="0">
              <a:solidFill>
                <a:schemeClr val="bg1"/>
              </a:solidFill>
            </a:endParaRPr>
          </a:p>
          <a:p>
            <a:r>
              <a:rPr lang="en-US" dirty="0">
                <a:solidFill>
                  <a:schemeClr val="bg1"/>
                </a:solidFill>
              </a:rPr>
              <a:t>Cyprus is a moderate innovator </a:t>
            </a:r>
            <a:r>
              <a:rPr lang="en-US" dirty="0" err="1">
                <a:solidFill>
                  <a:schemeClr val="bg1"/>
                </a:solidFill>
              </a:rPr>
              <a:t>characterised</a:t>
            </a:r>
            <a:r>
              <a:rPr lang="en-US" dirty="0">
                <a:solidFill>
                  <a:schemeClr val="bg1"/>
                </a:solidFill>
              </a:rPr>
              <a:t> by a medium-low level of </a:t>
            </a:r>
            <a:r>
              <a:rPr lang="en-US" dirty="0" err="1">
                <a:solidFill>
                  <a:schemeClr val="bg1"/>
                </a:solidFill>
              </a:rPr>
              <a:t>Digitisation</a:t>
            </a:r>
            <a:r>
              <a:rPr lang="en-US" dirty="0">
                <a:solidFill>
                  <a:schemeClr val="bg1"/>
                </a:solidFill>
              </a:rPr>
              <a:t>. </a:t>
            </a:r>
          </a:p>
          <a:p>
            <a:r>
              <a:rPr lang="en-US" dirty="0">
                <a:solidFill>
                  <a:schemeClr val="bg1"/>
                </a:solidFill>
              </a:rPr>
              <a:t>This can be partly attributed to structural differences from most EU economies, particularly regarding the low contribution in terms of value added, of high and medium tech </a:t>
            </a:r>
            <a:r>
              <a:rPr lang="en-US" b="1" dirty="0">
                <a:solidFill>
                  <a:schemeClr val="bg1"/>
                </a:solidFill>
              </a:rPr>
              <a:t>manufacturing</a:t>
            </a:r>
            <a:r>
              <a:rPr lang="en-US" dirty="0">
                <a:solidFill>
                  <a:schemeClr val="bg1"/>
                </a:solidFill>
              </a:rPr>
              <a:t>, foreign controlled enterprises and large firms.</a:t>
            </a:r>
            <a:endParaRPr lang="en-GB" dirty="0">
              <a:solidFill>
                <a:schemeClr val="bg1"/>
              </a:solidFill>
            </a:endParaRPr>
          </a:p>
        </p:txBody>
      </p:sp>
      <p:sp>
        <p:nvSpPr>
          <p:cNvPr id="8" name="Rectangle 7"/>
          <p:cNvSpPr/>
          <p:nvPr/>
        </p:nvSpPr>
        <p:spPr>
          <a:xfrm>
            <a:off x="825909" y="894418"/>
            <a:ext cx="6096000" cy="523220"/>
          </a:xfrm>
          <a:prstGeom prst="rect">
            <a:avLst/>
          </a:prstGeom>
        </p:spPr>
        <p:txBody>
          <a:bodyPr>
            <a:spAutoFit/>
          </a:bodyPr>
          <a:lstStyle/>
          <a:p>
            <a:r>
              <a:rPr lang="en-US" sz="2800" b="1" dirty="0">
                <a:solidFill>
                  <a:schemeClr val="bg1"/>
                </a:solidFill>
              </a:rPr>
              <a:t>1. Introduction</a:t>
            </a:r>
            <a:endParaRPr lang="en-GB" sz="2800" b="1" dirty="0">
              <a:solidFill>
                <a:schemeClr val="bg1"/>
              </a:solidFill>
            </a:endParaRPr>
          </a:p>
        </p:txBody>
      </p:sp>
      <p:pic>
        <p:nvPicPr>
          <p:cNvPr id="9" name="Content Placeholder 8">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705666" y="2637731"/>
            <a:ext cx="3085465" cy="1582537"/>
          </a:xfrm>
        </p:spPr>
      </p:pic>
    </p:spTree>
    <p:extLst>
      <p:ext uri="{BB962C8B-B14F-4D97-AF65-F5344CB8AC3E}">
        <p14:creationId xmlns:p14="http://schemas.microsoft.com/office/powerpoint/2010/main" val="4024446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stretch>
            <a:fillRect/>
          </a:stretch>
        </p:blipFill>
        <p:spPr>
          <a:xfrm>
            <a:off x="0" y="564"/>
            <a:ext cx="12192000" cy="6858000"/>
          </a:xfrm>
          <a:prstGeom prst="rect">
            <a:avLst/>
          </a:prstGeom>
        </p:spPr>
      </p:pic>
      <p:sp>
        <p:nvSpPr>
          <p:cNvPr id="4" name="Slide Number Placeholder 3"/>
          <p:cNvSpPr>
            <a:spLocks noGrp="1"/>
          </p:cNvSpPr>
          <p:nvPr>
            <p:ph type="sldNum" sz="quarter" idx="12"/>
          </p:nvPr>
        </p:nvSpPr>
        <p:spPr/>
        <p:txBody>
          <a:bodyPr/>
          <a:lstStyle/>
          <a:p>
            <a:fld id="{186AF604-6CBA-6F4A-A6F6-26E48A4D0EE4}" type="slidenum">
              <a:rPr lang="en-US" smtClean="0"/>
              <a:t>4</a:t>
            </a:fld>
            <a:endParaRPr lang="en-US"/>
          </a:p>
        </p:txBody>
      </p:sp>
      <p:sp>
        <p:nvSpPr>
          <p:cNvPr id="6" name="Rectangle 5"/>
          <p:cNvSpPr/>
          <p:nvPr/>
        </p:nvSpPr>
        <p:spPr>
          <a:xfrm>
            <a:off x="793955" y="1084760"/>
            <a:ext cx="6096000" cy="523220"/>
          </a:xfrm>
          <a:prstGeom prst="rect">
            <a:avLst/>
          </a:prstGeom>
        </p:spPr>
        <p:txBody>
          <a:bodyPr>
            <a:spAutoFit/>
          </a:bodyPr>
          <a:lstStyle/>
          <a:p>
            <a:r>
              <a:rPr lang="en-US" sz="2800" b="1" dirty="0">
                <a:solidFill>
                  <a:schemeClr val="bg1"/>
                </a:solidFill>
              </a:rPr>
              <a:t>2. Status of </a:t>
            </a:r>
            <a:r>
              <a:rPr lang="en-US" sz="2800" b="1" dirty="0" err="1">
                <a:solidFill>
                  <a:schemeClr val="bg1"/>
                </a:solidFill>
              </a:rPr>
              <a:t>Digitisation</a:t>
            </a:r>
            <a:endParaRPr lang="en-GB" sz="2800" b="1" dirty="0">
              <a:solidFill>
                <a:schemeClr val="bg1"/>
              </a:solidFill>
            </a:endParaRPr>
          </a:p>
        </p:txBody>
      </p:sp>
      <p:sp>
        <p:nvSpPr>
          <p:cNvPr id="7" name="Rectangle 6"/>
          <p:cNvSpPr/>
          <p:nvPr/>
        </p:nvSpPr>
        <p:spPr>
          <a:xfrm>
            <a:off x="793955" y="1976794"/>
            <a:ext cx="9645445" cy="2585323"/>
          </a:xfrm>
          <a:prstGeom prst="rect">
            <a:avLst/>
          </a:prstGeom>
        </p:spPr>
        <p:txBody>
          <a:bodyPr wrap="square">
            <a:spAutoFit/>
          </a:bodyPr>
          <a:lstStyle/>
          <a:p>
            <a:r>
              <a:rPr lang="en-US" dirty="0">
                <a:solidFill>
                  <a:schemeClr val="bg1"/>
                </a:solidFill>
              </a:rPr>
              <a:t>According to the European Commission’s Digital Economy and Society Index (DESI) 2019 Country Report, Cyprus ranks 22nd out of the 28 EU Member States.</a:t>
            </a:r>
          </a:p>
          <a:p>
            <a:endParaRPr lang="en-US" dirty="0">
              <a:solidFill>
                <a:schemeClr val="bg1"/>
              </a:solidFill>
            </a:endParaRPr>
          </a:p>
          <a:p>
            <a:r>
              <a:rPr lang="en-US" dirty="0">
                <a:solidFill>
                  <a:schemeClr val="bg1"/>
                </a:solidFill>
              </a:rPr>
              <a:t>In comparison to the previous reports in 2017 &amp; 2018 Cyprus has improved in the areas of Connectivity, Use of internet services, Integration of digital technology and Digital public services, although it still scores below the EU average. However, Cyprus performed less well in the Human capital during 2019.</a:t>
            </a:r>
          </a:p>
          <a:p>
            <a:endParaRPr lang="en-US" dirty="0">
              <a:solidFill>
                <a:schemeClr val="bg1"/>
              </a:solidFill>
            </a:endParaRPr>
          </a:p>
          <a:p>
            <a:endParaRPr lang="en-US" dirty="0">
              <a:solidFill>
                <a:schemeClr val="bg1"/>
              </a:solidFill>
            </a:endParaRPr>
          </a:p>
        </p:txBody>
      </p:sp>
      <p:graphicFrame>
        <p:nvGraphicFramePr>
          <p:cNvPr id="9" name="Tabelle 8">
            <a:extLst>
              <a:ext uri="{FF2B5EF4-FFF2-40B4-BE49-F238E27FC236}">
                <a16:creationId xmlns:a16="http://schemas.microsoft.com/office/drawing/2014/main" id="{1126EB9E-DE9C-41DA-B75B-E4FF56AD4D07}"/>
              </a:ext>
            </a:extLst>
          </p:cNvPr>
          <p:cNvGraphicFramePr>
            <a:graphicFrameLocks noGrp="1"/>
          </p:cNvGraphicFramePr>
          <p:nvPr>
            <p:extLst>
              <p:ext uri="{D42A27DB-BD31-4B8C-83A1-F6EECF244321}">
                <p14:modId xmlns:p14="http://schemas.microsoft.com/office/powerpoint/2010/main" val="2345843739"/>
              </p:ext>
            </p:extLst>
          </p:nvPr>
        </p:nvGraphicFramePr>
        <p:xfrm>
          <a:off x="949649" y="4261671"/>
          <a:ext cx="9248710" cy="1854200"/>
        </p:xfrm>
        <a:graphic>
          <a:graphicData uri="http://schemas.openxmlformats.org/drawingml/2006/table">
            <a:tbl>
              <a:tblPr firstRow="1" bandRow="1">
                <a:tableStyleId>{5C22544A-7EE6-4342-B048-85BDC9FD1C3A}</a:tableStyleId>
              </a:tblPr>
              <a:tblGrid>
                <a:gridCol w="3082903">
                  <a:extLst>
                    <a:ext uri="{9D8B030D-6E8A-4147-A177-3AD203B41FA5}">
                      <a16:colId xmlns:a16="http://schemas.microsoft.com/office/drawing/2014/main" val="2855366239"/>
                    </a:ext>
                  </a:extLst>
                </a:gridCol>
                <a:gridCol w="1541452">
                  <a:extLst>
                    <a:ext uri="{9D8B030D-6E8A-4147-A177-3AD203B41FA5}">
                      <a16:colId xmlns:a16="http://schemas.microsoft.com/office/drawing/2014/main" val="695081788"/>
                    </a:ext>
                  </a:extLst>
                </a:gridCol>
                <a:gridCol w="1541452">
                  <a:extLst>
                    <a:ext uri="{9D8B030D-6E8A-4147-A177-3AD203B41FA5}">
                      <a16:colId xmlns:a16="http://schemas.microsoft.com/office/drawing/2014/main" val="315871219"/>
                    </a:ext>
                  </a:extLst>
                </a:gridCol>
                <a:gridCol w="3082903">
                  <a:extLst>
                    <a:ext uri="{9D8B030D-6E8A-4147-A177-3AD203B41FA5}">
                      <a16:colId xmlns:a16="http://schemas.microsoft.com/office/drawing/2014/main" val="418314847"/>
                    </a:ext>
                  </a:extLst>
                </a:gridCol>
              </a:tblGrid>
              <a:tr h="370840">
                <a:tc>
                  <a:txBody>
                    <a:bodyPr/>
                    <a:lstStyle/>
                    <a:p>
                      <a:endParaRPr lang="de-DE" dirty="0"/>
                    </a:p>
                  </a:txBody>
                  <a:tcPr/>
                </a:tc>
                <a:tc gridSpan="2">
                  <a:txBody>
                    <a:bodyPr/>
                    <a:lstStyle/>
                    <a:p>
                      <a:r>
                        <a:rPr lang="de-DE" dirty="0"/>
                        <a:t>Cyprus</a:t>
                      </a:r>
                    </a:p>
                  </a:txBody>
                  <a:tcPr/>
                </a:tc>
                <a:tc hMerge="1">
                  <a:txBody>
                    <a:bodyPr/>
                    <a:lstStyle/>
                    <a:p>
                      <a:endParaRPr lang="de-DE"/>
                    </a:p>
                  </a:txBody>
                  <a:tcPr/>
                </a:tc>
                <a:tc>
                  <a:txBody>
                    <a:bodyPr/>
                    <a:lstStyle/>
                    <a:p>
                      <a:r>
                        <a:rPr lang="de-DE" dirty="0"/>
                        <a:t>EU</a:t>
                      </a:r>
                    </a:p>
                  </a:txBody>
                  <a:tcPr/>
                </a:tc>
                <a:extLst>
                  <a:ext uri="{0D108BD9-81ED-4DB2-BD59-A6C34878D82A}">
                    <a16:rowId xmlns:a16="http://schemas.microsoft.com/office/drawing/2014/main" val="1456779473"/>
                  </a:ext>
                </a:extLst>
              </a:tr>
              <a:tr h="370840">
                <a:tc>
                  <a:txBody>
                    <a:bodyPr/>
                    <a:lstStyle/>
                    <a:p>
                      <a:endParaRPr lang="de-DE" dirty="0"/>
                    </a:p>
                  </a:txBody>
                  <a:tcPr/>
                </a:tc>
                <a:tc>
                  <a:txBody>
                    <a:bodyPr/>
                    <a:lstStyle/>
                    <a:p>
                      <a:r>
                        <a:rPr lang="de-DE" dirty="0"/>
                        <a:t>Rank</a:t>
                      </a:r>
                    </a:p>
                  </a:txBody>
                  <a:tcPr/>
                </a:tc>
                <a:tc>
                  <a:txBody>
                    <a:bodyPr/>
                    <a:lstStyle/>
                    <a:p>
                      <a:r>
                        <a:rPr lang="de-DE" dirty="0"/>
                        <a:t>Score</a:t>
                      </a:r>
                    </a:p>
                  </a:txBody>
                  <a:tcPr/>
                </a:tc>
                <a:tc>
                  <a:txBody>
                    <a:bodyPr/>
                    <a:lstStyle/>
                    <a:p>
                      <a:r>
                        <a:rPr lang="de-DE" dirty="0"/>
                        <a:t>Score</a:t>
                      </a:r>
                    </a:p>
                  </a:txBody>
                  <a:tcPr/>
                </a:tc>
                <a:extLst>
                  <a:ext uri="{0D108BD9-81ED-4DB2-BD59-A6C34878D82A}">
                    <a16:rowId xmlns:a16="http://schemas.microsoft.com/office/drawing/2014/main" val="245971603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DESI 2019</a:t>
                      </a:r>
                    </a:p>
                  </a:txBody>
                  <a:tcPr/>
                </a:tc>
                <a:tc>
                  <a:txBody>
                    <a:bodyPr/>
                    <a:lstStyle/>
                    <a:p>
                      <a:r>
                        <a:rPr lang="de-DE" dirty="0"/>
                        <a:t>22</a:t>
                      </a:r>
                    </a:p>
                  </a:txBody>
                  <a:tcPr/>
                </a:tc>
                <a:tc>
                  <a:txBody>
                    <a:bodyPr/>
                    <a:lstStyle/>
                    <a:p>
                      <a:r>
                        <a:rPr lang="de-DE" dirty="0"/>
                        <a:t>45.8</a:t>
                      </a:r>
                    </a:p>
                  </a:txBody>
                  <a:tcPr/>
                </a:tc>
                <a:tc>
                  <a:txBody>
                    <a:bodyPr/>
                    <a:lstStyle/>
                    <a:p>
                      <a:r>
                        <a:rPr lang="de-DE" dirty="0"/>
                        <a:t>52.5</a:t>
                      </a:r>
                    </a:p>
                  </a:txBody>
                  <a:tcPr/>
                </a:tc>
                <a:extLst>
                  <a:ext uri="{0D108BD9-81ED-4DB2-BD59-A6C34878D82A}">
                    <a16:rowId xmlns:a16="http://schemas.microsoft.com/office/drawing/2014/main" val="935374724"/>
                  </a:ext>
                </a:extLst>
              </a:tr>
              <a:tr h="370840">
                <a:tc>
                  <a:txBody>
                    <a:bodyPr/>
                    <a:lstStyle/>
                    <a:p>
                      <a:r>
                        <a:rPr lang="de-DE" dirty="0"/>
                        <a:t>DESI 2018</a:t>
                      </a:r>
                    </a:p>
                  </a:txBody>
                  <a:tcPr/>
                </a:tc>
                <a:tc>
                  <a:txBody>
                    <a:bodyPr/>
                    <a:lstStyle/>
                    <a:p>
                      <a:r>
                        <a:rPr lang="de-DE" dirty="0"/>
                        <a:t>22</a:t>
                      </a:r>
                    </a:p>
                  </a:txBody>
                  <a:tcPr/>
                </a:tc>
                <a:tc>
                  <a:txBody>
                    <a:bodyPr/>
                    <a:lstStyle/>
                    <a:p>
                      <a:r>
                        <a:rPr lang="de-DE" dirty="0"/>
                        <a:t>43.2</a:t>
                      </a:r>
                    </a:p>
                  </a:txBody>
                  <a:tcPr/>
                </a:tc>
                <a:tc>
                  <a:txBody>
                    <a:bodyPr/>
                    <a:lstStyle/>
                    <a:p>
                      <a:r>
                        <a:rPr lang="de-DE" dirty="0"/>
                        <a:t>49.8</a:t>
                      </a:r>
                    </a:p>
                  </a:txBody>
                  <a:tcPr/>
                </a:tc>
                <a:extLst>
                  <a:ext uri="{0D108BD9-81ED-4DB2-BD59-A6C34878D82A}">
                    <a16:rowId xmlns:a16="http://schemas.microsoft.com/office/drawing/2014/main" val="2949862060"/>
                  </a:ext>
                </a:extLst>
              </a:tr>
              <a:tr h="370840">
                <a:tc>
                  <a:txBody>
                    <a:bodyPr/>
                    <a:lstStyle/>
                    <a:p>
                      <a:r>
                        <a:rPr lang="de-DE" dirty="0"/>
                        <a:t>DESI 2017</a:t>
                      </a:r>
                    </a:p>
                  </a:txBody>
                  <a:tcPr/>
                </a:tc>
                <a:tc>
                  <a:txBody>
                    <a:bodyPr/>
                    <a:lstStyle/>
                    <a:p>
                      <a:r>
                        <a:rPr lang="de-DE" dirty="0"/>
                        <a:t>22</a:t>
                      </a:r>
                    </a:p>
                  </a:txBody>
                  <a:tcPr/>
                </a:tc>
                <a:tc>
                  <a:txBody>
                    <a:bodyPr/>
                    <a:lstStyle/>
                    <a:p>
                      <a:r>
                        <a:rPr lang="de-DE" dirty="0"/>
                        <a:t>40.5</a:t>
                      </a:r>
                    </a:p>
                  </a:txBody>
                  <a:tcPr/>
                </a:tc>
                <a:tc>
                  <a:txBody>
                    <a:bodyPr/>
                    <a:lstStyle/>
                    <a:p>
                      <a:r>
                        <a:rPr lang="de-DE" dirty="0"/>
                        <a:t>46.9</a:t>
                      </a:r>
                    </a:p>
                  </a:txBody>
                  <a:tcPr/>
                </a:tc>
                <a:extLst>
                  <a:ext uri="{0D108BD9-81ED-4DB2-BD59-A6C34878D82A}">
                    <a16:rowId xmlns:a16="http://schemas.microsoft.com/office/drawing/2014/main" val="1119485875"/>
                  </a:ext>
                </a:extLst>
              </a:tr>
            </a:tbl>
          </a:graphicData>
        </a:graphic>
      </p:graphicFrame>
    </p:spTree>
    <p:extLst>
      <p:ext uri="{BB962C8B-B14F-4D97-AF65-F5344CB8AC3E}">
        <p14:creationId xmlns:p14="http://schemas.microsoft.com/office/powerpoint/2010/main" val="4159157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stretch>
            <a:fillRect/>
          </a:stretch>
        </p:blipFill>
        <p:spPr>
          <a:xfrm>
            <a:off x="0" y="0"/>
            <a:ext cx="12192000" cy="6858000"/>
          </a:xfrm>
          <a:prstGeom prst="rect">
            <a:avLst/>
          </a:prstGeom>
        </p:spPr>
      </p:pic>
      <p:sp>
        <p:nvSpPr>
          <p:cNvPr id="4" name="Slide Number Placeholder 3"/>
          <p:cNvSpPr>
            <a:spLocks noGrp="1"/>
          </p:cNvSpPr>
          <p:nvPr>
            <p:ph type="sldNum" sz="quarter" idx="12"/>
          </p:nvPr>
        </p:nvSpPr>
        <p:spPr/>
        <p:txBody>
          <a:bodyPr/>
          <a:lstStyle/>
          <a:p>
            <a:fld id="{186AF604-6CBA-6F4A-A6F6-26E48A4D0EE4}" type="slidenum">
              <a:rPr lang="en-US" smtClean="0"/>
              <a:t>5</a:t>
            </a:fld>
            <a:endParaRPr lang="en-US"/>
          </a:p>
        </p:txBody>
      </p:sp>
      <p:sp>
        <p:nvSpPr>
          <p:cNvPr id="6" name="Rectangle 5"/>
          <p:cNvSpPr/>
          <p:nvPr/>
        </p:nvSpPr>
        <p:spPr>
          <a:xfrm>
            <a:off x="5850191" y="2301481"/>
            <a:ext cx="4090221" cy="2585323"/>
          </a:xfrm>
          <a:prstGeom prst="rect">
            <a:avLst/>
          </a:prstGeom>
        </p:spPr>
        <p:txBody>
          <a:bodyPr wrap="square">
            <a:spAutoFit/>
          </a:bodyPr>
          <a:lstStyle/>
          <a:p>
            <a:r>
              <a:rPr lang="en-US" dirty="0">
                <a:solidFill>
                  <a:schemeClr val="bg1"/>
                </a:solidFill>
              </a:rPr>
              <a:t>In mobile broadband take-up, Cyprus is above the EU average. However, it is well below the EU average in the take-up of fast broadband. Almost a sixth of Cypriots have never used the Internet, and half lack basic digital skills. Despite growing demand in the </a:t>
            </a:r>
            <a:r>
              <a:rPr lang="en-US" dirty="0" err="1">
                <a:solidFill>
                  <a:schemeClr val="bg1"/>
                </a:solidFill>
              </a:rPr>
              <a:t>labour</a:t>
            </a:r>
            <a:r>
              <a:rPr lang="en-US" dirty="0">
                <a:solidFill>
                  <a:schemeClr val="bg1"/>
                </a:solidFill>
              </a:rPr>
              <a:t> market, the supply of ICT specialists is still below the EU average.</a:t>
            </a:r>
            <a:endParaRPr lang="en-GB" dirty="0">
              <a:solidFill>
                <a:schemeClr val="bg1"/>
              </a:solidFill>
            </a:endParaRPr>
          </a:p>
        </p:txBody>
      </p:sp>
      <p:sp>
        <p:nvSpPr>
          <p:cNvPr id="3" name="Inhaltsplatzhalter 2">
            <a:extLst>
              <a:ext uri="{FF2B5EF4-FFF2-40B4-BE49-F238E27FC236}">
                <a16:creationId xmlns:a16="http://schemas.microsoft.com/office/drawing/2014/main" id="{3FA3D34A-5713-4DAB-915E-73D6EBE0826C}"/>
              </a:ext>
            </a:extLst>
          </p:cNvPr>
          <p:cNvSpPr>
            <a:spLocks noGrp="1"/>
          </p:cNvSpPr>
          <p:nvPr>
            <p:ph idx="1"/>
          </p:nvPr>
        </p:nvSpPr>
        <p:spPr/>
        <p:txBody>
          <a:bodyPr/>
          <a:lstStyle/>
          <a:p>
            <a:endParaRPr lang="de-DE"/>
          </a:p>
        </p:txBody>
      </p:sp>
      <p:pic>
        <p:nvPicPr>
          <p:cNvPr id="8" name="Grafik 7">
            <a:extLst>
              <a:ext uri="{FF2B5EF4-FFF2-40B4-BE49-F238E27FC236}">
                <a16:creationId xmlns:a16="http://schemas.microsoft.com/office/drawing/2014/main" id="{E424456F-1DF6-4780-9E95-EB1AC250B771}"/>
              </a:ext>
            </a:extLst>
          </p:cNvPr>
          <p:cNvPicPr>
            <a:picLocks noChangeAspect="1"/>
          </p:cNvPicPr>
          <p:nvPr/>
        </p:nvPicPr>
        <p:blipFill>
          <a:blip r:embed="rId3"/>
          <a:stretch>
            <a:fillRect/>
          </a:stretch>
        </p:blipFill>
        <p:spPr>
          <a:xfrm>
            <a:off x="1119569" y="1201057"/>
            <a:ext cx="3819331" cy="4455886"/>
          </a:xfrm>
          <a:prstGeom prst="rect">
            <a:avLst/>
          </a:prstGeom>
        </p:spPr>
      </p:pic>
      <p:sp>
        <p:nvSpPr>
          <p:cNvPr id="9" name="Rechteck 8">
            <a:extLst>
              <a:ext uri="{FF2B5EF4-FFF2-40B4-BE49-F238E27FC236}">
                <a16:creationId xmlns:a16="http://schemas.microsoft.com/office/drawing/2014/main" id="{A420F285-123E-481A-9D9F-47CB1F56A431}"/>
              </a:ext>
            </a:extLst>
          </p:cNvPr>
          <p:cNvSpPr/>
          <p:nvPr/>
        </p:nvSpPr>
        <p:spPr>
          <a:xfrm>
            <a:off x="995265" y="5784694"/>
            <a:ext cx="5100735" cy="415498"/>
          </a:xfrm>
          <a:prstGeom prst="rect">
            <a:avLst/>
          </a:prstGeom>
        </p:spPr>
        <p:txBody>
          <a:bodyPr wrap="square">
            <a:spAutoFit/>
          </a:bodyPr>
          <a:lstStyle/>
          <a:p>
            <a:r>
              <a:rPr lang="en-US" sz="1050" u="sng" dirty="0" err="1">
                <a:solidFill>
                  <a:schemeClr val="bg1"/>
                </a:solidFill>
                <a:hlinkClick r:id="rId4">
                  <a:extLst>
                    <a:ext uri="{A12FA001-AC4F-418D-AE19-62706E023703}">
                      <ahyp:hlinkClr xmlns:ahyp="http://schemas.microsoft.com/office/drawing/2018/hyperlinkcolor" val="tx"/>
                    </a:ext>
                  </a:extLst>
                </a:hlinkClick>
              </a:rPr>
              <a:t>Pixabay</a:t>
            </a:r>
            <a:r>
              <a:rPr lang="en-US" sz="1050" u="sng" dirty="0">
                <a:solidFill>
                  <a:schemeClr val="bg1"/>
                </a:solidFill>
                <a:hlinkClick r:id="rId4">
                  <a:extLst>
                    <a:ext uri="{A12FA001-AC4F-418D-AE19-62706E023703}">
                      <ahyp:hlinkClr xmlns:ahyp="http://schemas.microsoft.com/office/drawing/2018/hyperlinkcolor" val="tx"/>
                    </a:ext>
                  </a:extLst>
                </a:hlinkClick>
              </a:rPr>
              <a:t> License</a:t>
            </a:r>
            <a:r>
              <a:rPr lang="en-US" sz="1050" dirty="0">
                <a:solidFill>
                  <a:schemeClr val="bg1"/>
                </a:solidFill>
              </a:rPr>
              <a:t> Free for commercial use // No attribution required </a:t>
            </a:r>
          </a:p>
          <a:p>
            <a:r>
              <a:rPr lang="en-US" sz="1050" dirty="0">
                <a:solidFill>
                  <a:schemeClr val="bg1"/>
                </a:solidFill>
              </a:rPr>
              <a:t>https://pixabay.com/photos/mobile-phone-photography-bridge-6095271/</a:t>
            </a:r>
            <a:endParaRPr lang="en-US" sz="1050" dirty="0">
              <a:solidFill>
                <a:schemeClr val="bg1"/>
              </a:solidFill>
              <a:effectLst/>
            </a:endParaRPr>
          </a:p>
        </p:txBody>
      </p:sp>
    </p:spTree>
    <p:extLst>
      <p:ext uri="{BB962C8B-B14F-4D97-AF65-F5344CB8AC3E}">
        <p14:creationId xmlns:p14="http://schemas.microsoft.com/office/powerpoint/2010/main" val="495279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stretch>
            <a:fillRect/>
          </a:stretch>
        </p:blipFill>
        <p:spPr>
          <a:xfrm>
            <a:off x="0" y="0"/>
            <a:ext cx="12192000" cy="6858000"/>
          </a:xfrm>
          <a:prstGeom prst="rect">
            <a:avLst/>
          </a:prstGeom>
        </p:spPr>
      </p:pic>
      <p:sp>
        <p:nvSpPr>
          <p:cNvPr id="4" name="Slide Number Placeholder 3"/>
          <p:cNvSpPr>
            <a:spLocks noGrp="1"/>
          </p:cNvSpPr>
          <p:nvPr>
            <p:ph type="sldNum" sz="quarter" idx="12"/>
          </p:nvPr>
        </p:nvSpPr>
        <p:spPr/>
        <p:txBody>
          <a:bodyPr/>
          <a:lstStyle/>
          <a:p>
            <a:fld id="{186AF604-6CBA-6F4A-A6F6-26E48A4D0EE4}" type="slidenum">
              <a:rPr lang="en-US" smtClean="0"/>
              <a:t>6</a:t>
            </a:fld>
            <a:endParaRPr lang="en-US"/>
          </a:p>
        </p:txBody>
      </p:sp>
      <p:sp>
        <p:nvSpPr>
          <p:cNvPr id="6" name="Rectangle 5"/>
          <p:cNvSpPr/>
          <p:nvPr/>
        </p:nvSpPr>
        <p:spPr>
          <a:xfrm>
            <a:off x="757083" y="1139182"/>
            <a:ext cx="4739149" cy="4247317"/>
          </a:xfrm>
          <a:prstGeom prst="rect">
            <a:avLst/>
          </a:prstGeom>
        </p:spPr>
        <p:txBody>
          <a:bodyPr wrap="square">
            <a:spAutoFit/>
          </a:bodyPr>
          <a:lstStyle/>
          <a:p>
            <a:r>
              <a:rPr lang="en-US" dirty="0">
                <a:solidFill>
                  <a:schemeClr val="bg1"/>
                </a:solidFill>
              </a:rPr>
              <a:t>Cyprus has made big progress with Connectivity, in which it also ranks higher than in 2017.</a:t>
            </a:r>
          </a:p>
          <a:p>
            <a:endParaRPr lang="en-US" dirty="0">
              <a:solidFill>
                <a:schemeClr val="bg1"/>
              </a:solidFill>
            </a:endParaRPr>
          </a:p>
          <a:p>
            <a:r>
              <a:rPr lang="en-US" dirty="0">
                <a:solidFill>
                  <a:schemeClr val="bg1"/>
                </a:solidFill>
              </a:rPr>
              <a:t>The current ‘Digital Strategy for Cyprus’, which started in 2012 and updated in 2015 and in 2018, is in line with the objectives and measures proposed in the Digital Agenda for Europe, and will contribute substantially to the economic growth and productivity. </a:t>
            </a:r>
          </a:p>
          <a:p>
            <a:endParaRPr lang="en-US" dirty="0">
              <a:solidFill>
                <a:schemeClr val="bg1"/>
              </a:solidFill>
            </a:endParaRPr>
          </a:p>
          <a:p>
            <a:r>
              <a:rPr lang="en-US" dirty="0">
                <a:solidFill>
                  <a:schemeClr val="bg1"/>
                </a:solidFill>
              </a:rPr>
              <a:t>The Ministry of Education and Culture (</a:t>
            </a:r>
            <a:r>
              <a:rPr lang="en-US" dirty="0" err="1">
                <a:solidFill>
                  <a:schemeClr val="bg1"/>
                </a:solidFill>
              </a:rPr>
              <a:t>MoEC</a:t>
            </a:r>
            <a:r>
              <a:rPr lang="en-US" dirty="0">
                <a:solidFill>
                  <a:schemeClr val="bg1"/>
                </a:solidFill>
              </a:rPr>
              <a:t>) places particular emphasis on developing measures that can contribute to the attainment of the necessary digital skills at </a:t>
            </a:r>
            <a:r>
              <a:rPr lang="en-US" b="1" dirty="0">
                <a:solidFill>
                  <a:schemeClr val="bg1"/>
                </a:solidFill>
              </a:rPr>
              <a:t>all levels of education. </a:t>
            </a:r>
            <a:endParaRPr lang="en-GB" b="1" dirty="0">
              <a:solidFill>
                <a:schemeClr val="bg1"/>
              </a:solidFill>
            </a:endParaRPr>
          </a:p>
        </p:txBody>
      </p:sp>
      <p:pic>
        <p:nvPicPr>
          <p:cNvPr id="17" name="Grafik 16">
            <a:extLst>
              <a:ext uri="{FF2B5EF4-FFF2-40B4-BE49-F238E27FC236}">
                <a16:creationId xmlns:a16="http://schemas.microsoft.com/office/drawing/2014/main" id="{899AEED3-59DC-4573-9E6D-6BFAD679E7E5}"/>
              </a:ext>
            </a:extLst>
          </p:cNvPr>
          <p:cNvPicPr>
            <a:picLocks noChangeAspect="1"/>
          </p:cNvPicPr>
          <p:nvPr/>
        </p:nvPicPr>
        <p:blipFill>
          <a:blip r:embed="rId3"/>
          <a:stretch>
            <a:fillRect/>
          </a:stretch>
        </p:blipFill>
        <p:spPr>
          <a:xfrm>
            <a:off x="6096000" y="2200386"/>
            <a:ext cx="5513420" cy="3432228"/>
          </a:xfrm>
          <a:prstGeom prst="rect">
            <a:avLst/>
          </a:prstGeom>
        </p:spPr>
      </p:pic>
      <p:sp>
        <p:nvSpPr>
          <p:cNvPr id="18" name="Rechteck 17">
            <a:extLst>
              <a:ext uri="{FF2B5EF4-FFF2-40B4-BE49-F238E27FC236}">
                <a16:creationId xmlns:a16="http://schemas.microsoft.com/office/drawing/2014/main" id="{CD0FC411-9BCF-439E-9D3E-13B3E130F33D}"/>
              </a:ext>
            </a:extLst>
          </p:cNvPr>
          <p:cNvSpPr/>
          <p:nvPr/>
        </p:nvSpPr>
        <p:spPr>
          <a:xfrm>
            <a:off x="6087406" y="5863123"/>
            <a:ext cx="5513420" cy="415498"/>
          </a:xfrm>
          <a:prstGeom prst="rect">
            <a:avLst/>
          </a:prstGeom>
        </p:spPr>
        <p:txBody>
          <a:bodyPr wrap="square">
            <a:spAutoFit/>
          </a:bodyPr>
          <a:lstStyle/>
          <a:p>
            <a:r>
              <a:rPr lang="en-US" sz="1050" u="sng" dirty="0" err="1">
                <a:solidFill>
                  <a:schemeClr val="bg1"/>
                </a:solidFill>
                <a:hlinkClick r:id="rId4">
                  <a:extLst>
                    <a:ext uri="{A12FA001-AC4F-418D-AE19-62706E023703}">
                      <ahyp:hlinkClr xmlns:ahyp="http://schemas.microsoft.com/office/drawing/2018/hyperlinkcolor" val="tx"/>
                    </a:ext>
                  </a:extLst>
                </a:hlinkClick>
              </a:rPr>
              <a:t>Pixabay</a:t>
            </a:r>
            <a:r>
              <a:rPr lang="en-US" sz="1050" u="sng" dirty="0">
                <a:solidFill>
                  <a:schemeClr val="bg1"/>
                </a:solidFill>
                <a:hlinkClick r:id="rId4">
                  <a:extLst>
                    <a:ext uri="{A12FA001-AC4F-418D-AE19-62706E023703}">
                      <ahyp:hlinkClr xmlns:ahyp="http://schemas.microsoft.com/office/drawing/2018/hyperlinkcolor" val="tx"/>
                    </a:ext>
                  </a:extLst>
                </a:hlinkClick>
              </a:rPr>
              <a:t> License</a:t>
            </a:r>
            <a:r>
              <a:rPr lang="en-US" sz="1050" dirty="0">
                <a:solidFill>
                  <a:schemeClr val="bg1"/>
                </a:solidFill>
              </a:rPr>
              <a:t> Free for commercial use </a:t>
            </a:r>
            <a:br>
              <a:rPr lang="en-US" sz="1050" dirty="0">
                <a:solidFill>
                  <a:schemeClr val="bg1"/>
                </a:solidFill>
              </a:rPr>
            </a:br>
            <a:r>
              <a:rPr lang="en-US" sz="1050" dirty="0">
                <a:solidFill>
                  <a:schemeClr val="bg1"/>
                </a:solidFill>
              </a:rPr>
              <a:t>No attribution required // https://pixabay.com/photos/hands-ipad-tablet-technology-820272/</a:t>
            </a:r>
            <a:endParaRPr lang="en-US" sz="1050" dirty="0">
              <a:solidFill>
                <a:schemeClr val="bg1"/>
              </a:solidFill>
              <a:effectLst/>
            </a:endParaRPr>
          </a:p>
        </p:txBody>
      </p:sp>
    </p:spTree>
    <p:extLst>
      <p:ext uri="{BB962C8B-B14F-4D97-AF65-F5344CB8AC3E}">
        <p14:creationId xmlns:p14="http://schemas.microsoft.com/office/powerpoint/2010/main" val="561564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186AF604-6CBA-6F4A-A6F6-26E48A4D0EE4}" type="slidenum">
              <a:rPr lang="en-US" smtClean="0"/>
              <a:t>7</a:t>
            </a:fld>
            <a:endParaRPr lang="en-US"/>
          </a:p>
        </p:txBody>
      </p:sp>
      <p:pic>
        <p:nvPicPr>
          <p:cNvPr id="5" name="Picture 3"/>
          <p:cNvPicPr>
            <a:picLocks noChangeAspect="1"/>
          </p:cNvPicPr>
          <p:nvPr/>
        </p:nvPicPr>
        <p:blipFill>
          <a:blip r:embed="rId2"/>
          <a:stretch>
            <a:fillRect/>
          </a:stretch>
        </p:blipFill>
        <p:spPr>
          <a:xfrm>
            <a:off x="0" y="0"/>
            <a:ext cx="12192000" cy="6858000"/>
          </a:xfrm>
          <a:prstGeom prst="rect">
            <a:avLst/>
          </a:prstGeom>
        </p:spPr>
      </p:pic>
      <p:sp>
        <p:nvSpPr>
          <p:cNvPr id="6" name="Rectangle 5"/>
          <p:cNvSpPr/>
          <p:nvPr/>
        </p:nvSpPr>
        <p:spPr>
          <a:xfrm>
            <a:off x="914873" y="954921"/>
            <a:ext cx="8429744" cy="584775"/>
          </a:xfrm>
          <a:prstGeom prst="rect">
            <a:avLst/>
          </a:prstGeom>
        </p:spPr>
        <p:txBody>
          <a:bodyPr wrap="none">
            <a:spAutoFit/>
          </a:bodyPr>
          <a:lstStyle/>
          <a:p>
            <a:r>
              <a:rPr lang="en-US" sz="3200" b="1" dirty="0">
                <a:solidFill>
                  <a:schemeClr val="bg1"/>
                </a:solidFill>
              </a:rPr>
              <a:t>3. Digital Transformation / Future Developments</a:t>
            </a:r>
            <a:endParaRPr lang="en-GB" sz="3200" b="1" dirty="0">
              <a:solidFill>
                <a:schemeClr val="bg1"/>
              </a:solidFill>
            </a:endParaRPr>
          </a:p>
        </p:txBody>
      </p:sp>
      <p:sp>
        <p:nvSpPr>
          <p:cNvPr id="7" name="Rectangle 6"/>
          <p:cNvSpPr/>
          <p:nvPr/>
        </p:nvSpPr>
        <p:spPr>
          <a:xfrm>
            <a:off x="914872" y="2136339"/>
            <a:ext cx="9133695" cy="2308324"/>
          </a:xfrm>
          <a:prstGeom prst="rect">
            <a:avLst/>
          </a:prstGeom>
        </p:spPr>
        <p:txBody>
          <a:bodyPr wrap="square">
            <a:spAutoFit/>
          </a:bodyPr>
          <a:lstStyle/>
          <a:p>
            <a:r>
              <a:rPr lang="en-US" dirty="0">
                <a:solidFill>
                  <a:schemeClr val="bg1"/>
                </a:solidFill>
              </a:rPr>
              <a:t>Innovation related to digital transformation, and particularly e-Government, is particularly important to support the currently slow pace of public sector reform in Cyprus, generating multiple benefit including: </a:t>
            </a:r>
          </a:p>
          <a:p>
            <a:endParaRPr lang="en-US" dirty="0">
              <a:solidFill>
                <a:schemeClr val="bg1"/>
              </a:solidFill>
            </a:endParaRPr>
          </a:p>
          <a:p>
            <a:pPr marL="285750" indent="-285750">
              <a:buFontTx/>
              <a:buChar char="-"/>
            </a:pPr>
            <a:r>
              <a:rPr lang="en-US" dirty="0">
                <a:solidFill>
                  <a:schemeClr val="bg1"/>
                </a:solidFill>
              </a:rPr>
              <a:t>reduced bureaucracy and enhanced transparency, </a:t>
            </a:r>
          </a:p>
          <a:p>
            <a:pPr marL="285750" indent="-285750">
              <a:buFontTx/>
              <a:buChar char="-"/>
            </a:pPr>
            <a:r>
              <a:rPr lang="en-US" dirty="0">
                <a:solidFill>
                  <a:schemeClr val="bg1"/>
                </a:solidFill>
              </a:rPr>
              <a:t>improved quality and efficiency of service to citizens and businesses</a:t>
            </a:r>
          </a:p>
          <a:p>
            <a:pPr marL="285750" indent="-285750">
              <a:buFontTx/>
              <a:buChar char="-"/>
            </a:pPr>
            <a:r>
              <a:rPr lang="en-US" dirty="0">
                <a:solidFill>
                  <a:schemeClr val="bg1"/>
                </a:solidFill>
              </a:rPr>
              <a:t>improved citizens’ satisfaction and enhanced credibility for the public service, </a:t>
            </a:r>
          </a:p>
          <a:p>
            <a:pPr marL="285750" indent="-285750">
              <a:buFontTx/>
              <a:buChar char="-"/>
            </a:pPr>
            <a:r>
              <a:rPr lang="en-US" dirty="0">
                <a:solidFill>
                  <a:schemeClr val="bg1"/>
                </a:solidFill>
              </a:rPr>
              <a:t>reduced operational cost through increasing productivity and saving resources and time</a:t>
            </a:r>
            <a:endParaRPr lang="en-GB" dirty="0">
              <a:solidFill>
                <a:schemeClr val="bg1"/>
              </a:solidFill>
            </a:endParaRPr>
          </a:p>
        </p:txBody>
      </p:sp>
    </p:spTree>
    <p:extLst>
      <p:ext uri="{BB962C8B-B14F-4D97-AF65-F5344CB8AC3E}">
        <p14:creationId xmlns:p14="http://schemas.microsoft.com/office/powerpoint/2010/main" val="956268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stretch>
            <a:fillRect/>
          </a:stretch>
        </p:blipFill>
        <p:spPr>
          <a:xfrm>
            <a:off x="0" y="0"/>
            <a:ext cx="12192000" cy="6858000"/>
          </a:xfrm>
          <a:prstGeom prst="rect">
            <a:avLst/>
          </a:prstGeom>
        </p:spPr>
      </p:pic>
      <p:sp>
        <p:nvSpPr>
          <p:cNvPr id="4" name="Slide Number Placeholder 3"/>
          <p:cNvSpPr>
            <a:spLocks noGrp="1"/>
          </p:cNvSpPr>
          <p:nvPr>
            <p:ph type="sldNum" sz="quarter" idx="12"/>
          </p:nvPr>
        </p:nvSpPr>
        <p:spPr/>
        <p:txBody>
          <a:bodyPr/>
          <a:lstStyle/>
          <a:p>
            <a:fld id="{186AF604-6CBA-6F4A-A6F6-26E48A4D0EE4}" type="slidenum">
              <a:rPr lang="en-US" smtClean="0"/>
              <a:t>8</a:t>
            </a:fld>
            <a:endParaRPr lang="en-US"/>
          </a:p>
        </p:txBody>
      </p:sp>
      <p:pic>
        <p:nvPicPr>
          <p:cNvPr id="12" name="Picture 11"/>
          <p:cNvPicPr>
            <a:picLocks noChangeAspect="1"/>
          </p:cNvPicPr>
          <p:nvPr/>
        </p:nvPicPr>
        <p:blipFill>
          <a:blip r:embed="rId3">
            <a:extLst>
              <a:ext uri="{BEBA8EAE-BF5A-486C-A8C5-ECC9F3942E4B}">
                <a14:imgProps xmlns:a14="http://schemas.microsoft.com/office/drawing/2010/main">
                  <a14:imgLayer r:embed="rId4">
                    <a14:imgEffect>
                      <a14:brightnessContrast bright="25000" contrast="-78000"/>
                    </a14:imgEffect>
                  </a14:imgLayer>
                </a14:imgProps>
              </a:ext>
              <a:ext uri="{28A0092B-C50C-407E-A947-70E740481C1C}">
                <a14:useLocalDpi xmlns:a14="http://schemas.microsoft.com/office/drawing/2010/main" val="0"/>
              </a:ext>
            </a:extLst>
          </a:blip>
          <a:stretch>
            <a:fillRect/>
          </a:stretch>
        </p:blipFill>
        <p:spPr>
          <a:xfrm>
            <a:off x="0" y="654081"/>
            <a:ext cx="5557520" cy="5557520"/>
          </a:xfrm>
          <a:prstGeom prst="rect">
            <a:avLst/>
          </a:prstGeom>
        </p:spPr>
      </p:pic>
      <p:sp>
        <p:nvSpPr>
          <p:cNvPr id="6" name="Rectangle 5"/>
          <p:cNvSpPr/>
          <p:nvPr/>
        </p:nvSpPr>
        <p:spPr>
          <a:xfrm>
            <a:off x="688257" y="2066588"/>
            <a:ext cx="8986685" cy="3416320"/>
          </a:xfrm>
          <a:prstGeom prst="rect">
            <a:avLst/>
          </a:prstGeom>
        </p:spPr>
        <p:txBody>
          <a:bodyPr wrap="square">
            <a:spAutoFit/>
          </a:bodyPr>
          <a:lstStyle/>
          <a:p>
            <a:r>
              <a:rPr lang="en-US" dirty="0">
                <a:solidFill>
                  <a:schemeClr val="bg1"/>
                </a:solidFill>
              </a:rPr>
              <a:t>Current initiatives undertaken under separate frameworks, associated and interlocked with the national R&amp;I strategy and ecosystem include the following: </a:t>
            </a:r>
          </a:p>
          <a:p>
            <a:endParaRPr lang="en-US" dirty="0">
              <a:solidFill>
                <a:schemeClr val="bg1"/>
              </a:solidFill>
            </a:endParaRP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Adoption of strategies such as the National Digital Strategy and the E-Government Strategy.</a:t>
            </a:r>
          </a:p>
          <a:p>
            <a:pPr marL="285750" indent="-285750">
              <a:buFont typeface="Arial" panose="020B0604020202020204" pitchFamily="34" charset="0"/>
              <a:buChar char="•"/>
            </a:pPr>
            <a:r>
              <a:rPr lang="en-US" dirty="0">
                <a:solidFill>
                  <a:schemeClr val="bg1"/>
                </a:solidFill>
              </a:rPr>
              <a:t>Focus on leading technologies, such as Artificial Intelligence (AI), Distributed Ledger Technologies (DLT), Big Data and Internet of Things (</a:t>
            </a:r>
            <a:r>
              <a:rPr lang="en-US" dirty="0" err="1">
                <a:solidFill>
                  <a:schemeClr val="bg1"/>
                </a:solidFill>
              </a:rPr>
              <a:t>IoT</a:t>
            </a:r>
            <a:r>
              <a:rPr lang="en-US" dirty="0">
                <a:solidFill>
                  <a:schemeClr val="bg1"/>
                </a:solidFill>
              </a:rPr>
              <a:t>).</a:t>
            </a:r>
          </a:p>
          <a:p>
            <a:pPr marL="285750" indent="-285750">
              <a:buFont typeface="Arial" panose="020B0604020202020204" pitchFamily="34" charset="0"/>
              <a:buChar char="•"/>
            </a:pPr>
            <a:r>
              <a:rPr lang="en-US" dirty="0">
                <a:solidFill>
                  <a:schemeClr val="bg1"/>
                </a:solidFill>
              </a:rPr>
              <a:t>Support of infrastructures related to Electronic Communications and Information Technology.</a:t>
            </a:r>
          </a:p>
          <a:p>
            <a:pPr marL="285750" indent="-285750">
              <a:buFont typeface="Arial" panose="020B0604020202020204" pitchFamily="34" charset="0"/>
              <a:buChar char="•"/>
            </a:pPr>
            <a:r>
              <a:rPr lang="en-US" dirty="0">
                <a:solidFill>
                  <a:schemeClr val="bg1"/>
                </a:solidFill>
              </a:rPr>
              <a:t>Development of skills and competencies required to support the fast pace in which technology is adopted in everyday life and the widespread disruption expected to occur in business models and the </a:t>
            </a:r>
            <a:r>
              <a:rPr lang="en-US" dirty="0" err="1">
                <a:solidFill>
                  <a:schemeClr val="bg1"/>
                </a:solidFill>
              </a:rPr>
              <a:t>labour</a:t>
            </a:r>
            <a:r>
              <a:rPr lang="en-US" dirty="0">
                <a:solidFill>
                  <a:schemeClr val="bg1"/>
                </a:solidFill>
              </a:rPr>
              <a:t> market within the next decade.</a:t>
            </a:r>
            <a:endParaRPr lang="en-GB" dirty="0">
              <a:solidFill>
                <a:schemeClr val="bg1"/>
              </a:solidFill>
            </a:endParaRPr>
          </a:p>
        </p:txBody>
      </p:sp>
    </p:spTree>
    <p:extLst>
      <p:ext uri="{BB962C8B-B14F-4D97-AF65-F5344CB8AC3E}">
        <p14:creationId xmlns:p14="http://schemas.microsoft.com/office/powerpoint/2010/main" val="201330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stretch>
            <a:fillRect/>
          </a:stretch>
        </p:blipFill>
        <p:spPr>
          <a:xfrm>
            <a:off x="0" y="0"/>
            <a:ext cx="12192000" cy="6858000"/>
          </a:xfrm>
          <a:prstGeom prst="rect">
            <a:avLst/>
          </a:prstGeom>
        </p:spPr>
      </p:pic>
      <p:sp>
        <p:nvSpPr>
          <p:cNvPr id="3" name="Content Placeholder 2"/>
          <p:cNvSpPr>
            <a:spLocks noGrp="1"/>
          </p:cNvSpPr>
          <p:nvPr>
            <p:ph idx="1"/>
          </p:nvPr>
        </p:nvSpPr>
        <p:spPr>
          <a:xfrm>
            <a:off x="958645" y="1852960"/>
            <a:ext cx="10073148" cy="4085724"/>
          </a:xfrm>
        </p:spPr>
        <p:txBody>
          <a:bodyPr>
            <a:normAutofit/>
          </a:bodyPr>
          <a:lstStyle/>
          <a:p>
            <a:pPr marL="0" indent="0">
              <a:buNone/>
            </a:pPr>
            <a:r>
              <a:rPr lang="en-US" sz="2000" dirty="0">
                <a:solidFill>
                  <a:schemeClr val="bg1"/>
                </a:solidFill>
              </a:rPr>
              <a:t>The “AI National Strategy" project proposes actions for the Utilization and Development of AI in Cyprus, and is based on Action 1.4: Initiative Action, in the four main pillars of the European Commission's (EU) coordinated plan, "A European approach to Artificial Intelligence".</a:t>
            </a:r>
          </a:p>
          <a:p>
            <a:pPr marL="0" indent="0">
              <a:buNone/>
            </a:pPr>
            <a:endParaRPr lang="en-US" sz="2000" dirty="0">
              <a:solidFill>
                <a:schemeClr val="bg1"/>
              </a:solidFill>
            </a:endParaRPr>
          </a:p>
          <a:p>
            <a:pPr marL="0" indent="0">
              <a:buNone/>
            </a:pPr>
            <a:r>
              <a:rPr lang="en-US" sz="2000" b="1" dirty="0">
                <a:solidFill>
                  <a:schemeClr val="bg1"/>
                </a:solidFill>
              </a:rPr>
              <a:t>Action 1.4: </a:t>
            </a:r>
            <a:r>
              <a:rPr lang="en-US" sz="2000" dirty="0">
                <a:solidFill>
                  <a:schemeClr val="bg1"/>
                </a:solidFill>
              </a:rPr>
              <a:t>Initiative Action - This action has an important role in updating and implementing the “AI National Strategy", as it ensures the cooperation of the UN with a team of AI experts, which under the coordination of the UN, will be responsible for the implementation of the plan, while accounting and informing the Minister. The UN Group of Experts, will set targets, schedules, key performance indicators, stakeholders and manage the financial resources required while submitting communications recommendations policy. In addition, it is proposed to set up individual working groups, with representatives of companies, research institutes and others interested in AI issues.</a:t>
            </a:r>
          </a:p>
        </p:txBody>
      </p:sp>
      <p:sp>
        <p:nvSpPr>
          <p:cNvPr id="4" name="Slide Number Placeholder 3"/>
          <p:cNvSpPr>
            <a:spLocks noGrp="1"/>
          </p:cNvSpPr>
          <p:nvPr>
            <p:ph type="sldNum" sz="quarter" idx="12"/>
          </p:nvPr>
        </p:nvSpPr>
        <p:spPr/>
        <p:txBody>
          <a:bodyPr/>
          <a:lstStyle/>
          <a:p>
            <a:fld id="{186AF604-6CBA-6F4A-A6F6-26E48A4D0EE4}" type="slidenum">
              <a:rPr lang="en-US" smtClean="0"/>
              <a:t>9</a:t>
            </a:fld>
            <a:endParaRPr lang="en-US"/>
          </a:p>
        </p:txBody>
      </p:sp>
      <p:sp>
        <p:nvSpPr>
          <p:cNvPr id="6" name="Rectangle 5"/>
          <p:cNvSpPr/>
          <p:nvPr/>
        </p:nvSpPr>
        <p:spPr>
          <a:xfrm>
            <a:off x="883554" y="924144"/>
            <a:ext cx="4307205" cy="584775"/>
          </a:xfrm>
          <a:prstGeom prst="rect">
            <a:avLst/>
          </a:prstGeom>
        </p:spPr>
        <p:txBody>
          <a:bodyPr wrap="none">
            <a:spAutoFit/>
          </a:bodyPr>
          <a:lstStyle/>
          <a:p>
            <a:r>
              <a:rPr lang="en-US" sz="3200" b="1" dirty="0">
                <a:solidFill>
                  <a:schemeClr val="bg1"/>
                </a:solidFill>
              </a:rPr>
              <a:t>3.1 Artificial Intelligence</a:t>
            </a:r>
            <a:endParaRPr lang="en-GB" sz="3200" b="1" dirty="0">
              <a:solidFill>
                <a:schemeClr val="bg1"/>
              </a:solidFill>
            </a:endParaRPr>
          </a:p>
        </p:txBody>
      </p:sp>
    </p:spTree>
    <p:extLst>
      <p:ext uri="{BB962C8B-B14F-4D97-AF65-F5344CB8AC3E}">
        <p14:creationId xmlns:p14="http://schemas.microsoft.com/office/powerpoint/2010/main" val="2885648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1742</Words>
  <Application>Microsoft Office PowerPoint</Application>
  <PresentationFormat>Breitbild</PresentationFormat>
  <Paragraphs>161</Paragraphs>
  <Slides>16</Slides>
  <Notes>0</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16</vt:i4>
      </vt:variant>
    </vt:vector>
  </HeadingPairs>
  <TitlesOfParts>
    <vt:vector size="23" baseType="lpstr">
      <vt:lpstr>SimSun</vt:lpstr>
      <vt:lpstr>Arial</vt:lpstr>
      <vt:lpstr>Calibri</vt:lpstr>
      <vt:lpstr>Calibri Light</vt:lpstr>
      <vt:lpstr>Times New Roman</vt:lpstr>
      <vt:lpstr>Office Theme</vt:lpstr>
      <vt:lpstr>Benutzerdefiniertes Design</vt:lpstr>
      <vt:lpstr>PowerPoint-Präsentation</vt:lpstr>
      <vt:lpstr>PowerPoint-Präsentation</vt:lpstr>
      <vt:lpstr>PowerPoint-Präsentation</vt:lpstr>
      <vt:lpstr>PowerPoint-Präsentation</vt:lpstr>
      <vt:lpstr>PowerPoint-Präsentation</vt:lpstr>
      <vt:lpstr>PowerPoint-Präsentation</vt:lpstr>
      <vt:lpst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jsc</cp:lastModifiedBy>
  <cp:revision>105</cp:revision>
  <dcterms:created xsi:type="dcterms:W3CDTF">2011-01-21T15:00:27Z</dcterms:created>
  <dcterms:modified xsi:type="dcterms:W3CDTF">2021-07-15T10:48:19Z</dcterms:modified>
</cp:coreProperties>
</file>