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5" r:id="rId4"/>
    <p:sldId id="296" r:id="rId5"/>
    <p:sldId id="297" r:id="rId6"/>
    <p:sldId id="299" r:id="rId7"/>
    <p:sldId id="300" r:id="rId8"/>
    <p:sldId id="302" r:id="rId9"/>
    <p:sldId id="305" r:id="rId10"/>
    <p:sldId id="307" r:id="rId11"/>
    <p:sldId id="303" r:id="rId12"/>
    <p:sldId id="308" r:id="rId13"/>
    <p:sldId id="304" r:id="rId14"/>
    <p:sldId id="309" r:id="rId15"/>
    <p:sldId id="306" r:id="rId16"/>
    <p:sldId id="295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22B45-DFC1-4ABF-A912-28F385E8301F}" type="datetimeFigureOut">
              <a:rPr lang="de-DE" smtClean="0"/>
              <a:t>15.07.2021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D5F6E-A259-4E94-903E-888D3015D0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12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F40A-DC24-4CCE-AD73-36EC42EAEEC3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70C8-BBF8-4F38-BF4A-C08D7978C8FC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4748-7E25-461A-9F8D-E9E301B77368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04530-CF1E-465C-86E0-65671F75F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F5A5F-D515-47A0-9045-ABBF5FA4E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7A7F8D-BC2D-48F1-860E-5EE637C8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15.07.2021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2364C1-7075-4AFD-BDC1-1C1983DD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97EC4-8081-48F1-BF0B-82FD9E2C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83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9820D-D1E7-4906-8672-5F5E6E8B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AD9F0-F295-4B96-BDE8-70395C5DE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BF49C7-D03F-46E9-B897-760E1EF5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15.07.2021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E14815-E04B-4894-AFCE-649EF6C65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026879-9B26-46F8-89E8-237F7B4C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847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06317-8F37-4949-88C8-275A455F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7FAB0B-64B6-472D-81FD-E50D88FDF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D39EAC-C25D-47B7-B9F4-1E28BF37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15.07.2021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DEA191-A3CD-4BA9-8EB4-B102B62B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DAB8A5-4C35-405E-85E9-94F39813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65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7FE95-FCED-45DE-A28C-FDDD8193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C496AB-4956-4D53-B2A6-06E5CD68B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FC843B-674F-474F-9FFC-4EE6AE4D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1E9517-5B02-4F09-935C-2703DBD2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15.07.2021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69C0F8-B3A4-4D65-9A51-D1FFE14C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1B4614-905C-4665-B42E-7597904A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876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86A2B-56F8-44D0-8EA8-DECF3FC0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916061-0778-4F37-AC4D-D831376B5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C3A04D-6F4E-4819-B39B-FF58667E7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9EC12E6-20E7-4E1D-9DC1-401B17206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82BC9C-0A50-4326-90B5-262CBBE8D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6B7BEE7-D2E4-48E7-B86A-41F79F813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15.07.2021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6D60ADE-2A19-42F8-8DCE-FF3AB956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6B0F075-0200-4E56-B5E0-3351A148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173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9F2D9-0898-4D2F-AAFA-2A02F443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71B120-CCB8-41B6-8743-FF7E8CA9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15.07.2021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A25546-2A04-4E78-9553-954C877C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1F5436-FB8F-4896-8F03-D10DB219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05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D9149E-28FA-414A-9724-D2A56555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15.07.2021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C861E0-F9EF-4DA8-944F-762CD954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55BDAA-162A-4432-82CB-69B71903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49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BF920-C839-4737-A664-DC61971A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5BF7F0-EDBE-4856-AE99-277E711B9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2AF53-91D1-4121-8B47-28EA431A0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030202-22C2-4856-8B35-9CF74F45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15.07.2021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2563CF-F533-4FBF-B985-3D2B3F76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C48AE8-E5F7-4E53-B972-994F2DB8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20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804C-E066-4D44-A64E-42A27AF002D7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AAA1C-A41E-42C7-B388-7C1E0715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776A8D2-3DD6-4DA3-B725-C661F7FE8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3AD13F-9AAE-487B-94AA-C45168616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907D3F-D00E-427C-A8CB-A31F1D3A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15.07.2021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F3EA34-D8A1-4D99-97F2-F3AC6F83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D48AE7-6491-4229-836E-36B3DD17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397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3EF5C-BAD3-4DDF-A7D1-96892FA2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7BA673-73AA-41F8-A3FB-A8FFF4094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4BF490-ED79-4B98-B3AD-08F29992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15.07.2021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518407-70F0-4710-8AAE-F1F3041A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1E2B23-6153-4D40-8622-8487B83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6AD8E61-BD4A-4653-AFCC-A50D04699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59DD79-9AC7-4763-80D2-38F8E9599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05CE2C-2C1C-4D65-A7A3-EDE60BEB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9D30-0124-4103-AE56-350871A9E6F3}" type="datetimeFigureOut">
              <a:rPr lang="de-DE" smtClean="0"/>
              <a:t>15.07.2021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1A4A0A-1091-488F-B5C1-221EA3BE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B0205-61C2-469D-9AB7-98F7A6EA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78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8AFD-FA09-418D-BDDD-B7927E4BDDD8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7324-B10A-4362-9262-AC97B4971895}" type="datetime1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34FE-29CE-4C5F-B2F5-98F00AFFC1F3}" type="datetime1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E04E-2C5D-430C-B2DB-C62B778FD51B}" type="datetime1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F946-FCBD-4271-BD4B-1F35030CED43}" type="datetime1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74B3-45E8-4751-9B9C-FF10C3BE1612}" type="datetime1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E093-D3A0-4F66-93B2-FDB4C19A894C}" type="datetime1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0AF2-3E75-4CCC-9A52-0A127AC80A78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C690B4F-9B9D-46F3-910B-39B92C112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48B6D6-0AAA-42BD-A65D-3E9CCDD0A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2D6AE5-5E0A-4AB0-A389-6D5961196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D9D30-0124-4103-AE56-350871A9E6F3}" type="datetimeFigureOut">
              <a:rPr lang="de-DE" smtClean="0"/>
              <a:t>15.07.2021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F7491B-126E-4A41-8FBA-CB793B57F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2D0CBC-870A-4329-8673-07F1904E6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75ABF-A8D7-4398-9C4F-5F3F2763E3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31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service/licens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node/87942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node/87943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mrid.gov.cy/dmrid/research.nsf/All/95B7E7F124267A18C2258534003560C1/$file/%CE%95%CE%B8%CE%BD%CE%B9%CE%BA%CE%B7%20%CE%A3%CF%84%CF%81%CE%B1%CF%84%CE%B7%CE%B3%CE%B9%CE%BA%CE%B7%20%CE%B3%CE%B9%CE%B1%20%CF%84%CE%BF%20Blockchain.pdf?OpenElement" TargetMode="External"/><Relationship Id="rId3" Type="http://schemas.openxmlformats.org/officeDocument/2006/relationships/hyperlink" Target="https://ec.europa.eu/information_society/newsroom/image/document/2019-32/country_report_-_cyprus_-_final_2019_0D322D64-DDF7-AC6E-D1E61A12F0FD2A0D_61231.pdf" TargetMode="External"/><Relationship Id="rId7" Type="http://schemas.openxmlformats.org/officeDocument/2006/relationships/hyperlink" Target="http://www.dmrid.gov.cy/dmrid/research.nsf/All/AEA3A781A72928B0C22585340035382E/$file/%CE%95%CE%B8%CE%BD%CE%B9%CE%BA%CE%AE%20%CE%A3%CF%84%CF%81%CE%B1%CF%84%CE%B7%CE%B3%CE%B9%CE%BA%CE%AE%20%CE%A4%CE%9D.pdf?OpenEleme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mrid.gov.cy/dmrid/research.nsf/All/93BD79089C22336BC225853400356CCB/$file/Innovate-Cyprus-CYRI-Strategy-Framework-2019-2023-NBRI-May-2019.pdf?OpenElement" TargetMode="External"/><Relationship Id="rId5" Type="http://schemas.openxmlformats.org/officeDocument/2006/relationships/hyperlink" Target="https://ec.europa.eu/digital-single-market/en/news/digital-economy-and-society-index-desi-2019" TargetMode="External"/><Relationship Id="rId4" Type="http://schemas.openxmlformats.org/officeDocument/2006/relationships/hyperlink" Target="https://ec.europa.eu/digital-single-market/en/scoreboard/cyprus" TargetMode="External"/><Relationship Id="rId9" Type="http://schemas.openxmlformats.org/officeDocument/2006/relationships/hyperlink" Target="https://www.youtube.com/watch?v=v1NApExY6R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givet.eduproject.e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mphasyscentre.com/research/vet-sector/digiv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1NApExY6R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service/licens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service/licens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968119" y="151473"/>
            <a:ext cx="6679193" cy="6462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25145">
              <a:lnSpc>
                <a:spcPct val="100000"/>
              </a:lnSpc>
            </a:pPr>
            <a:r>
              <a:rPr lang="en-US" altLang="zh-CN" sz="2000" b="1" spc="-154" dirty="0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2000" b="1" spc="-104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2000" b="1" spc="-225" dirty="0">
                <a:solidFill>
                  <a:srgbClr val="FEFEFE"/>
                </a:solidFill>
                <a:ea typeface="Times New Roman"/>
              </a:rPr>
              <a:t>VET</a:t>
            </a:r>
          </a:p>
          <a:p>
            <a:pPr marL="0" indent="525145">
              <a:lnSpc>
                <a:spcPct val="100000"/>
              </a:lnSpc>
              <a:spcBef>
                <a:spcPts val="120"/>
              </a:spcBef>
            </a:pPr>
            <a:r>
              <a:rPr lang="en-US" altLang="zh-CN" sz="2000" dirty="0" err="1">
                <a:solidFill>
                  <a:srgbClr val="FEFEFE"/>
                </a:solidFill>
                <a:ea typeface="Times New Roman"/>
              </a:rPr>
              <a:t>Proiect</a:t>
            </a:r>
            <a:r>
              <a:rPr lang="en-US" altLang="zh-CN" sz="20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ea typeface="Times New Roman"/>
              </a:rPr>
              <a:t>Nr:</a:t>
            </a:r>
            <a:r>
              <a:rPr lang="en-US" altLang="zh-CN" sz="2000" spc="-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ea typeface="Times New Roman"/>
              </a:rPr>
              <a:t>2018-1-DE02-KA202-005145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4800" spc="-440" dirty="0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4800" spc="-275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4800" spc="-540" dirty="0">
                <a:solidFill>
                  <a:srgbClr val="FEFEFE"/>
                </a:solidFill>
                <a:ea typeface="Times New Roman"/>
              </a:rPr>
              <a:t>VET</a:t>
            </a:r>
          </a:p>
          <a:p>
            <a:pPr>
              <a:lnSpc>
                <a:spcPts val="1389"/>
              </a:lnSpc>
            </a:pPr>
            <a:endParaRPr lang="en-US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81FEF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PROMOVAREA DIGITIZĂRII ȘI INDUSTRIEI 4.0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solidFill>
                <a:srgbClr val="81FEF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81FEF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ÎN EDUCAȚIA ȘI FORMAREA PROFESIONALĂ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75"/>
              </a:lnSpc>
            </a:pPr>
            <a:endParaRPr lang="en-US" dirty="0"/>
          </a:p>
          <a:p>
            <a:pPr lv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err="1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Modul</a:t>
            </a:r>
            <a:r>
              <a:rPr lang="en-US" altLang="zh-CN" sz="2400" b="1" dirty="0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Training </a:t>
            </a:r>
            <a:r>
              <a:rPr lang="en-US" altLang="zh-CN" sz="2400" b="1" dirty="0" err="1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altLang="zh-CN" sz="2400" b="1" dirty="0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Cursanti</a:t>
            </a: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400" spc="-65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spc="-65" dirty="0" err="1">
                <a:solidFill>
                  <a:schemeClr val="bg1"/>
                </a:solidFill>
              </a:rPr>
              <a:t>Modulul</a:t>
            </a:r>
            <a:r>
              <a:rPr lang="en-US" sz="2400" spc="-65" dirty="0">
                <a:solidFill>
                  <a:schemeClr val="bg1"/>
                </a:solidFill>
              </a:rPr>
              <a:t> C: </a:t>
            </a:r>
            <a:r>
              <a:rPr lang="en-US" sz="2400" dirty="0" err="1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Starea</a:t>
            </a:r>
            <a:r>
              <a:rPr lang="en-US" sz="24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actuala</a:t>
            </a:r>
            <a:r>
              <a:rPr lang="en-US" sz="24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si</a:t>
            </a:r>
            <a:r>
              <a:rPr lang="en-US" sz="24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dezvoltarea</a:t>
            </a:r>
            <a:r>
              <a:rPr lang="en-US" sz="24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viitoare</a:t>
            </a:r>
            <a:r>
              <a:rPr lang="en-US" sz="24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lv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spc="-65" dirty="0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pc="-65" dirty="0" err="1">
                <a:solidFill>
                  <a:schemeClr val="bg1"/>
                </a:solidFill>
                <a:ea typeface="Times New Roman"/>
              </a:rPr>
              <a:t>Emphasys</a:t>
            </a:r>
            <a:r>
              <a:rPr lang="en-US" altLang="zh-CN" spc="-65" dirty="0">
                <a:solidFill>
                  <a:schemeClr val="bg1"/>
                </a:solidFill>
                <a:ea typeface="Times New Roman"/>
              </a:rPr>
              <a:t> Centre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05"/>
              </a:lnSpc>
            </a:pPr>
            <a:endParaRPr lang="en-US" dirty="0"/>
          </a:p>
          <a:p>
            <a:pPr marL="972947" indent="-25908" hangingPunct="0">
              <a:lnSpc>
                <a:spcPct val="95833"/>
              </a:lnSpc>
            </a:pP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European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support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production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this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publication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does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not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constitute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30" dirty="0">
                <a:solidFill>
                  <a:srgbClr val="FEFEFE"/>
                </a:solidFill>
                <a:ea typeface="Times New Roman"/>
              </a:rPr>
              <a:t>an</a:t>
            </a:r>
            <a:r>
              <a:rPr lang="en-US" altLang="zh-CN" sz="1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endorsement</a:t>
            </a:r>
            <a:r>
              <a:rPr lang="en-US" altLang="zh-CN" sz="11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contents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reflects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views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only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authors,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and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Commission</a:t>
            </a:r>
          </a:p>
          <a:p>
            <a:pPr marL="0" indent="834263">
              <a:lnSpc>
                <a:spcPct val="100000"/>
              </a:lnSpc>
            </a:pP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cannot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held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responsible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any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use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may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made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information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contained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therein</a:t>
            </a:r>
            <a:r>
              <a:rPr lang="en-US" altLang="zh-CN" sz="1100" dirty="0">
                <a:solidFill>
                  <a:srgbClr val="FEFEFE"/>
                </a:solidFill>
                <a:latin typeface="Times New Roman"/>
                <a:ea typeface="Times New Roman"/>
              </a:rPr>
              <a:t>.</a:t>
            </a:r>
            <a:endParaRPr lang="en-US" altLang="zh-CN" sz="1200" dirty="0">
              <a:solidFill>
                <a:srgbClr val="FEFEFE"/>
              </a:solidFill>
              <a:latin typeface="Times New Roman"/>
              <a:ea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3554" y="924144"/>
            <a:ext cx="4366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3.1 </a:t>
            </a:r>
            <a:r>
              <a:rPr lang="en-US" sz="3200" b="1" dirty="0" err="1">
                <a:solidFill>
                  <a:schemeClr val="bg1"/>
                </a:solidFill>
              </a:rPr>
              <a:t>Inteligenta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Artificiala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5659" y="1720840"/>
            <a:ext cx="6734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Obiectivele</a:t>
            </a:r>
            <a:r>
              <a:rPr lang="en-GB" dirty="0">
                <a:solidFill>
                  <a:schemeClr val="bg1"/>
                </a:solidFill>
              </a:rPr>
              <a:t> in </a:t>
            </a:r>
            <a:r>
              <a:rPr lang="en-GB" dirty="0" err="1">
                <a:solidFill>
                  <a:schemeClr val="bg1"/>
                </a:solidFill>
              </a:rPr>
              <a:t>Cypru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vizeaza</a:t>
            </a:r>
            <a:r>
              <a:rPr lang="en-GB" dirty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Crearea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programe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pentru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promovarea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dezvoltarea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tehnologiei</a:t>
            </a:r>
            <a:r>
              <a:rPr lang="en-US" dirty="0">
                <a:solidFill>
                  <a:schemeClr val="bg1"/>
                </a:solidFill>
              </a:rPr>
              <a:t> AI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organizațiile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academicieni</a:t>
            </a:r>
            <a:r>
              <a:rPr lang="en-US" dirty="0">
                <a:solidFill>
                  <a:schemeClr val="bg1"/>
                </a:solidFill>
              </a:rPr>
              <a:t>, public, public </a:t>
            </a:r>
            <a:r>
              <a:rPr lang="en-US" dirty="0" err="1">
                <a:solidFill>
                  <a:schemeClr val="bg1"/>
                </a:solidFill>
              </a:rPr>
              <a:t>larg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administrații</a:t>
            </a:r>
            <a:r>
              <a:rPr lang="en-US" dirty="0">
                <a:solidFill>
                  <a:schemeClr val="bg1"/>
                </a:solidFill>
              </a:rPr>
              <a:t> locale, private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întreprinderi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Îmbogățirea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interoperabilitatea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datelor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disponibile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Cipru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Modernizarea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sistemului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învățământ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Extinderea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abilităților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experților</a:t>
            </a:r>
            <a:r>
              <a:rPr lang="en-US" dirty="0">
                <a:solidFill>
                  <a:schemeClr val="bg1"/>
                </a:solidFill>
              </a:rPr>
              <a:t> AI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resurselor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umane</a:t>
            </a:r>
            <a:r>
              <a:rPr lang="en-US" dirty="0">
                <a:solidFill>
                  <a:schemeClr val="bg1"/>
                </a:solidFill>
              </a:rPr>
              <a:t> ale </a:t>
            </a:r>
            <a:r>
              <a:rPr lang="en-US" dirty="0" err="1">
                <a:solidFill>
                  <a:schemeClr val="bg1"/>
                </a:solidFill>
              </a:rPr>
              <a:t>organizațiilor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companiilor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Dezvoltarea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unei</a:t>
            </a:r>
            <a:r>
              <a:rPr lang="en-US" dirty="0">
                <a:solidFill>
                  <a:schemeClr val="bg1"/>
                </a:solidFill>
              </a:rPr>
              <a:t> AI morale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fiabile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Construirea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cooperării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internaționale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participarea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Ciprului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inițiativele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programele</a:t>
            </a:r>
            <a:r>
              <a:rPr lang="en-US" dirty="0">
                <a:solidFill>
                  <a:schemeClr val="bg1"/>
                </a:solidFill>
              </a:rPr>
              <a:t> UE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din </a:t>
            </a:r>
            <a:r>
              <a:rPr lang="en-US" dirty="0" err="1">
                <a:solidFill>
                  <a:schemeClr val="bg1"/>
                </a:solidFill>
              </a:rPr>
              <a:t>alte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țări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E78CA3-8EEB-418C-A115-8EE16BFC0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D65D908-652D-440F-B0EC-5502D50D3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178" y="2400406"/>
            <a:ext cx="3436095" cy="238913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974C3BA-E242-45C5-9A63-3C526EDEEDEE}"/>
              </a:ext>
            </a:extLst>
          </p:cNvPr>
          <p:cNvSpPr/>
          <p:nvPr/>
        </p:nvSpPr>
        <p:spPr>
          <a:xfrm>
            <a:off x="7763070" y="5853426"/>
            <a:ext cx="378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10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License</a:t>
            </a:r>
            <a:r>
              <a:rPr lang="en-US" sz="1000" dirty="0">
                <a:solidFill>
                  <a:schemeClr val="bg1"/>
                </a:solidFill>
              </a:rPr>
              <a:t> Free for commercial use // No attribution required </a:t>
            </a:r>
            <a:r>
              <a:rPr lang="de-DE" sz="1000" dirty="0">
                <a:solidFill>
                  <a:schemeClr val="bg1"/>
                </a:solidFill>
              </a:rPr>
              <a:t> // https://pixabay.com/photos/earth-internet-globalisation-2254769/</a:t>
            </a:r>
          </a:p>
        </p:txBody>
      </p:sp>
    </p:spTree>
    <p:extLst>
      <p:ext uri="{BB962C8B-B14F-4D97-AF65-F5344CB8AC3E}">
        <p14:creationId xmlns:p14="http://schemas.microsoft.com/office/powerpoint/2010/main" val="413714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8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2714839"/>
            <a:ext cx="8229600" cy="25435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11</a:t>
            </a:fld>
            <a:endParaRPr lang="en-US"/>
          </a:p>
        </p:txBody>
      </p:sp>
      <p:sp>
        <p:nvSpPr>
          <p:cNvPr id="6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TEMA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4837" y="1268289"/>
            <a:ext cx="643701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Tema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2400" i="1" dirty="0" err="1">
                <a:solidFill>
                  <a:schemeClr val="bg1"/>
                </a:solidFill>
              </a:rPr>
              <a:t>Urmați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linkul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și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trageți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cuvintele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potrivite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în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casete</a:t>
            </a:r>
            <a:endParaRPr lang="en-GB" sz="20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3760" y="4889016"/>
            <a:ext cx="3004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https://h5p.org/node/879425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056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4705" y="1212071"/>
            <a:ext cx="4577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3.2 </a:t>
            </a:r>
            <a:r>
              <a:rPr lang="en-US" sz="3200" b="1" dirty="0" err="1">
                <a:solidFill>
                  <a:schemeClr val="bg1"/>
                </a:solidFill>
              </a:rPr>
              <a:t>Tehnologia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Blockchain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1" y="2353290"/>
            <a:ext cx="113415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Cipru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si</a:t>
            </a:r>
            <a:r>
              <a:rPr lang="en-GB" dirty="0">
                <a:solidFill>
                  <a:schemeClr val="bg1"/>
                </a:solidFill>
              </a:rPr>
              <a:t>-a </a:t>
            </a:r>
            <a:r>
              <a:rPr lang="en-GB" dirty="0" err="1">
                <a:solidFill>
                  <a:schemeClr val="bg1"/>
                </a:solidFill>
              </a:rPr>
              <a:t>câștigat</a:t>
            </a:r>
            <a:r>
              <a:rPr lang="en-GB" dirty="0">
                <a:solidFill>
                  <a:schemeClr val="bg1"/>
                </a:solidFill>
              </a:rPr>
              <a:t> o </a:t>
            </a:r>
            <a:r>
              <a:rPr lang="en-GB" dirty="0" err="1">
                <a:solidFill>
                  <a:schemeClr val="bg1"/>
                </a:solidFill>
              </a:rPr>
              <a:t>reputație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binemeritată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țară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pentru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furnizarea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servicii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financiare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calitate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Acest</a:t>
            </a:r>
            <a:r>
              <a:rPr lang="en-GB" dirty="0">
                <a:solidFill>
                  <a:schemeClr val="bg1"/>
                </a:solidFill>
              </a:rPr>
              <a:t> sector </a:t>
            </a:r>
            <a:r>
              <a:rPr lang="en-GB" dirty="0" err="1">
                <a:solidFill>
                  <a:schemeClr val="bg1"/>
                </a:solidFill>
              </a:rPr>
              <a:t>suferă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în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prezent</a:t>
            </a:r>
            <a:r>
              <a:rPr lang="en-GB" dirty="0">
                <a:solidFill>
                  <a:schemeClr val="bg1"/>
                </a:solidFill>
              </a:rPr>
              <a:t> o </a:t>
            </a:r>
            <a:r>
              <a:rPr lang="en-GB" dirty="0" err="1">
                <a:solidFill>
                  <a:schemeClr val="bg1"/>
                </a:solidFill>
              </a:rPr>
              <a:t>transformare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rapidă</a:t>
            </a:r>
            <a:r>
              <a:rPr lang="en-GB" dirty="0">
                <a:solidFill>
                  <a:schemeClr val="bg1"/>
                </a:solidFill>
              </a:rPr>
              <a:t> cu </a:t>
            </a:r>
            <a:r>
              <a:rPr lang="en-GB" dirty="0" err="1">
                <a:solidFill>
                  <a:schemeClr val="bg1"/>
                </a:solidFill>
              </a:rPr>
              <a:t>multe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consecințe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termen</a:t>
            </a:r>
            <a:r>
              <a:rPr lang="en-GB" dirty="0">
                <a:solidFill>
                  <a:schemeClr val="bg1"/>
                </a:solidFill>
              </a:rPr>
              <a:t> lung, </a:t>
            </a:r>
            <a:r>
              <a:rPr lang="en-GB" dirty="0" err="1">
                <a:solidFill>
                  <a:schemeClr val="bg1"/>
                </a:solidFill>
              </a:rPr>
              <a:t>ca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urmare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tehnologiilor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noi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și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emergente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și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tendințelor</a:t>
            </a:r>
            <a:r>
              <a:rPr lang="en-GB" dirty="0">
                <a:solidFill>
                  <a:schemeClr val="bg1"/>
                </a:solidFill>
              </a:rPr>
              <a:t> socio-</a:t>
            </a:r>
            <a:r>
              <a:rPr lang="en-GB" dirty="0" err="1">
                <a:solidFill>
                  <a:schemeClr val="bg1"/>
                </a:solidFill>
              </a:rPr>
              <a:t>economice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Această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transformare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schimbă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fapt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structurile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pieței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și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oferă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oportunități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atât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companiilor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tradiționale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cât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și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celor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noi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pentru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crea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produse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și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servicii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inovatoare</a:t>
            </a:r>
            <a:r>
              <a:rPr lang="en-GB" dirty="0">
                <a:solidFill>
                  <a:schemeClr val="bg1"/>
                </a:solidFill>
              </a:rPr>
              <a:t> care </a:t>
            </a:r>
            <a:r>
              <a:rPr lang="en-GB" dirty="0" err="1">
                <a:solidFill>
                  <a:schemeClr val="bg1"/>
                </a:solidFill>
              </a:rPr>
              <a:t>să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producă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schimbări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în</a:t>
            </a:r>
            <a:r>
              <a:rPr lang="en-GB" dirty="0">
                <a:solidFill>
                  <a:schemeClr val="bg1"/>
                </a:solidFill>
              </a:rPr>
              <a:t> sector.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Noile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tehnologii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reprezintă</a:t>
            </a:r>
            <a:r>
              <a:rPr lang="en-GB" dirty="0">
                <a:solidFill>
                  <a:schemeClr val="bg1"/>
                </a:solidFill>
              </a:rPr>
              <a:t> o </a:t>
            </a:r>
            <a:r>
              <a:rPr lang="en-GB" dirty="0" err="1">
                <a:solidFill>
                  <a:schemeClr val="bg1"/>
                </a:solidFill>
              </a:rPr>
              <a:t>oportunitate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unică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transformare</a:t>
            </a:r>
            <a:r>
              <a:rPr lang="en-GB" dirty="0">
                <a:solidFill>
                  <a:schemeClr val="bg1"/>
                </a:solidFill>
              </a:rPr>
              <a:t> / </a:t>
            </a:r>
            <a:r>
              <a:rPr lang="en-GB" dirty="0" err="1">
                <a:solidFill>
                  <a:schemeClr val="bg1"/>
                </a:solidFill>
              </a:rPr>
              <a:t>reformă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produsului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național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astfel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incât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Cipru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poate</a:t>
            </a:r>
            <a:r>
              <a:rPr lang="en-GB" dirty="0">
                <a:solidFill>
                  <a:schemeClr val="bg1"/>
                </a:solidFill>
              </a:rPr>
              <a:t> fi </a:t>
            </a:r>
            <a:r>
              <a:rPr lang="en-GB" dirty="0" err="1">
                <a:solidFill>
                  <a:schemeClr val="bg1"/>
                </a:solidFill>
              </a:rPr>
              <a:t>unul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dintre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centrele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inovare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și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dezvoltare</a:t>
            </a:r>
            <a:r>
              <a:rPr lang="en-GB" dirty="0">
                <a:solidFill>
                  <a:schemeClr val="bg1"/>
                </a:solidFill>
              </a:rPr>
              <a:t> din </a:t>
            </a:r>
            <a:r>
              <a:rPr lang="en-GB" dirty="0" err="1">
                <a:solidFill>
                  <a:schemeClr val="bg1"/>
                </a:solidFill>
              </a:rPr>
              <a:t>lume</a:t>
            </a:r>
            <a:r>
              <a:rPr lang="en-GB" dirty="0">
                <a:solidFill>
                  <a:schemeClr val="bg1"/>
                </a:solidFill>
              </a:rPr>
              <a:t> cu o </a:t>
            </a:r>
            <a:r>
              <a:rPr lang="en-GB" dirty="0" err="1">
                <a:solidFill>
                  <a:schemeClr val="bg1"/>
                </a:solidFill>
              </a:rPr>
              <a:t>infrastructură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tehnologică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puternică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și</a:t>
            </a:r>
            <a:r>
              <a:rPr lang="en-GB" dirty="0">
                <a:solidFill>
                  <a:schemeClr val="bg1"/>
                </a:solidFill>
              </a:rPr>
              <a:t> un </a:t>
            </a:r>
            <a:r>
              <a:rPr lang="en-GB" dirty="0" err="1">
                <a:solidFill>
                  <a:schemeClr val="bg1"/>
                </a:solidFill>
              </a:rPr>
              <a:t>cadru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reglementare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inovator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8313BE-FC08-4591-BA9F-0FB82A5BD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84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8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52960"/>
            <a:ext cx="8229600" cy="23317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13</a:t>
            </a:fld>
            <a:endParaRPr lang="en-US"/>
          </a:p>
        </p:txBody>
      </p:sp>
      <p:sp>
        <p:nvSpPr>
          <p:cNvPr id="6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TEMA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4836" y="1268289"/>
            <a:ext cx="643701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Tema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2400" i="1" dirty="0" err="1">
                <a:solidFill>
                  <a:schemeClr val="bg1"/>
                </a:solidFill>
              </a:rPr>
              <a:t>Urmați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linkul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și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trageți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cuvintele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potrivite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în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casete</a:t>
            </a:r>
            <a:endParaRPr lang="en-GB" sz="2000" i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439" y="4915348"/>
            <a:ext cx="3004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https://h5p.org/node/879436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7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4705" y="1212071"/>
            <a:ext cx="211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4. </a:t>
            </a:r>
            <a:r>
              <a:rPr lang="en-US" sz="3200" b="1" dirty="0" err="1">
                <a:solidFill>
                  <a:schemeClr val="bg1"/>
                </a:solidFill>
              </a:rPr>
              <a:t>Concluzii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4705" y="1901006"/>
            <a:ext cx="104708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Deși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Cipru</a:t>
            </a:r>
            <a:r>
              <a:rPr lang="en-GB" dirty="0">
                <a:solidFill>
                  <a:schemeClr val="bg1"/>
                </a:solidFill>
              </a:rPr>
              <a:t> a </a:t>
            </a:r>
            <a:r>
              <a:rPr lang="en-GB" dirty="0" err="1">
                <a:solidFill>
                  <a:schemeClr val="bg1"/>
                </a:solidFill>
              </a:rPr>
              <a:t>suferit</a:t>
            </a:r>
            <a:r>
              <a:rPr lang="en-GB" dirty="0">
                <a:solidFill>
                  <a:schemeClr val="bg1"/>
                </a:solidFill>
              </a:rPr>
              <a:t> un mare </a:t>
            </a:r>
            <a:r>
              <a:rPr lang="en-GB" dirty="0" err="1">
                <a:solidFill>
                  <a:schemeClr val="bg1"/>
                </a:solidFill>
              </a:rPr>
              <a:t>esec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în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timpul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crizei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economice</a:t>
            </a:r>
            <a:r>
              <a:rPr lang="en-GB" dirty="0">
                <a:solidFill>
                  <a:schemeClr val="bg1"/>
                </a:solidFill>
              </a:rPr>
              <a:t> din 2013, se pare </a:t>
            </a:r>
            <a:r>
              <a:rPr lang="en-GB" dirty="0" err="1">
                <a:solidFill>
                  <a:schemeClr val="bg1"/>
                </a:solidFill>
              </a:rPr>
              <a:t>că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există</a:t>
            </a:r>
            <a:r>
              <a:rPr lang="en-GB" dirty="0">
                <a:solidFill>
                  <a:schemeClr val="bg1"/>
                </a:solidFill>
              </a:rPr>
              <a:t> o </a:t>
            </a:r>
            <a:r>
              <a:rPr lang="en-GB" dirty="0" err="1">
                <a:solidFill>
                  <a:schemeClr val="bg1"/>
                </a:solidFill>
              </a:rPr>
              <a:t>dezvoltare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lentă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dar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constantă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în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ceea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privește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banda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largă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mobilă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conectivitatea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și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contribuțiile</a:t>
            </a:r>
            <a:r>
              <a:rPr lang="en-GB" dirty="0">
                <a:solidFill>
                  <a:schemeClr val="bg1"/>
                </a:solidFill>
              </a:rPr>
              <a:t> la </a:t>
            </a:r>
            <a:r>
              <a:rPr lang="en-GB" dirty="0" err="1">
                <a:solidFill>
                  <a:schemeClr val="bg1"/>
                </a:solidFill>
              </a:rPr>
              <a:t>educație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Planurile</a:t>
            </a:r>
            <a:r>
              <a:rPr lang="en-US" dirty="0">
                <a:solidFill>
                  <a:schemeClr val="bg1"/>
                </a:solidFill>
              </a:rPr>
              <a:t> sale de </a:t>
            </a:r>
            <a:r>
              <a:rPr lang="en-US" dirty="0" err="1">
                <a:solidFill>
                  <a:schemeClr val="bg1"/>
                </a:solidFill>
              </a:rPr>
              <a:t>viitor</a:t>
            </a:r>
            <a:r>
              <a:rPr lang="en-US" dirty="0">
                <a:solidFill>
                  <a:schemeClr val="bg1"/>
                </a:solidFill>
              </a:rPr>
              <a:t> care </a:t>
            </a:r>
            <a:r>
              <a:rPr lang="en-US" dirty="0" err="1">
                <a:solidFill>
                  <a:schemeClr val="bg1"/>
                </a:solidFill>
              </a:rPr>
              <a:t>urmează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să</a:t>
            </a:r>
            <a:r>
              <a:rPr lang="en-US" dirty="0">
                <a:solidFill>
                  <a:schemeClr val="bg1"/>
                </a:solidFill>
              </a:rPr>
              <a:t> fie </a:t>
            </a:r>
            <a:r>
              <a:rPr lang="en-US" dirty="0" err="1">
                <a:solidFill>
                  <a:schemeClr val="bg1"/>
                </a:solidFill>
              </a:rPr>
              <a:t>puse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aplicare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includ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Inteligența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Artificială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tehnologiile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blockchain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țară</a:t>
            </a:r>
            <a:r>
              <a:rPr lang="en-US" dirty="0">
                <a:solidFill>
                  <a:schemeClr val="bg1"/>
                </a:solidFill>
              </a:rPr>
              <a:t> care </a:t>
            </a:r>
            <a:r>
              <a:rPr lang="en-US" dirty="0" err="1">
                <a:solidFill>
                  <a:schemeClr val="bg1"/>
                </a:solidFill>
              </a:rPr>
              <a:t>oferă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servicii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financiare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calitate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C77AAD-36D4-45A3-9261-22646B197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454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242247" y="1086837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dirty="0" err="1">
                <a:solidFill>
                  <a:srgbClr val="FEFEFE"/>
                </a:solidFill>
                <a:ea typeface="Times New Roman"/>
              </a:rPr>
              <a:t>Referinte</a:t>
            </a:r>
            <a:endParaRPr lang="en-US" altLang="zh-CN" sz="360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6" name="TextBox 46"/>
          <p:cNvSpPr txBox="1"/>
          <p:nvPr/>
        </p:nvSpPr>
        <p:spPr>
          <a:xfrm>
            <a:off x="1242247" y="1755832"/>
            <a:ext cx="9494078" cy="496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b="1" spc="-15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15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D2BEFEC-2D70-4C1E-81C3-D051583B7851}"/>
              </a:ext>
            </a:extLst>
          </p:cNvPr>
          <p:cNvSpPr/>
          <p:nvPr/>
        </p:nvSpPr>
        <p:spPr>
          <a:xfrm>
            <a:off x="770048" y="1878882"/>
            <a:ext cx="104384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Monitoring progress in national initiatives on </a:t>
            </a:r>
            <a:r>
              <a:rPr lang="en-US" sz="1400" dirty="0" err="1">
                <a:solidFill>
                  <a:schemeClr val="bg1"/>
                </a:solidFill>
              </a:rPr>
              <a:t>digitising</a:t>
            </a:r>
            <a:r>
              <a:rPr lang="en-US" sz="1400" dirty="0">
                <a:solidFill>
                  <a:schemeClr val="bg1"/>
                </a:solidFill>
              </a:rPr>
              <a:t> industry  for Cyprus, By VVA Economics and Policy &amp; WIK  Consult, July 2019 - </a:t>
            </a:r>
            <a:r>
              <a:rPr lang="en-GB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https://ec.europa.eu/information_society/newsroom/image/document/2019-32/country_report_-_cyprus_-_final_2019_0D322D64-DDF7-AC6E-D1E61A12F0FD2A0D_61231.pdf</a:t>
            </a: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Shaping Europe’s digital future, Cyprus - </a:t>
            </a:r>
            <a:r>
              <a:rPr lang="en-GB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https://ec.europa.eu/digital-single-market/en/scoreboard/cyprus</a:t>
            </a: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Digital Economy and Society Index (DESI) 2019 Country Report Cyprus - </a:t>
            </a:r>
            <a:r>
              <a:rPr lang="en-GB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https://ec.europa.eu/digital-single-market/en/news/digital-economy-and-society-index-desi-2019</a:t>
            </a: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CYPRUS research &amp; Innovation STRATEGY FRAMEWORK </a:t>
            </a:r>
            <a:r>
              <a:rPr lang="en-GB" sz="1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http://www.dmrid.gov.cy/dmrid/research.nsf/All/93BD79089C22336BC225853400356CCB/$file/Innovate-Cyprus-CYRI-Strategy-Framework-2019-2023-NBRI-May-2019.pdf?OpenElement</a:t>
            </a: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National Strategy for AI </a:t>
            </a:r>
            <a:r>
              <a:rPr lang="en-GB" sz="1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http://www.dmrid.gov.cy/dmrid/research.nsf/All/AEA3A781A72928B0C22585340035382E/$file/%CE%95%CE%B8%CE%BD%CE%B9%CE%BA%CE%AE%20%CE%A3%CF%84%CF%81%CE%B1%CF%84%CE%B7%CE%B3%CE%B9%CE%BA%CE%AE%20%CE%A4%CE%9D.pdf?OpenElement</a:t>
            </a: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bg1"/>
                </a:solidFill>
              </a:rPr>
              <a:t>Blockchain</a:t>
            </a:r>
            <a:r>
              <a:rPr lang="en-GB" sz="1400" dirty="0">
                <a:solidFill>
                  <a:schemeClr val="bg1"/>
                </a:solidFill>
              </a:rPr>
              <a:t> Technology for Cyprus </a:t>
            </a:r>
            <a:r>
              <a:rPr lang="en-GB" sz="14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http://www.dmrid.gov.cy/dmrid/research.nsf/All/95B7E7F124267A18C2258534003560C1/$file/%CE%95%CE%B8%CE%BD%CE%B9%CE%BA%CE%B7%20%CE%A3%CF%84%CF%81%CE%B1%CF%84%CE%B7%CE%B3%CE%B9%CE%BA%CE%B7%20%CE%B3%CE%B9%CE%B1%20%CF%84%CE%BF%20Blockchain.pdf?OpenElement</a:t>
            </a:r>
            <a:endParaRPr lang="en-GB" sz="1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YouTube: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https://www.youtube.com/watch?v=v1NApExY6Rs</a:t>
            </a: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46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0"/>
            <a:ext cx="12192000" cy="6858000"/>
          </a:xfrm>
          <a:prstGeom prst="rect">
            <a:avLst/>
          </a:prstGeom>
        </p:spPr>
      </p:pic>
      <p:sp>
        <p:nvSpPr>
          <p:cNvPr id="2" name="TextBox 45"/>
          <p:cNvSpPr txBox="1"/>
          <p:nvPr/>
        </p:nvSpPr>
        <p:spPr>
          <a:xfrm>
            <a:off x="1010411" y="1168003"/>
            <a:ext cx="178107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304" dirty="0">
                <a:solidFill>
                  <a:srgbClr val="FEFEFE"/>
                </a:solidFill>
                <a:latin typeface="+mj-lt"/>
                <a:ea typeface="Times New Roman"/>
              </a:rPr>
              <a:t>CONT</a:t>
            </a:r>
            <a:r>
              <a:rPr lang="en-US" altLang="zh-CN" sz="3200" spc="-295" dirty="0">
                <a:solidFill>
                  <a:srgbClr val="FEFEFE"/>
                </a:solidFill>
                <a:latin typeface="+mj-lt"/>
                <a:ea typeface="Times New Roman"/>
              </a:rPr>
              <a:t>ACT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1267" y="3358490"/>
            <a:ext cx="3639559" cy="252120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0" dirty="0">
                <a:solidFill>
                  <a:srgbClr val="FEFEFE"/>
                </a:solidFill>
                <a:ea typeface="Times New Roman"/>
              </a:rPr>
              <a:t>Universität</a:t>
            </a:r>
            <a:r>
              <a:rPr lang="en-US" altLang="zh-CN" sz="1600" b="1" spc="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60" dirty="0">
                <a:solidFill>
                  <a:srgbClr val="FEFEFE"/>
                </a:solidFill>
                <a:ea typeface="Times New Roman"/>
              </a:rPr>
              <a:t>Paderborn</a:t>
            </a:r>
          </a:p>
          <a:p>
            <a:pPr marL="0" hangingPunct="0">
              <a:lnSpc>
                <a:spcPct val="99583"/>
              </a:lnSpc>
            </a:pPr>
            <a:r>
              <a:rPr lang="en-US" altLang="zh-CN" sz="1600" b="1" spc="-30" dirty="0">
                <a:solidFill>
                  <a:srgbClr val="FEFEFE"/>
                </a:solidFill>
                <a:ea typeface="Times New Roman"/>
              </a:rPr>
              <a:t>Department</a:t>
            </a:r>
            <a:r>
              <a:rPr lang="en-US" altLang="zh-CN" sz="1600" b="1" spc="-20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25" dirty="0">
                <a:solidFill>
                  <a:srgbClr val="FEFEFE"/>
                </a:solidFill>
                <a:ea typeface="Times New Roman"/>
              </a:rPr>
              <a:t>Wirtschaftspädagogik</a:t>
            </a:r>
            <a:r>
              <a:rPr lang="en-US" altLang="zh-CN" sz="1600" b="1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55" dirty="0">
                <a:solidFill>
                  <a:srgbClr val="FEFEFE"/>
                </a:solidFill>
                <a:ea typeface="Times New Roman"/>
              </a:rPr>
              <a:t>Lehrstuhl</a:t>
            </a:r>
            <a:r>
              <a:rPr lang="en-US" altLang="zh-CN" sz="1600" b="1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55" dirty="0">
                <a:solidFill>
                  <a:srgbClr val="FEFEFE"/>
                </a:solidFill>
                <a:ea typeface="Times New Roman"/>
              </a:rPr>
              <a:t>Wirtschaftspädagogik</a:t>
            </a:r>
            <a:r>
              <a:rPr lang="en-US" altLang="zh-CN" sz="1600" b="1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55" dirty="0">
                <a:solidFill>
                  <a:srgbClr val="FEFEFE"/>
                </a:solidFill>
                <a:ea typeface="Times New Roman"/>
              </a:rPr>
              <a:t>II</a:t>
            </a:r>
            <a:r>
              <a:rPr lang="en-US" altLang="zh-CN" sz="1600" b="1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80" dirty="0">
                <a:solidFill>
                  <a:srgbClr val="FEFEFE"/>
                </a:solidFill>
                <a:ea typeface="Times New Roman"/>
              </a:rPr>
              <a:t>Warburger</a:t>
            </a:r>
            <a:r>
              <a:rPr lang="en-US" altLang="zh-CN" sz="1600" b="1" spc="-3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60" dirty="0">
                <a:solidFill>
                  <a:srgbClr val="FEFEFE"/>
                </a:solidFill>
                <a:ea typeface="Times New Roman"/>
              </a:rPr>
              <a:t>Str.</a:t>
            </a:r>
            <a:r>
              <a:rPr lang="en-US" altLang="zh-CN" sz="1600" b="1" spc="-4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69" dirty="0">
                <a:solidFill>
                  <a:srgbClr val="FEFEFE"/>
                </a:solidFill>
                <a:ea typeface="Times New Roman"/>
              </a:rPr>
              <a:t>100</a:t>
            </a:r>
          </a:p>
          <a:p>
            <a:pPr marL="0">
              <a:lnSpc>
                <a:spcPct val="100000"/>
              </a:lnSpc>
            </a:pPr>
            <a:r>
              <a:rPr lang="en-US" altLang="zh-CN" sz="1600" b="1" spc="-25" dirty="0">
                <a:solidFill>
                  <a:srgbClr val="FEFEFE"/>
                </a:solidFill>
                <a:ea typeface="Times New Roman"/>
              </a:rPr>
              <a:t>33098</a:t>
            </a:r>
            <a:r>
              <a:rPr lang="en-US" altLang="zh-CN" sz="1600" b="1" spc="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25" dirty="0">
                <a:solidFill>
                  <a:srgbClr val="FEFEFE"/>
                </a:solidFill>
                <a:ea typeface="Times New Roman"/>
              </a:rPr>
              <a:t>Paderborn</a:t>
            </a:r>
          </a:p>
          <a:p>
            <a:pPr>
              <a:lnSpc>
                <a:spcPts val="192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altLang="zh-CN" sz="1600" b="1" dirty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hlinkClick r:id="rId3"/>
              </a:rPr>
              <a:t>http://digivet.eduproject.eu/</a:t>
            </a:r>
            <a:endParaRPr lang="en-US" altLang="zh-CN" sz="1600" b="1" dirty="0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>
              <a:lnSpc>
                <a:spcPct val="100000"/>
              </a:lnSpc>
            </a:pPr>
            <a:r>
              <a:rPr lang="en-US" altLang="zh-CN" sz="1600" b="1" spc="-15" dirty="0">
                <a:solidFill>
                  <a:srgbClr val="FEFEFE"/>
                </a:solidFill>
                <a:ea typeface="Times New Roman"/>
              </a:rPr>
              <a:t>OR</a:t>
            </a:r>
          </a:p>
          <a:p>
            <a:r>
              <a:rPr lang="en-GB" sz="1600" b="1" dirty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hlinkClick r:id="rId4"/>
              </a:rPr>
              <a:t>https://emphasyscentre.com/research/vet-sector/digivet/</a:t>
            </a:r>
            <a:endParaRPr lang="en-US" altLang="zh-CN" sz="1600" b="1" dirty="0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>
              <a:lnSpc>
                <a:spcPct val="100000"/>
              </a:lnSpc>
            </a:pPr>
            <a:endParaRPr lang="en-US" altLang="zh-CN" sz="1600" b="1" spc="-15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897626" y="3439680"/>
            <a:ext cx="3944464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69" dirty="0">
                <a:solidFill>
                  <a:srgbClr val="FEFEFE"/>
                </a:solidFill>
                <a:ea typeface="Times New Roman"/>
              </a:rPr>
              <a:t>Prof.</a:t>
            </a:r>
            <a:r>
              <a:rPr lang="en-US" altLang="zh-CN" sz="1600" b="1" spc="-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80" dirty="0">
                <a:solidFill>
                  <a:srgbClr val="FEFEFE"/>
                </a:solidFill>
                <a:ea typeface="Times New Roman"/>
              </a:rPr>
              <a:t>Dr.</a:t>
            </a:r>
            <a:r>
              <a:rPr lang="en-US" altLang="zh-CN" sz="1600" b="1" spc="-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94" dirty="0">
                <a:solidFill>
                  <a:srgbClr val="FEFEFE"/>
                </a:solidFill>
                <a:ea typeface="Times New Roman"/>
              </a:rPr>
              <a:t>Marc</a:t>
            </a:r>
            <a:r>
              <a:rPr lang="en-US" altLang="zh-CN" sz="1600" b="1" spc="-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80" dirty="0">
                <a:solidFill>
                  <a:srgbClr val="FEFEFE"/>
                </a:solidFill>
                <a:ea typeface="Times New Roman"/>
              </a:rPr>
              <a:t>Beutner</a:t>
            </a:r>
          </a:p>
          <a:p>
            <a:pPr marL="0">
              <a:lnSpc>
                <a:spcPct val="89999"/>
              </a:lnSpc>
              <a:tabLst>
                <a:tab pos="914654" algn="l"/>
              </a:tabLst>
            </a:pPr>
            <a:r>
              <a:rPr lang="en-US" altLang="zh-CN" sz="1600" spc="-139" dirty="0">
                <a:solidFill>
                  <a:srgbClr val="FEFEFE"/>
                </a:solidFill>
                <a:ea typeface="Times New Roman"/>
              </a:rPr>
              <a:t>Tel</a:t>
            </a:r>
            <a:r>
              <a:rPr lang="en-US" altLang="zh-CN" sz="1600" spc="-90" dirty="0">
                <a:solidFill>
                  <a:srgbClr val="FEFEFE"/>
                </a:solidFill>
                <a:ea typeface="Times New Roman"/>
              </a:rPr>
              <a:t>:	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+49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64" dirty="0">
                <a:solidFill>
                  <a:srgbClr val="FEFEFE"/>
                </a:solidFill>
                <a:ea typeface="Times New Roman"/>
              </a:rPr>
              <a:t>(0)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52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51</a:t>
            </a:r>
            <a:r>
              <a:rPr lang="en-US" altLang="zh-CN" sz="16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44" dirty="0">
                <a:solidFill>
                  <a:srgbClr val="FEFEFE"/>
                </a:solidFill>
                <a:ea typeface="Times New Roman"/>
              </a:rPr>
              <a:t>/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60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6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23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67</a:t>
            </a:r>
          </a:p>
          <a:p>
            <a:pPr marL="0">
              <a:lnSpc>
                <a:spcPct val="89999"/>
              </a:lnSpc>
              <a:tabLst>
                <a:tab pos="914654" algn="l"/>
              </a:tabLst>
            </a:pPr>
            <a:r>
              <a:rPr lang="en-US" altLang="zh-CN" sz="1600" spc="-35" dirty="0">
                <a:solidFill>
                  <a:srgbClr val="FEFEFE"/>
                </a:solidFill>
                <a:ea typeface="Times New Roman"/>
              </a:rPr>
              <a:t>Fax:	</a:t>
            </a:r>
            <a:r>
              <a:rPr lang="en-US" altLang="zh-CN" sz="1600" spc="89" dirty="0">
                <a:solidFill>
                  <a:srgbClr val="FEFEFE"/>
                </a:solidFill>
                <a:ea typeface="Times New Roman"/>
              </a:rPr>
              <a:t>+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49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64" dirty="0">
                <a:solidFill>
                  <a:srgbClr val="FEFEFE"/>
                </a:solidFill>
                <a:ea typeface="Times New Roman"/>
              </a:rPr>
              <a:t>(0)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52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51</a:t>
            </a:r>
            <a:r>
              <a:rPr lang="en-US" altLang="zh-CN" sz="16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50" dirty="0">
                <a:solidFill>
                  <a:srgbClr val="FEFEFE"/>
                </a:solidFill>
                <a:ea typeface="Times New Roman"/>
              </a:rPr>
              <a:t>/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60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6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35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63</a:t>
            </a:r>
          </a:p>
          <a:p>
            <a:pPr marL="0">
              <a:lnSpc>
                <a:spcPct val="100000"/>
              </a:lnSpc>
              <a:tabLst>
                <a:tab pos="914654" algn="l"/>
              </a:tabLst>
            </a:pPr>
            <a:r>
              <a:rPr lang="en-US" altLang="zh-CN" sz="1600" spc="-114" dirty="0">
                <a:solidFill>
                  <a:srgbClr val="FEFEFE"/>
                </a:solidFill>
                <a:ea typeface="Times New Roman"/>
              </a:rPr>
              <a:t>E</a:t>
            </a:r>
            <a:r>
              <a:rPr lang="en-US" altLang="zh-CN" sz="1600" spc="-6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-85" dirty="0">
                <a:solidFill>
                  <a:srgbClr val="FEFEFE"/>
                </a:solidFill>
                <a:ea typeface="Times New Roman"/>
              </a:rPr>
              <a:t>Mail:	</a:t>
            </a:r>
            <a:r>
              <a:rPr lang="en-US" altLang="zh-CN" sz="1600" spc="5" dirty="0">
                <a:solidFill>
                  <a:srgbClr val="FEFEFE"/>
                </a:solidFill>
                <a:ea typeface="Times New Roman"/>
              </a:rPr>
              <a:t>marc.beutner@uni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5" dirty="0">
                <a:solidFill>
                  <a:srgbClr val="FEFEFE"/>
                </a:solidFill>
                <a:ea typeface="Times New Roman"/>
              </a:rPr>
              <a:t>paderborn.de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861170" y="5577307"/>
            <a:ext cx="6524584" cy="49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2776" algn="r">
              <a:lnSpc>
                <a:spcPct val="100000"/>
              </a:lnSpc>
            </a:pP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European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support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production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this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publication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does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not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constitute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an</a:t>
            </a:r>
          </a:p>
          <a:p>
            <a:pPr marL="0" indent="138683" algn="r" hangingPunct="0">
              <a:lnSpc>
                <a:spcPct val="95416"/>
              </a:lnSpc>
            </a:pP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endorsement</a:t>
            </a:r>
            <a:r>
              <a:rPr lang="en-US" altLang="zh-CN" sz="11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contents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reflects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views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only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authors,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and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cannot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held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responsible</a:t>
            </a:r>
            <a:r>
              <a:rPr lang="en-US" altLang="zh-CN" sz="11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any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use</a:t>
            </a:r>
            <a:r>
              <a:rPr lang="en-US" altLang="zh-CN" sz="11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may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1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made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information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contained</a:t>
            </a:r>
            <a:r>
              <a:rPr lang="en-US" altLang="zh-CN" sz="11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therein.</a:t>
            </a:r>
          </a:p>
        </p:txBody>
      </p:sp>
      <p:sp>
        <p:nvSpPr>
          <p:cNvPr id="9" name="Foliennummernplatzhalter 7"/>
          <p:cNvSpPr txBox="1">
            <a:spLocks/>
          </p:cNvSpPr>
          <p:nvPr/>
        </p:nvSpPr>
        <p:spPr>
          <a:xfrm>
            <a:off x="10058400" y="58450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pPr/>
              <a:t>16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232916" y="1070929"/>
            <a:ext cx="8913974" cy="1490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 err="1">
                <a:solidFill>
                  <a:srgbClr val="FEFEFE"/>
                </a:solidFill>
                <a:ea typeface="Times New Roman"/>
              </a:rPr>
              <a:t>Cuprins</a:t>
            </a:r>
            <a:r>
              <a:rPr lang="en-US" altLang="zh-CN" sz="3600" dirty="0">
                <a:solidFill>
                  <a:srgbClr val="FEFEFE"/>
                </a:solidFill>
                <a:ea typeface="Times New Roman"/>
              </a:rPr>
              <a:t> </a:t>
            </a:r>
            <a:r>
              <a:rPr lang="en-US" altLang="zh-CN" sz="3600" dirty="0" err="1">
                <a:solidFill>
                  <a:srgbClr val="FEFEFE"/>
                </a:solidFill>
                <a:ea typeface="Times New Roman"/>
              </a:rPr>
              <a:t>Modul</a:t>
            </a:r>
            <a:r>
              <a:rPr lang="en-US" altLang="zh-CN" sz="3600" dirty="0">
                <a:solidFill>
                  <a:srgbClr val="FEFEFE"/>
                </a:solidFill>
                <a:ea typeface="Times New Roman"/>
              </a:rPr>
              <a:t> C: </a:t>
            </a:r>
          </a:p>
          <a:p>
            <a:r>
              <a:rPr lang="en-US" sz="3600" dirty="0" err="1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Starea</a:t>
            </a:r>
            <a:r>
              <a:rPr lang="en-US" sz="36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actuala</a:t>
            </a:r>
            <a:r>
              <a:rPr lang="en-US" sz="36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si</a:t>
            </a:r>
            <a:r>
              <a:rPr lang="en-US" sz="36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dezvoltarea</a:t>
            </a:r>
            <a:r>
              <a:rPr lang="en-US" sz="36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viitoare</a:t>
            </a:r>
            <a:endParaRPr lang="en-US" altLang="zh-CN" sz="3600" spc="-40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6" name="TextBox 46"/>
          <p:cNvSpPr txBox="1"/>
          <p:nvPr/>
        </p:nvSpPr>
        <p:spPr>
          <a:xfrm>
            <a:off x="1232916" y="2815732"/>
            <a:ext cx="9494078" cy="2908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Introducere</a:t>
            </a:r>
            <a:endParaRPr lang="en-US" altLang="zh-CN" b="1" spc="-15" dirty="0">
              <a:solidFill>
                <a:srgbClr val="FEFEFE"/>
              </a:solidFill>
              <a:ea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Stadiul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Digitizarii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in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Cypru</a:t>
            </a:r>
            <a:endParaRPr lang="en-US" altLang="zh-CN" b="1" spc="-15" dirty="0">
              <a:solidFill>
                <a:srgbClr val="FEFEFE"/>
              </a:solidFill>
              <a:ea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Transformare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Digitala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/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Dezvoltare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viitoare</a:t>
            </a:r>
            <a:br>
              <a:rPr lang="en-US" altLang="zh-CN" b="1" spc="-15" dirty="0">
                <a:solidFill>
                  <a:srgbClr val="FEFEFE"/>
                </a:solidFill>
                <a:ea typeface="Times New Roman"/>
              </a:rPr>
            </a:b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3.1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Inteligenta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Artificiala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(AI)</a:t>
            </a:r>
            <a:br>
              <a:rPr lang="en-US" altLang="zh-CN" b="1" spc="-15" dirty="0">
                <a:solidFill>
                  <a:srgbClr val="FEFEFE"/>
                </a:solidFill>
                <a:ea typeface="Times New Roman"/>
              </a:rPr>
            </a:b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3.2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Tehnologia</a:t>
            </a:r>
            <a:r>
              <a:rPr lang="en-US" altLang="zh-CN" b="1" spc="-15" dirty="0">
                <a:solidFill>
                  <a:srgbClr val="FEFEFE"/>
                </a:solidFill>
                <a:ea typeface="Times New Roman"/>
              </a:rPr>
              <a:t> </a:t>
            </a: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Blockchain</a:t>
            </a:r>
            <a:endParaRPr lang="en-US" altLang="zh-CN" b="1" spc="-15" dirty="0">
              <a:solidFill>
                <a:srgbClr val="FEFEFE"/>
              </a:solidFill>
              <a:ea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spc="-15" dirty="0" err="1">
                <a:solidFill>
                  <a:srgbClr val="FEFEFE"/>
                </a:solidFill>
                <a:ea typeface="Times New Roman"/>
              </a:rPr>
              <a:t>Concluzii</a:t>
            </a:r>
            <a:endParaRPr lang="en-US" altLang="zh-CN" b="1" spc="-15" dirty="0">
              <a:solidFill>
                <a:srgbClr val="FEFEFE"/>
              </a:solidFill>
              <a:ea typeface="Times New Roman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GB" altLang="zh-CN" b="1" spc="-15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2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2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5909" y="1600200"/>
            <a:ext cx="10844981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De-a </a:t>
            </a:r>
            <a:r>
              <a:rPr lang="en-US" dirty="0" err="1">
                <a:solidFill>
                  <a:schemeClr val="bg1"/>
                </a:solidFill>
              </a:rPr>
              <a:t>lungul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intregului</a:t>
            </a:r>
            <a:r>
              <a:rPr lang="en-US" dirty="0">
                <a:solidFill>
                  <a:schemeClr val="bg1"/>
                </a:solidFill>
              </a:rPr>
              <a:t> an 2013, </a:t>
            </a:r>
            <a:r>
              <a:rPr lang="en-US" dirty="0" err="1">
                <a:solidFill>
                  <a:schemeClr val="bg1"/>
                </a:solidFill>
              </a:rPr>
              <a:t>Cypru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fost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afectat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criza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financiara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bancara</a:t>
            </a:r>
            <a:r>
              <a:rPr lang="en-US" dirty="0">
                <a:solidFill>
                  <a:schemeClr val="bg1"/>
                </a:solidFill>
              </a:rPr>
              <a:t> din </a:t>
            </a:r>
            <a:r>
              <a:rPr lang="en-US" dirty="0" err="1">
                <a:solidFill>
                  <a:schemeClr val="bg1"/>
                </a:solidFill>
              </a:rPr>
              <a:t>zona</a:t>
            </a:r>
            <a:r>
              <a:rPr lang="en-US" dirty="0">
                <a:solidFill>
                  <a:schemeClr val="bg1"/>
                </a:solidFill>
              </a:rPr>
              <a:t> Euro. </a:t>
            </a:r>
          </a:p>
          <a:p>
            <a:r>
              <a:rPr lang="en-US" dirty="0">
                <a:solidFill>
                  <a:schemeClr val="bg1"/>
                </a:solidFill>
              </a:rPr>
              <a:t>Cu </a:t>
            </a:r>
            <a:r>
              <a:rPr lang="en-US" dirty="0" err="1">
                <a:solidFill>
                  <a:schemeClr val="bg1"/>
                </a:solidFill>
              </a:rPr>
              <a:t>toate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acestea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după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implementarea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programului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reformă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Cipru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ieșit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incepand</a:t>
            </a:r>
            <a:r>
              <a:rPr lang="en-US" dirty="0">
                <a:solidFill>
                  <a:schemeClr val="bg1"/>
                </a:solidFill>
              </a:rPr>
              <a:t> cu </a:t>
            </a:r>
            <a:r>
              <a:rPr lang="en-US" dirty="0" err="1">
                <a:solidFill>
                  <a:schemeClr val="bg1"/>
                </a:solidFill>
              </a:rPr>
              <a:t>martie</a:t>
            </a:r>
            <a:r>
              <a:rPr lang="en-US" dirty="0">
                <a:solidFill>
                  <a:schemeClr val="bg1"/>
                </a:solidFill>
              </a:rPr>
              <a:t> 2016 din </a:t>
            </a:r>
            <a:r>
              <a:rPr lang="en-US" dirty="0" err="1">
                <a:solidFill>
                  <a:schemeClr val="bg1"/>
                </a:solidFill>
              </a:rPr>
              <a:t>programul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salvare</a:t>
            </a:r>
            <a:r>
              <a:rPr lang="en-US" dirty="0">
                <a:solidFill>
                  <a:schemeClr val="bg1"/>
                </a:solidFill>
              </a:rPr>
              <a:t> a UE / FMI.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i="1" dirty="0" err="1">
                <a:solidFill>
                  <a:schemeClr val="bg1"/>
                </a:solidFill>
              </a:rPr>
              <a:t>Clipul</a:t>
            </a:r>
            <a:r>
              <a:rPr lang="en-US" sz="1400" i="1" dirty="0">
                <a:solidFill>
                  <a:schemeClr val="bg1"/>
                </a:solidFill>
              </a:rPr>
              <a:t> video de </a:t>
            </a:r>
            <a:r>
              <a:rPr lang="en-US" sz="1400" i="1" dirty="0" err="1">
                <a:solidFill>
                  <a:schemeClr val="bg1"/>
                </a:solidFill>
              </a:rPr>
              <a:t>mai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josofera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mai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multe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explicatii</a:t>
            </a:r>
            <a:r>
              <a:rPr lang="en-US" sz="1400" i="1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  <a:hlinkClick r:id="rId3"/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  <a:hlinkClick r:id="rId3"/>
              </a:rPr>
              <a:t>h</a:t>
            </a:r>
            <a:r>
              <a:rPr lang="en-GB" sz="1100" dirty="0">
                <a:solidFill>
                  <a:schemeClr val="bg1"/>
                </a:solidFill>
                <a:hlinkClick r:id="rId3"/>
              </a:rPr>
              <a:t>ttps://www.youtube.com/watch?v=v1NApExY6Rs</a:t>
            </a:r>
            <a:endParaRPr lang="en-US" sz="11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Cipru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este</a:t>
            </a:r>
            <a:r>
              <a:rPr lang="en-US" dirty="0">
                <a:solidFill>
                  <a:schemeClr val="bg1"/>
                </a:solidFill>
              </a:rPr>
              <a:t> un </a:t>
            </a:r>
            <a:r>
              <a:rPr lang="en-US" dirty="0" err="1">
                <a:solidFill>
                  <a:schemeClr val="bg1"/>
                </a:solidFill>
              </a:rPr>
              <a:t>inovator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moderat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caracterizat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printr</a:t>
            </a:r>
            <a:r>
              <a:rPr lang="en-US" dirty="0">
                <a:solidFill>
                  <a:schemeClr val="bg1"/>
                </a:solidFill>
              </a:rPr>
              <a:t>-un </a:t>
            </a:r>
            <a:r>
              <a:rPr lang="en-US" dirty="0" err="1">
                <a:solidFill>
                  <a:schemeClr val="bg1"/>
                </a:solidFill>
              </a:rPr>
              <a:t>nivel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mediu-redus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digitizare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</a:rPr>
              <a:t>Acest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lucru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poate</a:t>
            </a:r>
            <a:r>
              <a:rPr lang="en-US" dirty="0">
                <a:solidFill>
                  <a:schemeClr val="bg1"/>
                </a:solidFill>
              </a:rPr>
              <a:t> fi </a:t>
            </a:r>
            <a:r>
              <a:rPr lang="en-US" dirty="0" err="1">
                <a:solidFill>
                  <a:schemeClr val="bg1"/>
                </a:solidFill>
              </a:rPr>
              <a:t>atribuit</a:t>
            </a:r>
            <a:r>
              <a:rPr lang="en-US" dirty="0">
                <a:solidFill>
                  <a:schemeClr val="bg1"/>
                </a:solidFill>
              </a:rPr>
              <a:t> in parte </a:t>
            </a:r>
            <a:r>
              <a:rPr lang="en-US" dirty="0" err="1">
                <a:solidFill>
                  <a:schemeClr val="bg1"/>
                </a:solidFill>
              </a:rPr>
              <a:t>diferențelor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structurale</a:t>
            </a:r>
            <a:r>
              <a:rPr lang="en-US" dirty="0">
                <a:solidFill>
                  <a:schemeClr val="bg1"/>
                </a:solidFill>
              </a:rPr>
              <a:t> fata de </a:t>
            </a:r>
            <a:r>
              <a:rPr lang="en-US" dirty="0" err="1">
                <a:solidFill>
                  <a:schemeClr val="bg1"/>
                </a:solidFill>
              </a:rPr>
              <a:t>majoritatea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economiilor</a:t>
            </a:r>
            <a:r>
              <a:rPr lang="en-US" dirty="0">
                <a:solidFill>
                  <a:schemeClr val="bg1"/>
                </a:solidFill>
              </a:rPr>
              <a:t> UE,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special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privește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contribuția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scăzută</a:t>
            </a:r>
            <a:r>
              <a:rPr lang="en-US" dirty="0">
                <a:solidFill>
                  <a:schemeClr val="bg1"/>
                </a:solidFill>
              </a:rPr>
              <a:t> din </a:t>
            </a:r>
            <a:r>
              <a:rPr lang="en-US" dirty="0" err="1">
                <a:solidFill>
                  <a:schemeClr val="bg1"/>
                </a:solidFill>
              </a:rPr>
              <a:t>punct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vedere</a:t>
            </a:r>
            <a:r>
              <a:rPr lang="en-US" dirty="0">
                <a:solidFill>
                  <a:schemeClr val="bg1"/>
                </a:solidFill>
              </a:rPr>
              <a:t> al </a:t>
            </a:r>
            <a:r>
              <a:rPr lang="en-US" dirty="0" err="1">
                <a:solidFill>
                  <a:schemeClr val="bg1"/>
                </a:solidFill>
              </a:rPr>
              <a:t>valorii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adăugate</a:t>
            </a:r>
            <a:r>
              <a:rPr lang="en-US" dirty="0">
                <a:solidFill>
                  <a:schemeClr val="bg1"/>
                </a:solidFill>
              </a:rPr>
              <a:t>, a </a:t>
            </a:r>
            <a:r>
              <a:rPr lang="en-US" dirty="0" err="1">
                <a:solidFill>
                  <a:schemeClr val="bg1"/>
                </a:solidFill>
              </a:rPr>
              <a:t>producției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înaltă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medie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tehnologie,dar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întreprinderilor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controlate</a:t>
            </a:r>
            <a:r>
              <a:rPr lang="en-US" dirty="0">
                <a:solidFill>
                  <a:schemeClr val="bg1"/>
                </a:solidFill>
              </a:rPr>
              <a:t> din </a:t>
            </a:r>
            <a:r>
              <a:rPr lang="en-US" dirty="0" err="1">
                <a:solidFill>
                  <a:schemeClr val="bg1"/>
                </a:solidFill>
              </a:rPr>
              <a:t>străinătate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firmelor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mari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909" y="89441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1. </a:t>
            </a:r>
            <a:r>
              <a:rPr lang="en-US" sz="2800" b="1" dirty="0" err="1">
                <a:solidFill>
                  <a:schemeClr val="bg1"/>
                </a:solidFill>
              </a:rPr>
              <a:t>Introducere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9" name="Content Placeholder 8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66" y="2637731"/>
            <a:ext cx="3085465" cy="1582537"/>
          </a:xfrm>
        </p:spPr>
      </p:pic>
    </p:spTree>
    <p:extLst>
      <p:ext uri="{BB962C8B-B14F-4D97-AF65-F5344CB8AC3E}">
        <p14:creationId xmlns:p14="http://schemas.microsoft.com/office/powerpoint/2010/main" val="402444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3955" y="108476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2. </a:t>
            </a:r>
            <a:r>
              <a:rPr lang="en-US" sz="2800" b="1" dirty="0" err="1">
                <a:solidFill>
                  <a:schemeClr val="bg1"/>
                </a:solidFill>
              </a:rPr>
              <a:t>Stadiul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Digitizarii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3955" y="1976794"/>
            <a:ext cx="96454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Conform </a:t>
            </a:r>
            <a:r>
              <a:rPr lang="en-US" dirty="0" err="1">
                <a:solidFill>
                  <a:schemeClr val="bg1"/>
                </a:solidFill>
              </a:rPr>
              <a:t>Raportului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țară</a:t>
            </a:r>
            <a:r>
              <a:rPr lang="en-US" dirty="0">
                <a:solidFill>
                  <a:schemeClr val="bg1"/>
                </a:solidFill>
              </a:rPr>
              <a:t> 2019 al </a:t>
            </a:r>
            <a:r>
              <a:rPr lang="en-US" dirty="0" err="1">
                <a:solidFill>
                  <a:schemeClr val="bg1"/>
                </a:solidFill>
              </a:rPr>
              <a:t>Indexului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Economiei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Societății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Digitale</a:t>
            </a:r>
            <a:r>
              <a:rPr lang="en-US" dirty="0">
                <a:solidFill>
                  <a:schemeClr val="bg1"/>
                </a:solidFill>
              </a:rPr>
              <a:t> al </a:t>
            </a:r>
            <a:r>
              <a:rPr lang="en-US" dirty="0" err="1">
                <a:solidFill>
                  <a:schemeClr val="bg1"/>
                </a:solidFill>
              </a:rPr>
              <a:t>Comisiei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Europene</a:t>
            </a:r>
            <a:r>
              <a:rPr lang="en-US" dirty="0">
                <a:solidFill>
                  <a:schemeClr val="bg1"/>
                </a:solidFill>
              </a:rPr>
              <a:t> (DESI), </a:t>
            </a:r>
            <a:r>
              <a:rPr lang="en-US" dirty="0" err="1">
                <a:solidFill>
                  <a:schemeClr val="bg1"/>
                </a:solidFill>
              </a:rPr>
              <a:t>Cipru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află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locul</a:t>
            </a:r>
            <a:r>
              <a:rPr lang="en-US" dirty="0">
                <a:solidFill>
                  <a:schemeClr val="bg1"/>
                </a:solidFill>
              </a:rPr>
              <a:t> 22 din </a:t>
            </a:r>
            <a:r>
              <a:rPr lang="en-US" dirty="0" err="1">
                <a:solidFill>
                  <a:schemeClr val="bg1"/>
                </a:solidFill>
              </a:rPr>
              <a:t>cele</a:t>
            </a:r>
            <a:r>
              <a:rPr lang="en-US" dirty="0">
                <a:solidFill>
                  <a:schemeClr val="bg1"/>
                </a:solidFill>
              </a:rPr>
              <a:t> 28 de state </a:t>
            </a:r>
            <a:r>
              <a:rPr lang="en-US" dirty="0" err="1">
                <a:solidFill>
                  <a:schemeClr val="bg1"/>
                </a:solidFill>
              </a:rPr>
              <a:t>membre</a:t>
            </a:r>
            <a:r>
              <a:rPr lang="en-US" dirty="0">
                <a:solidFill>
                  <a:schemeClr val="bg1"/>
                </a:solidFill>
              </a:rPr>
              <a:t> ale UE.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err="1">
                <a:solidFill>
                  <a:schemeClr val="bg1"/>
                </a:solidFill>
              </a:rPr>
              <a:t>compatie</a:t>
            </a:r>
            <a:r>
              <a:rPr lang="en-US" dirty="0">
                <a:solidFill>
                  <a:schemeClr val="bg1"/>
                </a:solidFill>
              </a:rPr>
              <a:t> cu </a:t>
            </a:r>
            <a:r>
              <a:rPr lang="en-US" dirty="0" err="1">
                <a:solidFill>
                  <a:schemeClr val="bg1"/>
                </a:solidFill>
              </a:rPr>
              <a:t>precedentul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raport</a:t>
            </a:r>
            <a:r>
              <a:rPr lang="en-US" dirty="0">
                <a:solidFill>
                  <a:schemeClr val="bg1"/>
                </a:solidFill>
              </a:rPr>
              <a:t> din 2017 &amp; 2018 </a:t>
            </a:r>
            <a:r>
              <a:rPr lang="en-US" dirty="0" err="1">
                <a:solidFill>
                  <a:schemeClr val="bg1"/>
                </a:solidFill>
              </a:rPr>
              <a:t>Cypru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</a:t>
            </a:r>
            <a:r>
              <a:rPr lang="en-US" dirty="0">
                <a:solidFill>
                  <a:schemeClr val="bg1"/>
                </a:solidFill>
              </a:rPr>
              <a:t>-a </a:t>
            </a:r>
            <a:r>
              <a:rPr lang="en-US" dirty="0" err="1">
                <a:solidFill>
                  <a:schemeClr val="bg1"/>
                </a:solidFill>
              </a:rPr>
              <a:t>îmbunătățit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situatia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domeniile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Conectivitate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Utilizarea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serviciilor</a:t>
            </a:r>
            <a:r>
              <a:rPr lang="en-US" dirty="0">
                <a:solidFill>
                  <a:schemeClr val="bg1"/>
                </a:solidFill>
              </a:rPr>
              <a:t> internet, </a:t>
            </a:r>
            <a:r>
              <a:rPr lang="en-US" dirty="0" err="1">
                <a:solidFill>
                  <a:schemeClr val="bg1"/>
                </a:solidFill>
              </a:rPr>
              <a:t>Integrarea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tehnologiei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digitale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serviciilor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publice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digitale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înregistrează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continuare</a:t>
            </a:r>
            <a:r>
              <a:rPr lang="en-US" dirty="0">
                <a:solidFill>
                  <a:schemeClr val="bg1"/>
                </a:solidFill>
              </a:rPr>
              <a:t> un </a:t>
            </a:r>
            <a:r>
              <a:rPr lang="en-US" dirty="0" err="1">
                <a:solidFill>
                  <a:schemeClr val="bg1"/>
                </a:solidFill>
              </a:rPr>
              <a:t>nivel</a:t>
            </a:r>
            <a:r>
              <a:rPr lang="en-US" dirty="0">
                <a:solidFill>
                  <a:schemeClr val="bg1"/>
                </a:solidFill>
              </a:rPr>
              <a:t> sub media UE. Cu </a:t>
            </a:r>
            <a:r>
              <a:rPr lang="en-US" dirty="0" err="1">
                <a:solidFill>
                  <a:schemeClr val="bg1"/>
                </a:solidFill>
              </a:rPr>
              <a:t>toate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acestea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Cipru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avut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puțin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performanțe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slabe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domeniul</a:t>
            </a:r>
            <a:r>
              <a:rPr lang="en-US" dirty="0">
                <a:solidFill>
                  <a:schemeClr val="bg1"/>
                </a:solidFill>
              </a:rPr>
              <a:t> capital </a:t>
            </a:r>
            <a:r>
              <a:rPr lang="en-US" dirty="0" err="1">
                <a:solidFill>
                  <a:schemeClr val="bg1"/>
                </a:solidFill>
              </a:rPr>
              <a:t>uman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2019.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A3267E-7E8D-4C89-A629-204B3756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F3DD32A4-B124-4893-B0DA-4909FB481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690047"/>
              </p:ext>
            </p:extLst>
          </p:nvPr>
        </p:nvGraphicFramePr>
        <p:xfrm>
          <a:off x="949649" y="4261671"/>
          <a:ext cx="92487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903">
                  <a:extLst>
                    <a:ext uri="{9D8B030D-6E8A-4147-A177-3AD203B41FA5}">
                      <a16:colId xmlns:a16="http://schemas.microsoft.com/office/drawing/2014/main" val="2855366239"/>
                    </a:ext>
                  </a:extLst>
                </a:gridCol>
                <a:gridCol w="1541452">
                  <a:extLst>
                    <a:ext uri="{9D8B030D-6E8A-4147-A177-3AD203B41FA5}">
                      <a16:colId xmlns:a16="http://schemas.microsoft.com/office/drawing/2014/main" val="695081788"/>
                    </a:ext>
                  </a:extLst>
                </a:gridCol>
                <a:gridCol w="1541452">
                  <a:extLst>
                    <a:ext uri="{9D8B030D-6E8A-4147-A177-3AD203B41FA5}">
                      <a16:colId xmlns:a16="http://schemas.microsoft.com/office/drawing/2014/main" val="315871219"/>
                    </a:ext>
                  </a:extLst>
                </a:gridCol>
                <a:gridCol w="3082903">
                  <a:extLst>
                    <a:ext uri="{9D8B030D-6E8A-4147-A177-3AD203B41FA5}">
                      <a16:colId xmlns:a16="http://schemas.microsoft.com/office/drawing/2014/main" val="418314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Cyprus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779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716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DESI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37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DESI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86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DESI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485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5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50191" y="2301481"/>
            <a:ext cx="4090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privește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adoptarea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bandă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largă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mobilă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Cipru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peste</a:t>
            </a:r>
            <a:r>
              <a:rPr lang="en-US" dirty="0">
                <a:solidFill>
                  <a:schemeClr val="bg1"/>
                </a:solidFill>
              </a:rPr>
              <a:t> media UE. Cu </a:t>
            </a:r>
            <a:r>
              <a:rPr lang="en-US" dirty="0" err="1">
                <a:solidFill>
                  <a:schemeClr val="bg1"/>
                </a:solidFill>
              </a:rPr>
              <a:t>toate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acestea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mult</a:t>
            </a:r>
            <a:r>
              <a:rPr lang="en-US" dirty="0">
                <a:solidFill>
                  <a:schemeClr val="bg1"/>
                </a:solidFill>
              </a:rPr>
              <a:t> sub media UE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privește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adoptarea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bandă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largă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rapidă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Aproape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șesime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dintre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ciprioți</a:t>
            </a:r>
            <a:r>
              <a:rPr lang="en-US" dirty="0">
                <a:solidFill>
                  <a:schemeClr val="bg1"/>
                </a:solidFill>
              </a:rPr>
              <a:t> nu au </a:t>
            </a:r>
            <a:r>
              <a:rPr lang="en-US" dirty="0" err="1">
                <a:solidFill>
                  <a:schemeClr val="bg1"/>
                </a:solidFill>
              </a:rPr>
              <a:t>folosit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niciodată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internetul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jumătate</a:t>
            </a:r>
            <a:r>
              <a:rPr lang="en-US" dirty="0">
                <a:solidFill>
                  <a:schemeClr val="bg1"/>
                </a:solidFill>
              </a:rPr>
              <a:t> nu au </a:t>
            </a:r>
            <a:r>
              <a:rPr lang="en-US" dirty="0" err="1">
                <a:solidFill>
                  <a:schemeClr val="bg1"/>
                </a:solidFill>
              </a:rPr>
              <a:t>abilități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digitale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bază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pofida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creșterii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cererii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piața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forței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muncă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oferta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specialiști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domeniul</a:t>
            </a:r>
            <a:r>
              <a:rPr lang="en-US" dirty="0">
                <a:solidFill>
                  <a:schemeClr val="bg1"/>
                </a:solidFill>
              </a:rPr>
              <a:t> TIC </a:t>
            </a:r>
            <a:r>
              <a:rPr lang="en-US" dirty="0" err="1">
                <a:solidFill>
                  <a:schemeClr val="bg1"/>
                </a:solidFill>
              </a:rPr>
              <a:t>este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încă</a:t>
            </a:r>
            <a:r>
              <a:rPr lang="en-US" dirty="0">
                <a:solidFill>
                  <a:schemeClr val="bg1"/>
                </a:solidFill>
              </a:rPr>
              <a:t> sub media UE.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128405-80E4-45BE-B1D2-4ECCF2E5C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F8A8807-1E0C-486F-91C4-ABF4A1178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69" y="1201057"/>
            <a:ext cx="3819331" cy="445588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BBF2BB7-8376-4CAC-B336-4E00AD5EC332}"/>
              </a:ext>
            </a:extLst>
          </p:cNvPr>
          <p:cNvSpPr/>
          <p:nvPr/>
        </p:nvSpPr>
        <p:spPr>
          <a:xfrm>
            <a:off x="995265" y="5784694"/>
            <a:ext cx="51007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u="sng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105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License</a:t>
            </a:r>
            <a:r>
              <a:rPr lang="en-US" sz="1050" dirty="0">
                <a:solidFill>
                  <a:schemeClr val="bg1"/>
                </a:solidFill>
              </a:rPr>
              <a:t> Free for commercial use // No attribution required </a:t>
            </a:r>
          </a:p>
          <a:p>
            <a:r>
              <a:rPr lang="en-US" sz="1050" dirty="0">
                <a:solidFill>
                  <a:schemeClr val="bg1"/>
                </a:solidFill>
              </a:rPr>
              <a:t>https://pixabay.com/photos/mobile-phone-photography-bridge-6095271/</a:t>
            </a:r>
            <a:endParaRPr lang="en-US" sz="105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527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7083" y="1139182"/>
            <a:ext cx="47391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Cypru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facut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progrese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ceea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priveste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Conectivitatea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unde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situeaza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pozitie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superioara</a:t>
            </a:r>
            <a:r>
              <a:rPr lang="en-US" dirty="0">
                <a:solidFill>
                  <a:schemeClr val="bg1"/>
                </a:solidFill>
              </a:rPr>
              <a:t> fata de 2017.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Actuala</a:t>
            </a:r>
            <a:r>
              <a:rPr lang="en-US" dirty="0">
                <a:solidFill>
                  <a:schemeClr val="bg1"/>
                </a:solidFill>
              </a:rPr>
              <a:t> ‘Digital Strategy for Cyprus’, </a:t>
            </a:r>
            <a:r>
              <a:rPr lang="en-US" dirty="0" err="1">
                <a:solidFill>
                  <a:schemeClr val="bg1"/>
                </a:solidFill>
              </a:rPr>
              <a:t>inceputa</a:t>
            </a:r>
            <a:r>
              <a:rPr lang="en-US" dirty="0">
                <a:solidFill>
                  <a:schemeClr val="bg1"/>
                </a:solidFill>
              </a:rPr>
              <a:t> in 2012 </a:t>
            </a:r>
            <a:r>
              <a:rPr lang="en-US" dirty="0" err="1">
                <a:solidFill>
                  <a:schemeClr val="bg1"/>
                </a:solidFill>
              </a:rPr>
              <a:t>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actualizata</a:t>
            </a:r>
            <a:r>
              <a:rPr lang="en-US" dirty="0">
                <a:solidFill>
                  <a:schemeClr val="bg1"/>
                </a:solidFill>
              </a:rPr>
              <a:t> in 2015 </a:t>
            </a:r>
            <a:r>
              <a:rPr lang="en-US" dirty="0" err="1">
                <a:solidFill>
                  <a:schemeClr val="bg1"/>
                </a:solidFill>
              </a:rPr>
              <a:t>si</a:t>
            </a:r>
            <a:r>
              <a:rPr lang="en-US" dirty="0">
                <a:solidFill>
                  <a:schemeClr val="bg1"/>
                </a:solidFill>
              </a:rPr>
              <a:t> 2018, </a:t>
            </a:r>
            <a:r>
              <a:rPr lang="en-US" dirty="0" err="1">
                <a:solidFill>
                  <a:schemeClr val="bg1"/>
                </a:solidFill>
              </a:rPr>
              <a:t>este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conformitate</a:t>
            </a:r>
            <a:r>
              <a:rPr lang="en-US" dirty="0">
                <a:solidFill>
                  <a:schemeClr val="bg1"/>
                </a:solidFill>
              </a:rPr>
              <a:t> cu </a:t>
            </a:r>
            <a:r>
              <a:rPr lang="en-US" dirty="0" err="1">
                <a:solidFill>
                  <a:schemeClr val="bg1"/>
                </a:solidFill>
              </a:rPr>
              <a:t>obiectivele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măsurile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propuse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Agenda </a:t>
            </a:r>
            <a:r>
              <a:rPr lang="en-US" dirty="0" err="1">
                <a:solidFill>
                  <a:schemeClr val="bg1"/>
                </a:solidFill>
              </a:rPr>
              <a:t>digitală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pentru</a:t>
            </a:r>
            <a:r>
              <a:rPr lang="en-US" dirty="0">
                <a:solidFill>
                  <a:schemeClr val="bg1"/>
                </a:solidFill>
              </a:rPr>
              <a:t> Europa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contribui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substanțial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creșterea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economică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productivitatii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Ministerul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Educatiiei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Culturii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MoEC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pune</a:t>
            </a:r>
            <a:r>
              <a:rPr lang="en-US" dirty="0">
                <a:solidFill>
                  <a:schemeClr val="bg1"/>
                </a:solidFill>
              </a:rPr>
              <a:t> un accent </a:t>
            </a:r>
            <a:r>
              <a:rPr lang="en-US" dirty="0" err="1">
                <a:solidFill>
                  <a:schemeClr val="bg1"/>
                </a:solidFill>
              </a:rPr>
              <a:t>deosebit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dezvoltarea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măsuri</a:t>
            </a:r>
            <a:r>
              <a:rPr lang="en-US" dirty="0">
                <a:solidFill>
                  <a:schemeClr val="bg1"/>
                </a:solidFill>
              </a:rPr>
              <a:t> care pot </a:t>
            </a:r>
            <a:r>
              <a:rPr lang="en-US" dirty="0" err="1">
                <a:solidFill>
                  <a:schemeClr val="bg1"/>
                </a:solidFill>
              </a:rPr>
              <a:t>contribui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atingerea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competențelor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digitale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necesare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toate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nivelurile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învățământ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4ACD30-71D7-4BD1-A559-A1DA23FCC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18A8B27-F733-4E45-939F-BA97D5150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0386"/>
            <a:ext cx="5513420" cy="343222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48D890A-5C51-46A6-93E9-44ADD64C858E}"/>
              </a:ext>
            </a:extLst>
          </p:cNvPr>
          <p:cNvSpPr/>
          <p:nvPr/>
        </p:nvSpPr>
        <p:spPr>
          <a:xfrm>
            <a:off x="6087406" y="5863123"/>
            <a:ext cx="55134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u="sng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105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License</a:t>
            </a:r>
            <a:r>
              <a:rPr lang="en-US" sz="1050" dirty="0">
                <a:solidFill>
                  <a:schemeClr val="bg1"/>
                </a:solidFill>
              </a:rPr>
              <a:t> Free for commercial use 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No attribution required // https://pixabay.com/photos/hands-ipad-tablet-technology-820272/</a:t>
            </a:r>
            <a:endParaRPr lang="en-US" sz="105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156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873" y="954921"/>
            <a:ext cx="7844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 </a:t>
            </a:r>
            <a:r>
              <a:rPr lang="en-US" sz="3200" b="1" dirty="0" err="1">
                <a:solidFill>
                  <a:schemeClr val="bg1"/>
                </a:solidFill>
              </a:rPr>
              <a:t>Transformare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Digitala</a:t>
            </a:r>
            <a:r>
              <a:rPr lang="en-US" sz="3200" b="1" dirty="0">
                <a:solidFill>
                  <a:schemeClr val="bg1"/>
                </a:solidFill>
              </a:rPr>
              <a:t> / </a:t>
            </a:r>
            <a:r>
              <a:rPr lang="en-US" sz="3200" b="1" dirty="0" err="1">
                <a:solidFill>
                  <a:schemeClr val="bg1"/>
                </a:solidFill>
              </a:rPr>
              <a:t>Dezvoltare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viitoare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872" y="2136339"/>
            <a:ext cx="91336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Inovația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legată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transformarea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digitală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special de e-</a:t>
            </a:r>
            <a:r>
              <a:rPr lang="en-US" dirty="0" err="1">
                <a:solidFill>
                  <a:schemeClr val="bg1"/>
                </a:solidFill>
              </a:rPr>
              <a:t>guvernare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deosebit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importantă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pentru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sprijini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ritmul</a:t>
            </a:r>
            <a:r>
              <a:rPr lang="en-US" dirty="0">
                <a:solidFill>
                  <a:schemeClr val="bg1"/>
                </a:solidFill>
              </a:rPr>
              <a:t> actual lent al </a:t>
            </a:r>
            <a:r>
              <a:rPr lang="en-US" dirty="0" err="1">
                <a:solidFill>
                  <a:schemeClr val="bg1"/>
                </a:solidFill>
              </a:rPr>
              <a:t>reformei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sectorului</a:t>
            </a:r>
            <a:r>
              <a:rPr lang="en-US" dirty="0">
                <a:solidFill>
                  <a:schemeClr val="bg1"/>
                </a:solidFill>
              </a:rPr>
              <a:t> public din </a:t>
            </a:r>
            <a:r>
              <a:rPr lang="en-US" dirty="0" err="1">
                <a:solidFill>
                  <a:schemeClr val="bg1"/>
                </a:solidFill>
              </a:rPr>
              <a:t>Cipru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generând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beneficii</a:t>
            </a:r>
            <a:r>
              <a:rPr lang="en-US" dirty="0">
                <a:solidFill>
                  <a:schemeClr val="bg1"/>
                </a:solidFill>
              </a:rPr>
              <a:t> multiple, </a:t>
            </a:r>
            <a:r>
              <a:rPr lang="en-US" dirty="0" err="1">
                <a:solidFill>
                  <a:schemeClr val="bg1"/>
                </a:solidFill>
              </a:rPr>
              <a:t>intre</a:t>
            </a:r>
            <a:r>
              <a:rPr lang="en-US" dirty="0">
                <a:solidFill>
                  <a:schemeClr val="bg1"/>
                </a:solidFill>
              </a:rPr>
              <a:t> care: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reducerea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birocrației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transparență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sporită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îmbunătățirea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calității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eficienței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serviciilor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pentru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cetățeni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companii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îmbunătățirea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satisfacției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cetățenilor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creșterea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credibilității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serviciului</a:t>
            </a:r>
            <a:r>
              <a:rPr lang="en-US" dirty="0">
                <a:solidFill>
                  <a:schemeClr val="bg1"/>
                </a:solidFill>
              </a:rPr>
              <a:t> public,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reducerea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costului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operațional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creșterea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productivității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economisirea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resurselor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timpului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6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81"/>
            <a:ext cx="5557520" cy="5557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8257" y="2066588"/>
            <a:ext cx="8986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Inițiativele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actuale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întreprinse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cadre separate, </a:t>
            </a:r>
            <a:r>
              <a:rPr lang="en-US" dirty="0" err="1">
                <a:solidFill>
                  <a:schemeClr val="bg1"/>
                </a:solidFill>
              </a:rPr>
              <a:t>asociate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inte-conectate</a:t>
            </a:r>
            <a:r>
              <a:rPr lang="en-US" dirty="0">
                <a:solidFill>
                  <a:schemeClr val="bg1"/>
                </a:solidFill>
              </a:rPr>
              <a:t> cu </a:t>
            </a:r>
            <a:r>
              <a:rPr lang="en-US" dirty="0" err="1">
                <a:solidFill>
                  <a:schemeClr val="bg1"/>
                </a:solidFill>
              </a:rPr>
              <a:t>strategia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ecosistemul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național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cercetare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dezvoltare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includ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următoarele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Adoptarea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strategiilor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precum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Strategia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Digitală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Națională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Strategia</a:t>
            </a:r>
            <a:r>
              <a:rPr lang="en-US" dirty="0">
                <a:solidFill>
                  <a:schemeClr val="bg1"/>
                </a:solidFill>
              </a:rPr>
              <a:t> de e-</a:t>
            </a:r>
            <a:r>
              <a:rPr lang="en-US" dirty="0" err="1">
                <a:solidFill>
                  <a:schemeClr val="bg1"/>
                </a:solidFill>
              </a:rPr>
              <a:t>guvernare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Concentrarea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tehnologii</a:t>
            </a:r>
            <a:r>
              <a:rPr lang="en-US" dirty="0">
                <a:solidFill>
                  <a:schemeClr val="bg1"/>
                </a:solidFill>
              </a:rPr>
              <a:t> de top, cum </a:t>
            </a:r>
            <a:r>
              <a:rPr lang="en-US" dirty="0" err="1">
                <a:solidFill>
                  <a:schemeClr val="bg1"/>
                </a:solidFill>
              </a:rPr>
              <a:t>ar</a:t>
            </a:r>
            <a:r>
              <a:rPr lang="en-US" dirty="0">
                <a:solidFill>
                  <a:schemeClr val="bg1"/>
                </a:solidFill>
              </a:rPr>
              <a:t> fi </a:t>
            </a:r>
            <a:r>
              <a:rPr lang="en-US" dirty="0" err="1">
                <a:solidFill>
                  <a:schemeClr val="bg1"/>
                </a:solidFill>
              </a:rPr>
              <a:t>Inteligența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artificială</a:t>
            </a:r>
            <a:r>
              <a:rPr lang="en-US" dirty="0">
                <a:solidFill>
                  <a:schemeClr val="bg1"/>
                </a:solidFill>
              </a:rPr>
              <a:t> (AI), </a:t>
            </a:r>
            <a:r>
              <a:rPr lang="en-US" dirty="0" err="1">
                <a:solidFill>
                  <a:schemeClr val="bg1"/>
                </a:solidFill>
              </a:rPr>
              <a:t>Distribuția</a:t>
            </a:r>
            <a:r>
              <a:rPr lang="en-US" dirty="0">
                <a:solidFill>
                  <a:schemeClr val="bg1"/>
                </a:solidFill>
              </a:rPr>
              <a:t> Ledger Technologies (DLT), Big Data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Internet of Things (</a:t>
            </a:r>
            <a:r>
              <a:rPr lang="en-US" dirty="0" err="1">
                <a:solidFill>
                  <a:schemeClr val="bg1"/>
                </a:solidFill>
              </a:rPr>
              <a:t>IoT</a:t>
            </a:r>
            <a:r>
              <a:rPr lang="en-US" dirty="0">
                <a:solidFill>
                  <a:schemeClr val="bg1"/>
                </a:solidFill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Sprijinirea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infrastructurilor</a:t>
            </a:r>
            <a:r>
              <a:rPr lang="en-US" dirty="0">
                <a:solidFill>
                  <a:schemeClr val="bg1"/>
                </a:solidFill>
              </a:rPr>
              <a:t> legate de </a:t>
            </a:r>
            <a:r>
              <a:rPr lang="en-US" dirty="0" err="1">
                <a:solidFill>
                  <a:schemeClr val="bg1"/>
                </a:solidFill>
              </a:rPr>
              <a:t>comunicațiile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electronice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tehnologia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informației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Dezvoltarea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abilităților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competențelor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necesare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pentru</a:t>
            </a:r>
            <a:r>
              <a:rPr lang="en-US" dirty="0">
                <a:solidFill>
                  <a:schemeClr val="bg1"/>
                </a:solidFill>
              </a:rPr>
              <a:t> a face fata </a:t>
            </a:r>
            <a:r>
              <a:rPr lang="en-US" dirty="0" err="1">
                <a:solidFill>
                  <a:schemeClr val="bg1"/>
                </a:solidFill>
              </a:rPr>
              <a:t>ritmului</a:t>
            </a:r>
            <a:r>
              <a:rPr lang="en-US" dirty="0">
                <a:solidFill>
                  <a:schemeClr val="bg1"/>
                </a:solidFill>
              </a:rPr>
              <a:t> rapid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care </a:t>
            </a:r>
            <a:r>
              <a:rPr lang="en-US" dirty="0" err="1">
                <a:solidFill>
                  <a:schemeClr val="bg1"/>
                </a:solidFill>
              </a:rPr>
              <a:t>tehnologia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adoptată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viața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zi</a:t>
            </a:r>
            <a:r>
              <a:rPr lang="en-US" dirty="0">
                <a:solidFill>
                  <a:schemeClr val="bg1"/>
                </a:solidFill>
              </a:rPr>
              <a:t> cu </a:t>
            </a:r>
            <a:r>
              <a:rPr lang="en-US" dirty="0" err="1">
                <a:solidFill>
                  <a:schemeClr val="bg1"/>
                </a:solidFill>
              </a:rPr>
              <a:t>zi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perturbarilor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scară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largă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așteptate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apară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modelele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afaceri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piața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muncii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în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următorul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deceniu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645" y="1852960"/>
            <a:ext cx="10073148" cy="408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Proiectul</a:t>
            </a:r>
            <a:r>
              <a:rPr lang="en-US" sz="2000" dirty="0">
                <a:solidFill>
                  <a:schemeClr val="bg1"/>
                </a:solidFill>
              </a:rPr>
              <a:t> “</a:t>
            </a:r>
            <a:r>
              <a:rPr lang="en-US" sz="2000" dirty="0" err="1">
                <a:solidFill>
                  <a:schemeClr val="bg1"/>
                </a:solidFill>
              </a:rPr>
              <a:t>Strategia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Nationala</a:t>
            </a:r>
            <a:r>
              <a:rPr lang="en-US" sz="2000" dirty="0">
                <a:solidFill>
                  <a:schemeClr val="bg1"/>
                </a:solidFill>
              </a:rPr>
              <a:t> A.I." </a:t>
            </a:r>
            <a:r>
              <a:rPr lang="en-US" sz="2000" dirty="0" err="1">
                <a:solidFill>
                  <a:schemeClr val="bg1"/>
                </a:solidFill>
              </a:rPr>
              <a:t>propune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acțiuni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pentru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utilizarea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și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dezvoltarea</a:t>
            </a:r>
            <a:r>
              <a:rPr lang="en-US" sz="2000" dirty="0">
                <a:solidFill>
                  <a:schemeClr val="bg1"/>
                </a:solidFill>
              </a:rPr>
              <a:t> A.I. </a:t>
            </a:r>
            <a:r>
              <a:rPr lang="en-US" sz="2000" dirty="0" err="1">
                <a:solidFill>
                  <a:schemeClr val="bg1"/>
                </a:solidFill>
              </a:rPr>
              <a:t>în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Cipru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și</a:t>
            </a:r>
            <a:r>
              <a:rPr lang="en-US" sz="2000" dirty="0">
                <a:solidFill>
                  <a:schemeClr val="bg1"/>
                </a:solidFill>
              </a:rPr>
              <a:t> se </a:t>
            </a:r>
            <a:r>
              <a:rPr lang="en-US" sz="2000" dirty="0" err="1">
                <a:solidFill>
                  <a:schemeClr val="bg1"/>
                </a:solidFill>
              </a:rPr>
              <a:t>bazează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Acțiunea</a:t>
            </a:r>
            <a:r>
              <a:rPr lang="en-US" sz="2000" dirty="0">
                <a:solidFill>
                  <a:schemeClr val="bg1"/>
                </a:solidFill>
              </a:rPr>
              <a:t> 1.4: </a:t>
            </a:r>
            <a:r>
              <a:rPr lang="en-US" sz="2000" dirty="0" err="1">
                <a:solidFill>
                  <a:schemeClr val="bg1"/>
                </a:solidFill>
              </a:rPr>
              <a:t>Inițiativa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Acțiune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în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cei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patru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piloni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principali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planului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coordonat</a:t>
            </a:r>
            <a:r>
              <a:rPr lang="en-US" sz="2000" dirty="0">
                <a:solidFill>
                  <a:schemeClr val="bg1"/>
                </a:solidFill>
              </a:rPr>
              <a:t> al </a:t>
            </a:r>
            <a:r>
              <a:rPr lang="en-US" sz="2000" dirty="0" err="1">
                <a:solidFill>
                  <a:schemeClr val="bg1"/>
                </a:solidFill>
              </a:rPr>
              <a:t>Comisiei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Europene</a:t>
            </a:r>
            <a:r>
              <a:rPr lang="en-US" sz="2000" dirty="0">
                <a:solidFill>
                  <a:schemeClr val="bg1"/>
                </a:solidFill>
              </a:rPr>
              <a:t> (UE), „O </a:t>
            </a:r>
            <a:r>
              <a:rPr lang="en-US" sz="2000" dirty="0" err="1">
                <a:solidFill>
                  <a:schemeClr val="bg1"/>
                </a:solidFill>
              </a:rPr>
              <a:t>abordare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europeană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inteligenței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artificiale</a:t>
            </a:r>
            <a:r>
              <a:rPr lang="en-US" sz="2000" dirty="0">
                <a:solidFill>
                  <a:schemeClr val="bg1"/>
                </a:solidFill>
              </a:rPr>
              <a:t>”.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Actiunea</a:t>
            </a:r>
            <a:r>
              <a:rPr lang="en-US" sz="2000" b="1" dirty="0">
                <a:solidFill>
                  <a:schemeClr val="bg1"/>
                </a:solidFill>
              </a:rPr>
              <a:t> 1.4: </a:t>
            </a:r>
            <a:r>
              <a:rPr lang="en-US" sz="2000" dirty="0" err="1">
                <a:solidFill>
                  <a:schemeClr val="bg1"/>
                </a:solidFill>
              </a:rPr>
              <a:t>Inițiativa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Acțiune</a:t>
            </a: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Această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acțiune</a:t>
            </a:r>
            <a:r>
              <a:rPr lang="en-US" sz="2000" dirty="0">
                <a:solidFill>
                  <a:schemeClr val="bg1"/>
                </a:solidFill>
              </a:rPr>
              <a:t> are un </a:t>
            </a:r>
            <a:r>
              <a:rPr lang="en-US" sz="2000" dirty="0" err="1">
                <a:solidFill>
                  <a:schemeClr val="bg1"/>
                </a:solidFill>
              </a:rPr>
              <a:t>rol</a:t>
            </a:r>
            <a:r>
              <a:rPr lang="en-US" sz="2000" dirty="0">
                <a:solidFill>
                  <a:schemeClr val="bg1"/>
                </a:solidFill>
              </a:rPr>
              <a:t> important </a:t>
            </a:r>
            <a:r>
              <a:rPr lang="en-US" sz="2000" dirty="0" err="1">
                <a:solidFill>
                  <a:schemeClr val="bg1"/>
                </a:solidFill>
              </a:rPr>
              <a:t>în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actualizarea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și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punerea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în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aplicare</a:t>
            </a:r>
            <a:r>
              <a:rPr lang="en-US" sz="2000" dirty="0">
                <a:solidFill>
                  <a:schemeClr val="bg1"/>
                </a:solidFill>
              </a:rPr>
              <a:t> a „</a:t>
            </a:r>
            <a:r>
              <a:rPr lang="en-US" sz="2000" dirty="0" err="1">
                <a:solidFill>
                  <a:schemeClr val="bg1"/>
                </a:solidFill>
              </a:rPr>
              <a:t>Strategiei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naționale</a:t>
            </a:r>
            <a:r>
              <a:rPr lang="en-US" sz="2000" dirty="0">
                <a:solidFill>
                  <a:schemeClr val="bg1"/>
                </a:solidFill>
              </a:rPr>
              <a:t> AI”, </a:t>
            </a:r>
            <a:r>
              <a:rPr lang="en-US" sz="2000" dirty="0" err="1">
                <a:solidFill>
                  <a:schemeClr val="bg1"/>
                </a:solidFill>
              </a:rPr>
              <a:t>deoarece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asigură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cooperarea</a:t>
            </a:r>
            <a:r>
              <a:rPr lang="en-US" sz="2000" dirty="0">
                <a:solidFill>
                  <a:schemeClr val="bg1"/>
                </a:solidFill>
              </a:rPr>
              <a:t> ONU cu o </a:t>
            </a:r>
            <a:r>
              <a:rPr lang="en-US" sz="2000" dirty="0" err="1">
                <a:solidFill>
                  <a:schemeClr val="bg1"/>
                </a:solidFill>
              </a:rPr>
              <a:t>echipă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experți</a:t>
            </a:r>
            <a:r>
              <a:rPr lang="en-US" sz="2000" dirty="0">
                <a:solidFill>
                  <a:schemeClr val="bg1"/>
                </a:solidFill>
              </a:rPr>
              <a:t> AI, care sub </a:t>
            </a:r>
            <a:r>
              <a:rPr lang="en-US" sz="2000" dirty="0" err="1">
                <a:solidFill>
                  <a:schemeClr val="bg1"/>
                </a:solidFill>
              </a:rPr>
              <a:t>coordonarea</a:t>
            </a:r>
            <a:r>
              <a:rPr lang="en-US" sz="2000" dirty="0">
                <a:solidFill>
                  <a:schemeClr val="bg1"/>
                </a:solidFill>
              </a:rPr>
              <a:t> ONU </a:t>
            </a:r>
            <a:r>
              <a:rPr lang="en-US" sz="2000" dirty="0" err="1">
                <a:solidFill>
                  <a:schemeClr val="bg1"/>
                </a:solidFill>
              </a:rPr>
              <a:t>vor</a:t>
            </a:r>
            <a:r>
              <a:rPr lang="en-US" sz="2000" dirty="0">
                <a:solidFill>
                  <a:schemeClr val="bg1"/>
                </a:solidFill>
              </a:rPr>
              <a:t> fi </a:t>
            </a:r>
            <a:r>
              <a:rPr lang="en-US" sz="2000" dirty="0" err="1">
                <a:solidFill>
                  <a:schemeClr val="bg1"/>
                </a:solidFill>
              </a:rPr>
              <a:t>responsabili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punerea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în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aplicare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planului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contabilizând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și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informând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ministrul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Grupul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experți</a:t>
            </a:r>
            <a:r>
              <a:rPr lang="en-US" sz="2000" dirty="0">
                <a:solidFill>
                  <a:schemeClr val="bg1"/>
                </a:solidFill>
              </a:rPr>
              <a:t> al ONU </a:t>
            </a:r>
            <a:r>
              <a:rPr lang="en-US" sz="2000" dirty="0" err="1">
                <a:solidFill>
                  <a:schemeClr val="bg1"/>
                </a:solidFill>
              </a:rPr>
              <a:t>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stabili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ținte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programe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indicatori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cheie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performanță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părți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interesate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și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gestiona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resursele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financiare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necesare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în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timp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depune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politica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recomandări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în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materie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comunicare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În</a:t>
            </a:r>
            <a:r>
              <a:rPr lang="en-US" sz="2000" dirty="0">
                <a:solidFill>
                  <a:schemeClr val="bg1"/>
                </a:solidFill>
              </a:rPr>
              <a:t> plus, se </a:t>
            </a:r>
            <a:r>
              <a:rPr lang="en-US" sz="2000" dirty="0" err="1">
                <a:solidFill>
                  <a:schemeClr val="bg1"/>
                </a:solidFill>
              </a:rPr>
              <a:t>propune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înființarea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grupuri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lucru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individuale</a:t>
            </a:r>
            <a:r>
              <a:rPr lang="en-US" sz="2000" dirty="0">
                <a:solidFill>
                  <a:schemeClr val="bg1"/>
                </a:solidFill>
              </a:rPr>
              <a:t>, cu </a:t>
            </a:r>
            <a:r>
              <a:rPr lang="en-US" sz="2000" dirty="0" err="1">
                <a:solidFill>
                  <a:schemeClr val="bg1"/>
                </a:solidFill>
              </a:rPr>
              <a:t>reprezentanți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companiilor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institutelor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cercetare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și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alții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interesați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problemele</a:t>
            </a:r>
            <a:r>
              <a:rPr lang="en-US" sz="2000" dirty="0">
                <a:solidFill>
                  <a:schemeClr val="bg1"/>
                </a:solidFill>
              </a:rPr>
              <a:t> AI.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3554" y="924144"/>
            <a:ext cx="4366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3.1 </a:t>
            </a:r>
            <a:r>
              <a:rPr lang="en-US" sz="3200" b="1" dirty="0" err="1">
                <a:solidFill>
                  <a:schemeClr val="bg1"/>
                </a:solidFill>
              </a:rPr>
              <a:t>Inteligenta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Artificiala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4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1784</Words>
  <Application>Microsoft Office PowerPoint</Application>
  <PresentationFormat>Breitbild</PresentationFormat>
  <Paragraphs>161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SimSun</vt:lpstr>
      <vt:lpstr>SimSun</vt:lpstr>
      <vt:lpstr>Arial</vt:lpstr>
      <vt:lpstr>Calibri</vt:lpstr>
      <vt:lpstr>Calibri Light</vt:lpstr>
      <vt:lpstr>Times New Roman</vt:lpstr>
      <vt:lpstr>Office Theme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jsc</cp:lastModifiedBy>
  <cp:revision>114</cp:revision>
  <dcterms:created xsi:type="dcterms:W3CDTF">2011-01-21T15:00:27Z</dcterms:created>
  <dcterms:modified xsi:type="dcterms:W3CDTF">2021-07-15T10:53:00Z</dcterms:modified>
</cp:coreProperties>
</file>